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9" r:id="rId4"/>
    <p:sldId id="258" r:id="rId5"/>
    <p:sldId id="263" r:id="rId6"/>
    <p:sldId id="281" r:id="rId7"/>
    <p:sldId id="282" r:id="rId8"/>
    <p:sldId id="283" r:id="rId9"/>
    <p:sldId id="284" r:id="rId10"/>
    <p:sldId id="285" r:id="rId11"/>
    <p:sldId id="264" r:id="rId12"/>
    <p:sldId id="286" r:id="rId13"/>
    <p:sldId id="287" r:id="rId14"/>
    <p:sldId id="288" r:id="rId15"/>
    <p:sldId id="289" r:id="rId16"/>
    <p:sldId id="290" r:id="rId17"/>
    <p:sldId id="265" r:id="rId18"/>
    <p:sldId id="291" r:id="rId19"/>
    <p:sldId id="292" r:id="rId20"/>
    <p:sldId id="293" r:id="rId21"/>
    <p:sldId id="294" r:id="rId22"/>
    <p:sldId id="266" r:id="rId23"/>
    <p:sldId id="295" r:id="rId24"/>
    <p:sldId id="296" r:id="rId25"/>
    <p:sldId id="297" r:id="rId26"/>
    <p:sldId id="267" r:id="rId27"/>
    <p:sldId id="298" r:id="rId28"/>
    <p:sldId id="299" r:id="rId29"/>
    <p:sldId id="268" r:id="rId30"/>
    <p:sldId id="270" r:id="rId31"/>
    <p:sldId id="271" r:id="rId32"/>
    <p:sldId id="269" r:id="rId33"/>
    <p:sldId id="272" r:id="rId34"/>
    <p:sldId id="273" r:id="rId35"/>
    <p:sldId id="300" r:id="rId36"/>
    <p:sldId id="301" r:id="rId37"/>
    <p:sldId id="302" r:id="rId38"/>
    <p:sldId id="303" r:id="rId39"/>
    <p:sldId id="304" r:id="rId40"/>
    <p:sldId id="305" r:id="rId41"/>
    <p:sldId id="306" r:id="rId42"/>
    <p:sldId id="307" r:id="rId43"/>
    <p:sldId id="308" r:id="rId44"/>
    <p:sldId id="274" r:id="rId45"/>
    <p:sldId id="275" r:id="rId46"/>
    <p:sldId id="276" r:id="rId47"/>
    <p:sldId id="277" r:id="rId48"/>
    <p:sldId id="278" r:id="rId49"/>
    <p:sldId id="309" r:id="rId5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8" Type="http://schemas.openxmlformats.org/officeDocument/2006/relationships/slide" Target="slides/slide7.xml" /><Relationship Id="rId51"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16.10.2020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 Id="rId4" Type="http://schemas.openxmlformats.org/officeDocument/2006/relationships/image" Target="../media/image5.png" /></Relationships>
</file>

<file path=ppt/slides/_rels/slide3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 Id="rId4" Type="http://schemas.openxmlformats.org/officeDocument/2006/relationships/image" Target="../media/image8.png" /></Relationships>
</file>

<file path=ppt/slides/_rels/slide4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 Id="rId4" Type="http://schemas.openxmlformats.org/officeDocument/2006/relationships/hyperlink" Target="http://www.merkezisgb.meb.gov.tr/" TargetMode="External" /></Relationships>
</file>

<file path=ppt/slides/_rels/slide4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020-10-03_10h15_13.png"/>
          <p:cNvPicPr>
            <a:picLocks noChangeAspect="1"/>
          </p:cNvPicPr>
          <p:nvPr/>
        </p:nvPicPr>
        <p:blipFill>
          <a:blip r:embed="rId2"/>
          <a:srcRect l="6431" t="54121" r="53694" b="535"/>
          <a:stretch>
            <a:fillRect/>
          </a:stretch>
        </p:blipFill>
        <p:spPr>
          <a:xfrm>
            <a:off x="0" y="4500570"/>
            <a:ext cx="2214578" cy="2214554"/>
          </a:xfrm>
          <a:prstGeom prst="rect">
            <a:avLst/>
          </a:prstGeom>
        </p:spPr>
      </p:pic>
      <p:pic>
        <p:nvPicPr>
          <p:cNvPr id="4" name="3 Resim" descr="2020-10-03_10h15_13.png"/>
          <p:cNvPicPr>
            <a:picLocks noChangeAspect="1"/>
          </p:cNvPicPr>
          <p:nvPr/>
        </p:nvPicPr>
        <p:blipFill>
          <a:blip r:embed="rId2">
            <a:lum contrast="59000"/>
          </a:blip>
          <a:srcRect t="-749" r="52632" b="50873"/>
          <a:stretch>
            <a:fillRect/>
          </a:stretch>
        </p:blipFill>
        <p:spPr>
          <a:xfrm>
            <a:off x="3357554" y="0"/>
            <a:ext cx="2083131" cy="1928825"/>
          </a:xfrm>
          <a:prstGeom prst="rect">
            <a:avLst/>
          </a:prstGeom>
          <a:blipFill dpi="0" rotWithShape="1">
            <a:blip r:embed="rId3"/>
            <a:srcRect/>
            <a:tile tx="0" ty="0" sx="100000" sy="100000" flip="none" algn="tl"/>
          </a:blipFill>
        </p:spPr>
      </p:pic>
      <p:sp>
        <p:nvSpPr>
          <p:cNvPr id="2" name="1 Başlık"/>
          <p:cNvSpPr>
            <a:spLocks noGrp="1"/>
          </p:cNvSpPr>
          <p:nvPr>
            <p:ph type="ctrTitle"/>
          </p:nvPr>
        </p:nvSpPr>
        <p:spPr>
          <a:xfrm>
            <a:off x="642910" y="1785926"/>
            <a:ext cx="7772400" cy="1470025"/>
          </a:xfrm>
        </p:spPr>
        <p:txBody>
          <a:bodyPr>
            <a:normAutofit/>
          </a:bodyPr>
          <a:lstStyle/>
          <a:p>
            <a:r>
              <a:rPr lang="tr-TR" sz="8800" dirty="0">
                <a:solidFill>
                  <a:srgbClr val="FF0000"/>
                </a:solidFill>
              </a:rPr>
              <a:t>OKULUM TEMİZ</a:t>
            </a:r>
          </a:p>
        </p:txBody>
      </p:sp>
      <p:sp>
        <p:nvSpPr>
          <p:cNvPr id="3" name="2 Alt Başlık"/>
          <p:cNvSpPr>
            <a:spLocks noGrp="1"/>
          </p:cNvSpPr>
          <p:nvPr>
            <p:ph type="subTitle" idx="1"/>
          </p:nvPr>
        </p:nvSpPr>
        <p:spPr>
          <a:xfrm>
            <a:off x="500034" y="4000504"/>
            <a:ext cx="8286808" cy="1752600"/>
          </a:xfrm>
        </p:spPr>
        <p:txBody>
          <a:bodyPr>
            <a:noAutofit/>
          </a:bodyPr>
          <a:lstStyle/>
          <a:p>
            <a:r>
              <a:rPr lang="tr-TR" sz="4000" b="1" dirty="0">
                <a:solidFill>
                  <a:schemeClr val="tx1">
                    <a:lumMod val="50000"/>
                    <a:lumOff val="50000"/>
                  </a:schemeClr>
                </a:solidFill>
              </a:rPr>
              <a:t>ŞEHİT POLİS MEHMET ÇELİK </a:t>
            </a:r>
          </a:p>
          <a:p>
            <a:r>
              <a:rPr lang="tr-TR" sz="4000" b="1" dirty="0">
                <a:solidFill>
                  <a:schemeClr val="tx1">
                    <a:lumMod val="50000"/>
                    <a:lumOff val="50000"/>
                  </a:schemeClr>
                </a:solidFill>
              </a:rPr>
              <a:t>ORTAOKULU</a:t>
            </a:r>
          </a:p>
        </p:txBody>
      </p:sp>
      <p:pic>
        <p:nvPicPr>
          <p:cNvPr id="6" name="5 Resim" descr="2020-10-03_10h15_13.png"/>
          <p:cNvPicPr>
            <a:picLocks noChangeAspect="1"/>
          </p:cNvPicPr>
          <p:nvPr/>
        </p:nvPicPr>
        <p:blipFill>
          <a:blip r:embed="rId2"/>
          <a:srcRect l="48148" t="28015" r="12037" b="27762"/>
          <a:stretch>
            <a:fillRect/>
          </a:stretch>
        </p:blipFill>
        <p:spPr>
          <a:xfrm>
            <a:off x="6858016" y="4625179"/>
            <a:ext cx="2285984" cy="223282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10</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5664200"/>
          </a:xfrm>
          <a:prstGeom prst="rect">
            <a:avLst/>
          </a:prstGeom>
          <a:noFill/>
          <a:ln w="9525">
            <a:noFill/>
            <a:miter lim="800000"/>
            <a:headEnd/>
            <a:tailEnd/>
          </a:ln>
        </p:spPr>
        <p:txBody>
          <a:bodyPr>
            <a:spAutoFit/>
          </a:bodyPr>
          <a:lstStyle/>
          <a:p>
            <a:pPr algn="ctr"/>
            <a:r>
              <a:rPr lang="tr-TR" sz="3200" b="1">
                <a:solidFill>
                  <a:srgbClr val="0070C0"/>
                </a:solidFill>
                <a:latin typeface="Calibri" pitchFamily="34" charset="0"/>
              </a:rPr>
              <a:t>STANDART ENFEKSİYON KONTROL ÖNLEMLERİ</a:t>
            </a:r>
          </a:p>
          <a:p>
            <a:pPr algn="ctr"/>
            <a:r>
              <a:rPr lang="tr-TR" sz="3200" b="1">
                <a:solidFill>
                  <a:srgbClr val="0070C0"/>
                </a:solidFill>
                <a:latin typeface="Calibri" pitchFamily="34" charset="0"/>
              </a:rPr>
              <a:t>(SEKÖ)</a:t>
            </a:r>
          </a:p>
          <a:p>
            <a:pPr algn="just"/>
            <a:endParaRPr lang="tr-TR" sz="1000" b="1">
              <a:solidFill>
                <a:srgbClr val="0070C0"/>
              </a:solidFill>
              <a:latin typeface="Calibri" pitchFamily="34" charset="0"/>
            </a:endParaRPr>
          </a:p>
          <a:p>
            <a:pPr algn="just"/>
            <a:r>
              <a:rPr lang="tr-TR" sz="2400">
                <a:latin typeface="Calibri" pitchFamily="34" charset="0"/>
              </a:rPr>
              <a:t>	SEKÖ, bulaşıcı ajanların hem bilinen hem de bilinmeyen kaynaklardan bulaşma riskini azaltmak için gerekli olan temel enfeksiyon önleme ve kontrol önlemleridir.                       </a:t>
            </a:r>
          </a:p>
          <a:p>
            <a:pPr algn="just"/>
            <a:r>
              <a:rPr lang="tr-TR" sz="2400" b="1">
                <a:latin typeface="Calibri" pitchFamily="34" charset="0"/>
              </a:rPr>
              <a:t>	SEKÖ tüm personel tarafından dikkatle uygulanmalıdır. Bu önlemler genellikle:</a:t>
            </a:r>
          </a:p>
          <a:p>
            <a:pPr algn="just">
              <a:buFont typeface="Arial" charset="0"/>
              <a:buChar char="•"/>
            </a:pPr>
            <a:r>
              <a:rPr lang="tr-TR" sz="2400">
                <a:latin typeface="Calibri" pitchFamily="34" charset="0"/>
              </a:rPr>
              <a:t>  El hijyeni uygulamalarının yaygınlaştırılması,</a:t>
            </a:r>
          </a:p>
          <a:p>
            <a:pPr algn="just">
              <a:buFont typeface="Arial" charset="0"/>
              <a:buChar char="•"/>
            </a:pPr>
            <a:r>
              <a:rPr lang="tr-TR" sz="2400">
                <a:latin typeface="Calibri" pitchFamily="34" charset="0"/>
              </a:rPr>
              <a:t>  Kuruluş içinde hijyen ve sanitasyon kaynaklı salgın hastalık/lar için alınmış tedbirlere uygun hareket edilmesi,</a:t>
            </a:r>
          </a:p>
          <a:p>
            <a:pPr algn="just">
              <a:buFont typeface="Arial" charset="0"/>
              <a:buChar char="•"/>
            </a:pPr>
            <a:r>
              <a:rPr lang="tr-TR" sz="2400">
                <a:latin typeface="Calibri" pitchFamily="34" charset="0"/>
              </a:rPr>
              <a:t>  Fiziki mesafenin koruması,</a:t>
            </a:r>
          </a:p>
          <a:p>
            <a:pPr algn="just">
              <a:buFont typeface="Arial" charset="0"/>
              <a:buChar char="•"/>
            </a:pPr>
            <a:r>
              <a:rPr lang="tr-TR" sz="2400">
                <a:latin typeface="Calibri" pitchFamily="34" charset="0"/>
              </a:rPr>
              <a:t>  Uygun KKD lerin kullanılması,</a:t>
            </a:r>
          </a:p>
          <a:p>
            <a:pPr algn="just">
              <a:buFont typeface="Arial" charset="0"/>
              <a:buChar char="•"/>
            </a:pPr>
            <a:r>
              <a:rPr lang="tr-TR" sz="2400">
                <a:latin typeface="Calibri" pitchFamily="34" charset="0"/>
              </a:rPr>
              <a:t>  Solunum hijyeni öksürük/hapşırık kurallarına uyulmasını içerir.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11</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3293209"/>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defRPr/>
            </a:pPr>
            <a:endParaRPr lang="tr-TR" sz="2200" dirty="0">
              <a:latin typeface="+mn-lt"/>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12</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3631763"/>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buFont typeface="Arial" pitchFamily="34" charset="0"/>
              <a:buChar char="•"/>
              <a:defRPr/>
            </a:pPr>
            <a:r>
              <a:rPr lang="tr-TR" sz="2200" dirty="0">
                <a:latin typeface="+mn-lt"/>
                <a:cs typeface="+mn-cs"/>
              </a:rPr>
              <a:t>  Kişinin izole edilmesinin ve izole kalmasının sağlanması,</a:t>
            </a:r>
          </a:p>
          <a:p>
            <a:pPr marL="536575" algn="just" fontAlgn="auto">
              <a:spcBef>
                <a:spcPts val="0"/>
              </a:spcBef>
              <a:spcAft>
                <a:spcPts val="0"/>
              </a:spcAft>
              <a:defRPr/>
            </a:pPr>
            <a:endParaRPr lang="tr-TR" sz="2200" dirty="0">
              <a:latin typeface="+mn-lt"/>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13</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3970318"/>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buFont typeface="Arial" pitchFamily="34" charset="0"/>
              <a:buChar char="•"/>
              <a:defRPr/>
            </a:pPr>
            <a:r>
              <a:rPr lang="tr-TR" sz="2200" dirty="0">
                <a:latin typeface="+mn-lt"/>
                <a:cs typeface="+mn-cs"/>
              </a:rPr>
              <a:t>  Kişinin izole edilmesinin ve izole kalmasının sağlanması,</a:t>
            </a:r>
          </a:p>
          <a:p>
            <a:pPr marL="536575" algn="just" fontAlgn="auto">
              <a:spcBef>
                <a:spcPts val="0"/>
              </a:spcBef>
              <a:spcAft>
                <a:spcPts val="0"/>
              </a:spcAft>
              <a:buFont typeface="Arial" pitchFamily="34" charset="0"/>
              <a:buChar char="•"/>
              <a:defRPr/>
            </a:pPr>
            <a:r>
              <a:rPr lang="tr-TR" sz="2200" dirty="0">
                <a:latin typeface="+mn-lt"/>
                <a:cs typeface="+mn-cs"/>
              </a:rPr>
              <a:t>  Kişiye müdahale dahil, kontamine materyallerle iş ve işlem</a:t>
            </a:r>
            <a:br>
              <a:rPr lang="tr-TR" sz="2200" dirty="0">
                <a:latin typeface="+mn-lt"/>
                <a:cs typeface="+mn-cs"/>
              </a:rPr>
            </a:br>
            <a:r>
              <a:rPr lang="tr-TR" sz="2200" dirty="0">
                <a:latin typeface="+mn-lt"/>
                <a:cs typeface="+mn-cs"/>
              </a:rPr>
              <a:t>yapılırken uygun KKD kullanılması,</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14</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4985980"/>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buFont typeface="Arial" pitchFamily="34" charset="0"/>
              <a:buChar char="•"/>
              <a:defRPr/>
            </a:pPr>
            <a:r>
              <a:rPr lang="tr-TR" sz="2200" dirty="0">
                <a:latin typeface="+mn-lt"/>
                <a:cs typeface="+mn-cs"/>
              </a:rPr>
              <a:t>  Kişinin izole edilmesinin ve izole kalmasının sağlanması,</a:t>
            </a:r>
          </a:p>
          <a:p>
            <a:pPr marL="536575" algn="just" fontAlgn="auto">
              <a:spcBef>
                <a:spcPts val="0"/>
              </a:spcBef>
              <a:spcAft>
                <a:spcPts val="0"/>
              </a:spcAft>
              <a:buFont typeface="Arial" pitchFamily="34" charset="0"/>
              <a:buChar char="•"/>
              <a:defRPr/>
            </a:pPr>
            <a:r>
              <a:rPr lang="tr-TR" sz="2200" dirty="0">
                <a:latin typeface="+mn-lt"/>
                <a:cs typeface="+mn-cs"/>
              </a:rPr>
              <a:t>  Kişiye müdahale dahil, kontamine materyallerle iş ve işlem</a:t>
            </a:r>
            <a:br>
              <a:rPr lang="tr-TR" sz="2200" dirty="0">
                <a:latin typeface="+mn-lt"/>
                <a:cs typeface="+mn-cs"/>
              </a:rPr>
            </a:br>
            <a:r>
              <a:rPr lang="tr-TR" sz="2200" dirty="0">
                <a:latin typeface="+mn-lt"/>
                <a:cs typeface="+mn-cs"/>
              </a:rPr>
              <a:t>yapılırken uygun KKD kullanılması,</a:t>
            </a:r>
          </a:p>
          <a:p>
            <a:pPr marL="536575" algn="just" fontAlgn="auto">
              <a:spcBef>
                <a:spcPts val="0"/>
              </a:spcBef>
              <a:spcAft>
                <a:spcPts val="0"/>
              </a:spcAft>
              <a:buFont typeface="Arial" pitchFamily="34" charset="0"/>
              <a:buChar char="•"/>
              <a:defRPr/>
            </a:pPr>
            <a:r>
              <a:rPr lang="tr-TR" sz="2200" dirty="0">
                <a:latin typeface="+mn-lt"/>
                <a:cs typeface="+mn-cs"/>
              </a:rPr>
              <a:t>  Kontamine malzeme ve alanlar için uygun dezenfeksiyon işlemlerinin yapılması, </a:t>
            </a:r>
          </a:p>
          <a:p>
            <a:pPr marL="536575" algn="just" fontAlgn="auto">
              <a:spcBef>
                <a:spcPts val="0"/>
              </a:spcBef>
              <a:spcAft>
                <a:spcPts val="0"/>
              </a:spcAft>
              <a:defRPr/>
            </a:pPr>
            <a:endParaRPr lang="tr-TR" sz="2200" dirty="0">
              <a:latin typeface="+mn-lt"/>
              <a:cs typeface="+mn-cs"/>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15</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5324535"/>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buFont typeface="Arial" pitchFamily="34" charset="0"/>
              <a:buChar char="•"/>
              <a:defRPr/>
            </a:pPr>
            <a:r>
              <a:rPr lang="tr-TR" sz="2200" dirty="0">
                <a:latin typeface="+mn-lt"/>
                <a:cs typeface="+mn-cs"/>
              </a:rPr>
              <a:t>  Kişinin izole edilmesinin ve izole kalmasının sağlanması,</a:t>
            </a:r>
          </a:p>
          <a:p>
            <a:pPr marL="536575" algn="just" fontAlgn="auto">
              <a:spcBef>
                <a:spcPts val="0"/>
              </a:spcBef>
              <a:spcAft>
                <a:spcPts val="0"/>
              </a:spcAft>
              <a:buFont typeface="Arial" pitchFamily="34" charset="0"/>
              <a:buChar char="•"/>
              <a:defRPr/>
            </a:pPr>
            <a:r>
              <a:rPr lang="tr-TR" sz="2200" dirty="0">
                <a:latin typeface="+mn-lt"/>
                <a:cs typeface="+mn-cs"/>
              </a:rPr>
              <a:t>  Kişiye müdahale dahil, kontamine materyallerle iş ve işlem</a:t>
            </a:r>
            <a:br>
              <a:rPr lang="tr-TR" sz="2200" dirty="0">
                <a:latin typeface="+mn-lt"/>
                <a:cs typeface="+mn-cs"/>
              </a:rPr>
            </a:br>
            <a:r>
              <a:rPr lang="tr-TR" sz="2200" dirty="0">
                <a:latin typeface="+mn-lt"/>
                <a:cs typeface="+mn-cs"/>
              </a:rPr>
              <a:t>yapılırken uygun KKD kullanılması,</a:t>
            </a:r>
          </a:p>
          <a:p>
            <a:pPr marL="536575" algn="just" fontAlgn="auto">
              <a:spcBef>
                <a:spcPts val="0"/>
              </a:spcBef>
              <a:spcAft>
                <a:spcPts val="0"/>
              </a:spcAft>
              <a:buFont typeface="Arial" pitchFamily="34" charset="0"/>
              <a:buChar char="•"/>
              <a:defRPr/>
            </a:pPr>
            <a:r>
              <a:rPr lang="tr-TR" sz="2200" dirty="0">
                <a:latin typeface="+mn-lt"/>
                <a:cs typeface="+mn-cs"/>
              </a:rPr>
              <a:t>  Kontamine malzeme ve alanlar için uygun dezenfeksiyon işlemlerinin yapılması, </a:t>
            </a:r>
          </a:p>
          <a:p>
            <a:pPr marL="536575" algn="just" fontAlgn="auto">
              <a:spcBef>
                <a:spcPts val="0"/>
              </a:spcBef>
              <a:spcAft>
                <a:spcPts val="0"/>
              </a:spcAft>
              <a:buFont typeface="Arial" pitchFamily="34" charset="0"/>
              <a:buChar char="•"/>
              <a:defRPr/>
            </a:pPr>
            <a:r>
              <a:rPr lang="tr-TR" sz="2200" dirty="0">
                <a:latin typeface="+mn-lt"/>
                <a:cs typeface="+mn-cs"/>
              </a:rPr>
              <a:t>  El hijyeni sağlanması,</a:t>
            </a:r>
          </a:p>
          <a:p>
            <a:pPr marL="536575" algn="just" fontAlgn="auto">
              <a:spcBef>
                <a:spcPts val="0"/>
              </a:spcBef>
              <a:spcAft>
                <a:spcPts val="0"/>
              </a:spcAft>
              <a:defRPr/>
            </a:pPr>
            <a:endParaRPr lang="tr-TR" sz="2200" dirty="0">
              <a:latin typeface="+mn-lt"/>
              <a:cs typeface="+mn-cs"/>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59549F5-3ED8-43CB-A586-FF64664C8ECE}" type="slidenum">
              <a:rPr lang="tr-TR"/>
              <a:pPr>
                <a:defRPr/>
              </a:pPr>
              <a:t>16</a:t>
            </a:fld>
            <a:endParaRPr lang="tr-TR"/>
          </a:p>
        </p:txBody>
      </p:sp>
      <p:pic>
        <p:nvPicPr>
          <p:cNvPr id="1741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741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741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873125"/>
            <a:ext cx="8280400" cy="5664200"/>
          </a:xfrm>
          <a:prstGeom prst="rect">
            <a:avLst/>
          </a:prstGeom>
        </p:spPr>
        <p:txBody>
          <a:bodyPr>
            <a:spAutoFit/>
          </a:bodyPr>
          <a:lstStyle/>
          <a:p>
            <a:pPr algn="ctr" fontAlgn="auto">
              <a:spcBef>
                <a:spcPts val="0"/>
              </a:spcBef>
              <a:spcAft>
                <a:spcPts val="0"/>
              </a:spcAft>
              <a:defRPr/>
            </a:pPr>
            <a:r>
              <a:rPr lang="tr-TR" sz="3200" b="1" dirty="0">
                <a:solidFill>
                  <a:srgbClr val="0070C0"/>
                </a:solidFill>
                <a:latin typeface="Calibri" pitchFamily="34" charset="0"/>
                <a:cs typeface="+mn-cs"/>
              </a:rPr>
              <a:t>BULAŞ BAZLI ÖNLEMLERİN PLANLANMASI</a:t>
            </a:r>
          </a:p>
          <a:p>
            <a:pPr algn="ctr" fontAlgn="auto">
              <a:spcBef>
                <a:spcPts val="0"/>
              </a:spcBef>
              <a:spcAft>
                <a:spcPts val="0"/>
              </a:spcAft>
              <a:defRPr/>
            </a:pPr>
            <a:r>
              <a:rPr lang="tr-TR" sz="3200" b="1" dirty="0">
                <a:solidFill>
                  <a:srgbClr val="0070C0"/>
                </a:solidFill>
                <a:latin typeface="Calibri" pitchFamily="34" charset="0"/>
                <a:cs typeface="+mn-cs"/>
              </a:rPr>
              <a:t>(BBÖ)</a:t>
            </a:r>
          </a:p>
          <a:p>
            <a:pPr algn="just" fontAlgn="auto">
              <a:spcBef>
                <a:spcPts val="0"/>
              </a:spcBef>
              <a:spcAft>
                <a:spcPts val="0"/>
              </a:spcAft>
              <a:defRPr/>
            </a:pPr>
            <a:endParaRPr lang="tr-TR" sz="1000" b="1" dirty="0">
              <a:solidFill>
                <a:srgbClr val="0070C0"/>
              </a:solidFill>
              <a:latin typeface="Calibri" pitchFamily="34" charset="0"/>
              <a:cs typeface="+mn-cs"/>
            </a:endParaRPr>
          </a:p>
          <a:p>
            <a:pPr algn="just" fontAlgn="auto">
              <a:spcBef>
                <a:spcPts val="0"/>
              </a:spcBef>
              <a:spcAft>
                <a:spcPts val="0"/>
              </a:spcAft>
              <a:defRPr/>
            </a:pPr>
            <a:r>
              <a:rPr lang="tr-TR" sz="2400" dirty="0">
                <a:latin typeface="Calibri" pitchFamily="34" charset="0"/>
                <a:cs typeface="+mn-cs"/>
              </a:rPr>
              <a:t>	</a:t>
            </a:r>
            <a:r>
              <a:rPr lang="tr-TR" sz="2200" dirty="0">
                <a:latin typeface="+mn-lt"/>
                <a:cs typeface="+mn-cs"/>
              </a:rPr>
              <a:t>SEKÖ, bulaşıcı bir ajanın çapraz bulaşmasını önlemek için tek başına yetersiz olduğunda </a:t>
            </a:r>
            <a:r>
              <a:rPr lang="tr-TR" sz="2200" b="1" u="sng" dirty="0">
                <a:latin typeface="+mn-lt"/>
                <a:cs typeface="+mn-cs"/>
              </a:rPr>
              <a:t>«Bulaş Bazlı Önlemler» (BBÖ) </a:t>
            </a:r>
            <a:r>
              <a:rPr lang="tr-TR" sz="2200" dirty="0">
                <a:latin typeface="+mn-lt"/>
                <a:cs typeface="+mn-cs"/>
              </a:rPr>
              <a:t>uygulanır.</a:t>
            </a:r>
          </a:p>
          <a:p>
            <a:pPr algn="just" fontAlgn="auto">
              <a:spcBef>
                <a:spcPts val="0"/>
              </a:spcBef>
              <a:spcAft>
                <a:spcPts val="0"/>
              </a:spcAft>
              <a:defRPr/>
            </a:pPr>
            <a:r>
              <a:rPr lang="tr-TR" sz="2200" dirty="0">
                <a:latin typeface="+mn-lt"/>
                <a:cs typeface="+mn-cs"/>
              </a:rPr>
              <a:t>	Bu önlemler genel olarak hijyen ve sanitasyondan kaynaklı salgın hastalık şüphe edilmiş veya tanı konulmuş kişilerle temas sırasında ve sonrasında yapılacak işlemlerdir: </a:t>
            </a:r>
          </a:p>
          <a:p>
            <a:pPr marL="536575" algn="just" fontAlgn="auto">
              <a:spcBef>
                <a:spcPts val="0"/>
              </a:spcBef>
              <a:spcAft>
                <a:spcPts val="0"/>
              </a:spcAft>
              <a:buFont typeface="Arial" pitchFamily="34" charset="0"/>
              <a:buChar char="•"/>
              <a:defRPr/>
            </a:pPr>
            <a:r>
              <a:rPr lang="tr-TR" sz="2200" dirty="0">
                <a:latin typeface="+mn-lt"/>
                <a:cs typeface="+mn-cs"/>
              </a:rPr>
              <a:t>  Kişinin izole edilmesinin ve izole kalmasının sağlanması,</a:t>
            </a:r>
          </a:p>
          <a:p>
            <a:pPr marL="536575" algn="just" fontAlgn="auto">
              <a:spcBef>
                <a:spcPts val="0"/>
              </a:spcBef>
              <a:spcAft>
                <a:spcPts val="0"/>
              </a:spcAft>
              <a:buFont typeface="Arial" pitchFamily="34" charset="0"/>
              <a:buChar char="•"/>
              <a:defRPr/>
            </a:pPr>
            <a:r>
              <a:rPr lang="tr-TR" sz="2200" dirty="0">
                <a:latin typeface="+mn-lt"/>
                <a:cs typeface="+mn-cs"/>
              </a:rPr>
              <a:t>  Kişiye müdahale dahil, kontamine materyallerle iş ve işlem</a:t>
            </a:r>
            <a:br>
              <a:rPr lang="tr-TR" sz="2200" dirty="0">
                <a:latin typeface="+mn-lt"/>
                <a:cs typeface="+mn-cs"/>
              </a:rPr>
            </a:br>
            <a:r>
              <a:rPr lang="tr-TR" sz="2200" dirty="0">
                <a:latin typeface="+mn-lt"/>
                <a:cs typeface="+mn-cs"/>
              </a:rPr>
              <a:t>yapılırken uygun KKD kullanılması,</a:t>
            </a:r>
          </a:p>
          <a:p>
            <a:pPr marL="536575" algn="just" fontAlgn="auto">
              <a:spcBef>
                <a:spcPts val="0"/>
              </a:spcBef>
              <a:spcAft>
                <a:spcPts val="0"/>
              </a:spcAft>
              <a:buFont typeface="Arial" pitchFamily="34" charset="0"/>
              <a:buChar char="•"/>
              <a:defRPr/>
            </a:pPr>
            <a:r>
              <a:rPr lang="tr-TR" sz="2200" dirty="0">
                <a:latin typeface="+mn-lt"/>
                <a:cs typeface="+mn-cs"/>
              </a:rPr>
              <a:t>  Kontamine malzeme ve alanlar için uygun dezenfeksiyon işlemlerinin yapılması, </a:t>
            </a:r>
          </a:p>
          <a:p>
            <a:pPr marL="536575" algn="just" fontAlgn="auto">
              <a:spcBef>
                <a:spcPts val="0"/>
              </a:spcBef>
              <a:spcAft>
                <a:spcPts val="0"/>
              </a:spcAft>
              <a:buFont typeface="Arial" pitchFamily="34" charset="0"/>
              <a:buChar char="•"/>
              <a:defRPr/>
            </a:pPr>
            <a:r>
              <a:rPr lang="tr-TR" sz="2200" dirty="0">
                <a:latin typeface="+mn-lt"/>
                <a:cs typeface="+mn-cs"/>
              </a:rPr>
              <a:t>  El hijyeni sağlanması,</a:t>
            </a:r>
          </a:p>
          <a:p>
            <a:pPr marL="536575" algn="just" fontAlgn="auto">
              <a:spcBef>
                <a:spcPts val="0"/>
              </a:spcBef>
              <a:spcAft>
                <a:spcPts val="0"/>
              </a:spcAft>
              <a:buFont typeface="Arial" pitchFamily="34" charset="0"/>
              <a:buChar char="•"/>
              <a:defRPr/>
            </a:pPr>
            <a:r>
              <a:rPr lang="tr-TR" sz="2200" dirty="0">
                <a:latin typeface="+mn-lt"/>
                <a:cs typeface="+mn-cs"/>
              </a:rPr>
              <a:t>  Hastalık şüphesi ya da tanı almış kişinin bulunduğu ortamın havalandırılmasının ve uygun şekilde temizlenmesinin sağlanması.</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4784E987-13DF-4D55-80A5-FF9C03631A8E}" type="slidenum">
              <a:rPr lang="tr-TR"/>
              <a:pPr>
                <a:defRPr/>
              </a:pPr>
              <a:t>17</a:t>
            </a:fld>
            <a:endParaRPr lang="tr-TR"/>
          </a:p>
        </p:txBody>
      </p:sp>
      <p:pic>
        <p:nvPicPr>
          <p:cNvPr id="1024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024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SALGIN TÜRLERİ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4784E987-13DF-4D55-80A5-FF9C03631A8E}" type="slidenum">
              <a:rPr lang="tr-TR"/>
              <a:pPr>
                <a:defRPr/>
              </a:pPr>
              <a:t>18</a:t>
            </a:fld>
            <a:endParaRPr lang="tr-TR"/>
          </a:p>
        </p:txBody>
      </p:sp>
      <p:pic>
        <p:nvPicPr>
          <p:cNvPr id="1024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024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SALGIN TÜRLERİ</a:t>
            </a:r>
          </a:p>
        </p:txBody>
      </p:sp>
      <p:sp>
        <p:nvSpPr>
          <p:cNvPr id="10246" name="9 Dikdörtgen"/>
          <p:cNvSpPr>
            <a:spLocks noChangeArrowheads="1"/>
          </p:cNvSpPr>
          <p:nvPr/>
        </p:nvSpPr>
        <p:spPr bwMode="auto">
          <a:xfrm>
            <a:off x="468313" y="908050"/>
            <a:ext cx="8135937" cy="1508105"/>
          </a:xfrm>
          <a:prstGeom prst="rect">
            <a:avLst/>
          </a:prstGeom>
          <a:noFill/>
          <a:ln w="9525">
            <a:noFill/>
            <a:miter lim="800000"/>
            <a:headEnd/>
            <a:tailEnd/>
          </a:ln>
        </p:spPr>
        <p:txBody>
          <a:bodyPr>
            <a:spAutoFit/>
          </a:bodyPr>
          <a:lstStyle/>
          <a:p>
            <a:pPr algn="just">
              <a:spcAft>
                <a:spcPts val="600"/>
              </a:spcAft>
            </a:pPr>
            <a:r>
              <a:rPr lang="tr-TR" sz="2400" b="1" dirty="0">
                <a:latin typeface="Calibri" pitchFamily="34" charset="0"/>
              </a:rPr>
              <a:t>	</a:t>
            </a:r>
            <a:r>
              <a:rPr lang="tr-TR" sz="2400" b="1" dirty="0" err="1">
                <a:solidFill>
                  <a:srgbClr val="0070C0"/>
                </a:solidFill>
                <a:latin typeface="Calibri" pitchFamily="34" charset="0"/>
              </a:rPr>
              <a:t>Sporadi</a:t>
            </a:r>
            <a:r>
              <a:rPr lang="tr-TR" sz="2400" b="1" dirty="0">
                <a:solidFill>
                  <a:srgbClr val="0070C0"/>
                </a:solidFill>
                <a:latin typeface="Calibri" pitchFamily="34" charset="0"/>
              </a:rPr>
              <a:t>:</a:t>
            </a:r>
            <a:r>
              <a:rPr lang="tr-TR" sz="2400" b="1" dirty="0">
                <a:latin typeface="Calibri" pitchFamily="34" charset="0"/>
              </a:rPr>
              <a:t> </a:t>
            </a:r>
            <a:r>
              <a:rPr lang="tr-TR" sz="2400" dirty="0">
                <a:latin typeface="Calibri" pitchFamily="34" charset="0"/>
              </a:rPr>
              <a:t>Bir enfeksiyon hastalığının değişik bölgelerde tek tük olgular halinde görülmesi (Kuduz)</a:t>
            </a:r>
          </a:p>
          <a:p>
            <a:pPr algn="just">
              <a:spcAft>
                <a:spcPts val="600"/>
              </a:spcAft>
            </a:pPr>
            <a:endParaRPr lang="tr-TR" sz="1000" dirty="0">
              <a:latin typeface="Calibri" pitchFamily="34" charset="0"/>
            </a:endParaRPr>
          </a:p>
          <a:p>
            <a:pPr algn="just">
              <a:spcAft>
                <a:spcPts val="600"/>
              </a:spcAft>
            </a:pPr>
            <a:r>
              <a:rPr lang="tr-TR" sz="2400" b="1" dirty="0">
                <a:latin typeface="Calibri" pitchFamily="34" charset="0"/>
              </a:rPr>
              <a:t>	</a:t>
            </a:r>
            <a:endParaRPr lang="tr-TR" sz="2400" dirty="0">
              <a:latin typeface="Calibri"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4784E987-13DF-4D55-80A5-FF9C03631A8E}" type="slidenum">
              <a:rPr lang="tr-TR"/>
              <a:pPr>
                <a:defRPr/>
              </a:pPr>
              <a:t>19</a:t>
            </a:fld>
            <a:endParaRPr lang="tr-TR"/>
          </a:p>
        </p:txBody>
      </p:sp>
      <p:pic>
        <p:nvPicPr>
          <p:cNvPr id="1024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024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SALGIN TÜRLERİ</a:t>
            </a:r>
          </a:p>
        </p:txBody>
      </p:sp>
      <p:sp>
        <p:nvSpPr>
          <p:cNvPr id="10246" name="9 Dikdörtgen"/>
          <p:cNvSpPr>
            <a:spLocks noChangeArrowheads="1"/>
          </p:cNvSpPr>
          <p:nvPr/>
        </p:nvSpPr>
        <p:spPr bwMode="auto">
          <a:xfrm>
            <a:off x="468313" y="908050"/>
            <a:ext cx="8135937" cy="2923877"/>
          </a:xfrm>
          <a:prstGeom prst="rect">
            <a:avLst/>
          </a:prstGeom>
          <a:noFill/>
          <a:ln w="9525">
            <a:noFill/>
            <a:miter lim="800000"/>
            <a:headEnd/>
            <a:tailEnd/>
          </a:ln>
        </p:spPr>
        <p:txBody>
          <a:bodyPr>
            <a:spAutoFit/>
          </a:bodyPr>
          <a:lstStyle/>
          <a:p>
            <a:pPr algn="just">
              <a:spcAft>
                <a:spcPts val="600"/>
              </a:spcAft>
            </a:pPr>
            <a:r>
              <a:rPr lang="tr-TR" sz="2400" b="1" dirty="0">
                <a:latin typeface="Calibri" pitchFamily="34" charset="0"/>
              </a:rPr>
              <a:t>	</a:t>
            </a:r>
            <a:r>
              <a:rPr lang="tr-TR" sz="2400" b="1" dirty="0" err="1">
                <a:solidFill>
                  <a:srgbClr val="0070C0"/>
                </a:solidFill>
                <a:latin typeface="Calibri" pitchFamily="34" charset="0"/>
              </a:rPr>
              <a:t>Sporadi</a:t>
            </a:r>
            <a:r>
              <a:rPr lang="tr-TR" sz="2400" b="1" dirty="0">
                <a:solidFill>
                  <a:srgbClr val="0070C0"/>
                </a:solidFill>
                <a:latin typeface="Calibri" pitchFamily="34" charset="0"/>
              </a:rPr>
              <a:t>:</a:t>
            </a:r>
            <a:r>
              <a:rPr lang="tr-TR" sz="2400" b="1" dirty="0">
                <a:latin typeface="Calibri" pitchFamily="34" charset="0"/>
              </a:rPr>
              <a:t> </a:t>
            </a:r>
            <a:r>
              <a:rPr lang="tr-TR" sz="2400" dirty="0">
                <a:latin typeface="Calibri" pitchFamily="34" charset="0"/>
              </a:rPr>
              <a:t>Bir enfeksiyon hastalığının değişik bölgelerde tek tük olgular halinde görülmesi (Kuduz)</a:t>
            </a:r>
          </a:p>
          <a:p>
            <a:pPr algn="just">
              <a:spcAft>
                <a:spcPts val="600"/>
              </a:spcAft>
            </a:pPr>
            <a:endParaRPr lang="tr-TR" sz="1000" dirty="0">
              <a:latin typeface="Calibri" pitchFamily="34" charset="0"/>
            </a:endParaRPr>
          </a:p>
          <a:p>
            <a:pPr algn="just">
              <a:spcAft>
                <a:spcPts val="600"/>
              </a:spcAft>
            </a:pPr>
            <a:r>
              <a:rPr lang="tr-TR" sz="2400" b="1" dirty="0">
                <a:latin typeface="Calibri" pitchFamily="34" charset="0"/>
              </a:rPr>
              <a:t>	</a:t>
            </a:r>
            <a:r>
              <a:rPr lang="tr-TR" sz="2400" b="1" dirty="0" err="1">
                <a:solidFill>
                  <a:srgbClr val="0070C0"/>
                </a:solidFill>
                <a:latin typeface="Calibri" pitchFamily="34" charset="0"/>
              </a:rPr>
              <a:t>Endemi</a:t>
            </a:r>
            <a:r>
              <a:rPr lang="tr-TR" sz="2400" b="1" dirty="0">
                <a:solidFill>
                  <a:srgbClr val="0070C0"/>
                </a:solidFill>
                <a:latin typeface="Calibri" pitchFamily="34" charset="0"/>
              </a:rPr>
              <a:t>:</a:t>
            </a:r>
            <a:r>
              <a:rPr lang="tr-TR" sz="2400" b="1" dirty="0">
                <a:latin typeface="Calibri" pitchFamily="34" charset="0"/>
              </a:rPr>
              <a:t> </a:t>
            </a:r>
            <a:r>
              <a:rPr lang="tr-TR" sz="2400" dirty="0">
                <a:latin typeface="Calibri" pitchFamily="34" charset="0"/>
              </a:rPr>
              <a:t>Bir enfeksiyon hastalığının belirli bir ülke ya da bölgede iklim ve coğrafi koşullara bağlı olarak devamlı görülmesi (Sıtma, Şark çıbanı)</a:t>
            </a:r>
          </a:p>
          <a:p>
            <a:pPr algn="just">
              <a:spcAft>
                <a:spcPts val="600"/>
              </a:spcAft>
            </a:pPr>
            <a:endParaRPr lang="tr-TR" sz="1000" dirty="0">
              <a:latin typeface="Calibri" pitchFamily="34" charset="0"/>
            </a:endParaRPr>
          </a:p>
          <a:p>
            <a:pPr algn="just">
              <a:spcAft>
                <a:spcPts val="600"/>
              </a:spcAft>
            </a:pPr>
            <a:r>
              <a:rPr lang="tr-TR" sz="2400" dirty="0">
                <a:latin typeface="Calibri" pitchFamily="34" charset="0"/>
              </a:rP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14934B7-1778-4B51-B9C6-C4051529BEAC}" type="slidenum">
              <a:rPr lang="tr-TR"/>
              <a:pPr>
                <a:defRPr/>
              </a:pPr>
              <a:t>2</a:t>
            </a:fld>
            <a:endParaRPr lang="tr-TR"/>
          </a:p>
        </p:txBody>
      </p:sp>
      <p:pic>
        <p:nvPicPr>
          <p:cNvPr id="30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30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3077" name="10 Dikdörtgen"/>
          <p:cNvSpPr>
            <a:spLocks noChangeArrowheads="1"/>
          </p:cNvSpPr>
          <p:nvPr/>
        </p:nvSpPr>
        <p:spPr bwMode="auto">
          <a:xfrm>
            <a:off x="468313" y="1540267"/>
            <a:ext cx="8280400" cy="4031873"/>
          </a:xfrm>
          <a:prstGeom prst="rect">
            <a:avLst/>
          </a:prstGeom>
          <a:noFill/>
          <a:ln w="9525">
            <a:noFill/>
            <a:miter lim="800000"/>
            <a:headEnd/>
            <a:tailEnd/>
          </a:ln>
        </p:spPr>
        <p:txBody>
          <a:bodyPr>
            <a:spAutoFit/>
          </a:bodyPr>
          <a:lstStyle/>
          <a:p>
            <a:pPr algn="just">
              <a:spcAft>
                <a:spcPts val="600"/>
              </a:spcAft>
            </a:pPr>
            <a:r>
              <a:rPr lang="tr-TR" sz="2400" dirty="0">
                <a:latin typeface="Calibri" pitchFamily="34" charset="0"/>
              </a:rPr>
              <a:t>	MEB ile Türk Standartları Enstitüsü (TSE) arasında, 27 Temmuz 2020 tarihinde imzalanan iş birliği protokolü kapsamında: </a:t>
            </a:r>
          </a:p>
          <a:p>
            <a:pPr algn="just">
              <a:spcAft>
                <a:spcPts val="600"/>
              </a:spcAft>
            </a:pPr>
            <a:endParaRPr lang="tr-TR" sz="1000" dirty="0">
              <a:latin typeface="Calibri" pitchFamily="34" charset="0"/>
            </a:endParaRPr>
          </a:p>
          <a:p>
            <a:pPr algn="just">
              <a:spcAft>
                <a:spcPts val="600"/>
              </a:spcAft>
            </a:pPr>
            <a:r>
              <a:rPr lang="tr-TR" sz="2400" b="1" dirty="0">
                <a:solidFill>
                  <a:srgbClr val="0070C0"/>
                </a:solidFill>
                <a:latin typeface="Calibri" pitchFamily="34" charset="0"/>
              </a:rPr>
              <a:t>	Eğitim kurumlarında hijyen şartlarının geliştirilmesi, enfeksiyon önleme ve kontrol süreçlerinin tutarlı, geçerli, güvenilir, tarafsız bir anlayışla sürdürülmesi amacıyla </a:t>
            </a:r>
          </a:p>
          <a:p>
            <a:pPr algn="just">
              <a:spcAft>
                <a:spcPts val="600"/>
              </a:spcAft>
            </a:pP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30.07.2020 tarihli ve 10075132 sayılı Bakanlık Makam Onayı ile </a:t>
            </a:r>
            <a:r>
              <a:rPr lang="tr-TR" sz="2400" dirty="0">
                <a:solidFill>
                  <a:srgbClr val="FF0000"/>
                </a:solidFill>
                <a:latin typeface="Calibri" pitchFamily="34" charset="0"/>
              </a:rPr>
              <a:t>“</a:t>
            </a:r>
            <a:r>
              <a:rPr lang="tr-TR" sz="2400" b="1" dirty="0">
                <a:solidFill>
                  <a:srgbClr val="FF0000"/>
                </a:solidFill>
                <a:latin typeface="Calibri" pitchFamily="34" charset="0"/>
              </a:rPr>
              <a:t>OKULUM TEMİZ</a:t>
            </a:r>
            <a:r>
              <a:rPr lang="tr-TR" sz="2400" dirty="0">
                <a:solidFill>
                  <a:srgbClr val="FF0000"/>
                </a:solidFill>
                <a:latin typeface="Calibri" pitchFamily="34" charset="0"/>
              </a:rPr>
              <a:t>” </a:t>
            </a:r>
            <a:r>
              <a:rPr lang="tr-TR" sz="2400" dirty="0">
                <a:latin typeface="Calibri" pitchFamily="34" charset="0"/>
              </a:rPr>
              <a:t>belgelendirme programı yürürlüğe alınmıştır.</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4784E987-13DF-4D55-80A5-FF9C03631A8E}" type="slidenum">
              <a:rPr lang="tr-TR"/>
              <a:pPr>
                <a:defRPr/>
              </a:pPr>
              <a:t>20</a:t>
            </a:fld>
            <a:endParaRPr lang="tr-TR"/>
          </a:p>
        </p:txBody>
      </p:sp>
      <p:pic>
        <p:nvPicPr>
          <p:cNvPr id="1024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024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SALGIN TÜRLERİ</a:t>
            </a:r>
          </a:p>
        </p:txBody>
      </p:sp>
      <p:sp>
        <p:nvSpPr>
          <p:cNvPr id="10246" name="9 Dikdörtgen"/>
          <p:cNvSpPr>
            <a:spLocks noChangeArrowheads="1"/>
          </p:cNvSpPr>
          <p:nvPr/>
        </p:nvSpPr>
        <p:spPr bwMode="auto">
          <a:xfrm>
            <a:off x="468313" y="908050"/>
            <a:ext cx="8135937" cy="4339650"/>
          </a:xfrm>
          <a:prstGeom prst="rect">
            <a:avLst/>
          </a:prstGeom>
          <a:noFill/>
          <a:ln w="9525">
            <a:noFill/>
            <a:miter lim="800000"/>
            <a:headEnd/>
            <a:tailEnd/>
          </a:ln>
        </p:spPr>
        <p:txBody>
          <a:bodyPr>
            <a:spAutoFit/>
          </a:bodyPr>
          <a:lstStyle/>
          <a:p>
            <a:pPr algn="just">
              <a:spcAft>
                <a:spcPts val="600"/>
              </a:spcAft>
            </a:pPr>
            <a:r>
              <a:rPr lang="tr-TR" sz="2400" b="1" dirty="0">
                <a:latin typeface="Calibri" pitchFamily="34" charset="0"/>
              </a:rPr>
              <a:t>	</a:t>
            </a:r>
            <a:r>
              <a:rPr lang="tr-TR" sz="2400" b="1" dirty="0" err="1">
                <a:solidFill>
                  <a:srgbClr val="0070C0"/>
                </a:solidFill>
                <a:latin typeface="Calibri" pitchFamily="34" charset="0"/>
              </a:rPr>
              <a:t>Sporadi</a:t>
            </a:r>
            <a:r>
              <a:rPr lang="tr-TR" sz="2400" b="1" dirty="0">
                <a:solidFill>
                  <a:srgbClr val="0070C0"/>
                </a:solidFill>
                <a:latin typeface="Calibri" pitchFamily="34" charset="0"/>
              </a:rPr>
              <a:t>:</a:t>
            </a:r>
            <a:r>
              <a:rPr lang="tr-TR" sz="2400" b="1" dirty="0">
                <a:latin typeface="Calibri" pitchFamily="34" charset="0"/>
              </a:rPr>
              <a:t> </a:t>
            </a:r>
            <a:r>
              <a:rPr lang="tr-TR" sz="2400" dirty="0">
                <a:latin typeface="Calibri" pitchFamily="34" charset="0"/>
              </a:rPr>
              <a:t>Bir enfeksiyon hastalığının değişik bölgelerde tek tük olgular halinde görülmesi (Kuduz)</a:t>
            </a:r>
          </a:p>
          <a:p>
            <a:pPr algn="just">
              <a:spcAft>
                <a:spcPts val="600"/>
              </a:spcAft>
            </a:pPr>
            <a:endParaRPr lang="tr-TR" sz="1000" dirty="0">
              <a:latin typeface="Calibri" pitchFamily="34" charset="0"/>
            </a:endParaRPr>
          </a:p>
          <a:p>
            <a:pPr algn="just">
              <a:spcAft>
                <a:spcPts val="600"/>
              </a:spcAft>
            </a:pPr>
            <a:r>
              <a:rPr lang="tr-TR" sz="2400" b="1" dirty="0">
                <a:latin typeface="Calibri" pitchFamily="34" charset="0"/>
              </a:rPr>
              <a:t>	</a:t>
            </a:r>
            <a:r>
              <a:rPr lang="tr-TR" sz="2400" b="1" dirty="0" err="1">
                <a:solidFill>
                  <a:srgbClr val="0070C0"/>
                </a:solidFill>
                <a:latin typeface="Calibri" pitchFamily="34" charset="0"/>
              </a:rPr>
              <a:t>Endemi</a:t>
            </a:r>
            <a:r>
              <a:rPr lang="tr-TR" sz="2400" b="1" dirty="0">
                <a:solidFill>
                  <a:srgbClr val="0070C0"/>
                </a:solidFill>
                <a:latin typeface="Calibri" pitchFamily="34" charset="0"/>
              </a:rPr>
              <a:t>:</a:t>
            </a:r>
            <a:r>
              <a:rPr lang="tr-TR" sz="2400" b="1" dirty="0">
                <a:latin typeface="Calibri" pitchFamily="34" charset="0"/>
              </a:rPr>
              <a:t> </a:t>
            </a:r>
            <a:r>
              <a:rPr lang="tr-TR" sz="2400" dirty="0">
                <a:latin typeface="Calibri" pitchFamily="34" charset="0"/>
              </a:rPr>
              <a:t>Bir enfeksiyon hastalığının belirli bir ülke ya da bölgede iklim ve coğrafi koşullara bağlı olarak devamlı görülmesi (Sıtma, Şark çıbanı)</a:t>
            </a:r>
          </a:p>
          <a:p>
            <a:pPr algn="just">
              <a:spcAft>
                <a:spcPts val="600"/>
              </a:spcAft>
            </a:pPr>
            <a:endParaRPr lang="tr-TR" sz="1000" dirty="0">
              <a:latin typeface="Calibri" pitchFamily="34" charset="0"/>
            </a:endParaRPr>
          </a:p>
          <a:p>
            <a:pPr algn="just">
              <a:spcAft>
                <a:spcPts val="600"/>
              </a:spcAft>
            </a:pPr>
            <a:r>
              <a:rPr lang="tr-TR" sz="2400" dirty="0">
                <a:latin typeface="Calibri" pitchFamily="34" charset="0"/>
              </a:rPr>
              <a:t>	</a:t>
            </a:r>
            <a:r>
              <a:rPr lang="tr-TR" sz="2400" b="1" dirty="0">
                <a:solidFill>
                  <a:srgbClr val="0070C0"/>
                </a:solidFill>
                <a:latin typeface="Calibri" pitchFamily="34" charset="0"/>
              </a:rPr>
              <a:t>Epidemi:</a:t>
            </a:r>
            <a:r>
              <a:rPr lang="tr-TR" sz="2400" b="1" dirty="0">
                <a:latin typeface="Calibri" pitchFamily="34" charset="0"/>
              </a:rPr>
              <a:t> </a:t>
            </a:r>
            <a:r>
              <a:rPr lang="tr-TR" sz="2400" dirty="0" err="1">
                <a:latin typeface="Calibri" pitchFamily="34" charset="0"/>
              </a:rPr>
              <a:t>Sporadik</a:t>
            </a:r>
            <a:r>
              <a:rPr lang="tr-TR" sz="2400" dirty="0">
                <a:latin typeface="Calibri" pitchFamily="34" charset="0"/>
              </a:rPr>
              <a:t> ya da endemik olarak bulunan bir hastalığın, uygun koşullarda hızla yayılarak salgın biçimine dönüşmesi (Bağırsak hastalığı, Grip, Tifo)</a:t>
            </a:r>
          </a:p>
          <a:p>
            <a:pPr algn="just">
              <a:spcAft>
                <a:spcPts val="600"/>
              </a:spcAft>
            </a:pPr>
            <a:endParaRPr lang="tr-TR" sz="1000" dirty="0">
              <a:latin typeface="Calibri" pitchFamily="34" charset="0"/>
            </a:endParaRPr>
          </a:p>
          <a:p>
            <a:pPr algn="just">
              <a:spcAft>
                <a:spcPts val="600"/>
              </a:spcAft>
            </a:pPr>
            <a:r>
              <a:rPr lang="tr-TR" sz="2400" b="1" dirty="0">
                <a:latin typeface="Calibri" pitchFamily="34" charset="0"/>
              </a:rPr>
              <a:t>	</a:t>
            </a:r>
            <a:endParaRPr lang="tr-TR" sz="2400" dirty="0">
              <a:latin typeface="Calibri"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4784E987-13DF-4D55-80A5-FF9C03631A8E}" type="slidenum">
              <a:rPr lang="tr-TR"/>
              <a:pPr>
                <a:defRPr/>
              </a:pPr>
              <a:t>21</a:t>
            </a:fld>
            <a:endParaRPr lang="tr-TR"/>
          </a:p>
        </p:txBody>
      </p:sp>
      <p:pic>
        <p:nvPicPr>
          <p:cNvPr id="1024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024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SALGIN TÜRLERİ</a:t>
            </a:r>
          </a:p>
        </p:txBody>
      </p:sp>
      <p:sp>
        <p:nvSpPr>
          <p:cNvPr id="10246" name="9 Dikdörtgen"/>
          <p:cNvSpPr>
            <a:spLocks noChangeArrowheads="1"/>
          </p:cNvSpPr>
          <p:nvPr/>
        </p:nvSpPr>
        <p:spPr bwMode="auto">
          <a:xfrm>
            <a:off x="468313" y="908050"/>
            <a:ext cx="8135937" cy="5078413"/>
          </a:xfrm>
          <a:prstGeom prst="rect">
            <a:avLst/>
          </a:prstGeom>
          <a:noFill/>
          <a:ln w="9525">
            <a:noFill/>
            <a:miter lim="800000"/>
            <a:headEnd/>
            <a:tailEnd/>
          </a:ln>
        </p:spPr>
        <p:txBody>
          <a:bodyPr>
            <a:spAutoFit/>
          </a:bodyPr>
          <a:lstStyle/>
          <a:p>
            <a:pPr algn="just">
              <a:spcAft>
                <a:spcPts val="600"/>
              </a:spcAft>
            </a:pPr>
            <a:r>
              <a:rPr lang="tr-TR" sz="2400" b="1">
                <a:latin typeface="Calibri" pitchFamily="34" charset="0"/>
              </a:rPr>
              <a:t>	</a:t>
            </a:r>
            <a:r>
              <a:rPr lang="tr-TR" sz="2400" b="1">
                <a:solidFill>
                  <a:srgbClr val="0070C0"/>
                </a:solidFill>
                <a:latin typeface="Calibri" pitchFamily="34" charset="0"/>
              </a:rPr>
              <a:t>Sporadi:</a:t>
            </a:r>
            <a:r>
              <a:rPr lang="tr-TR" sz="2400" b="1">
                <a:latin typeface="Calibri" pitchFamily="34" charset="0"/>
              </a:rPr>
              <a:t> </a:t>
            </a:r>
            <a:r>
              <a:rPr lang="tr-TR" sz="2400">
                <a:latin typeface="Calibri" pitchFamily="34" charset="0"/>
              </a:rPr>
              <a:t>Bir enfeksiyon hastalığının değişik bölgelerde tek tük olgular halinde görülmesi (Kuduz)</a:t>
            </a:r>
          </a:p>
          <a:p>
            <a:pPr algn="just">
              <a:spcAft>
                <a:spcPts val="600"/>
              </a:spcAft>
            </a:pPr>
            <a:endParaRPr lang="tr-TR" sz="1000">
              <a:latin typeface="Calibri" pitchFamily="34" charset="0"/>
            </a:endParaRPr>
          </a:p>
          <a:p>
            <a:pPr algn="just">
              <a:spcAft>
                <a:spcPts val="600"/>
              </a:spcAft>
            </a:pPr>
            <a:r>
              <a:rPr lang="tr-TR" sz="2400" b="1">
                <a:latin typeface="Calibri" pitchFamily="34" charset="0"/>
              </a:rPr>
              <a:t>	</a:t>
            </a:r>
            <a:r>
              <a:rPr lang="tr-TR" sz="2400" b="1">
                <a:solidFill>
                  <a:srgbClr val="0070C0"/>
                </a:solidFill>
                <a:latin typeface="Calibri" pitchFamily="34" charset="0"/>
              </a:rPr>
              <a:t>Endemi:</a:t>
            </a:r>
            <a:r>
              <a:rPr lang="tr-TR" sz="2400" b="1">
                <a:latin typeface="Calibri" pitchFamily="34" charset="0"/>
              </a:rPr>
              <a:t> </a:t>
            </a:r>
            <a:r>
              <a:rPr lang="tr-TR" sz="2400">
                <a:latin typeface="Calibri" pitchFamily="34" charset="0"/>
              </a:rPr>
              <a:t>Bir enfeksiyon hastalığının belirli bir ülke ya da bölgede iklim ve coğrafi koşullara bağlı olarak devamlı görülmesi (Sıtma, Şark çıbanı)</a:t>
            </a:r>
          </a:p>
          <a:p>
            <a:pPr algn="just">
              <a:spcAft>
                <a:spcPts val="600"/>
              </a:spcAft>
            </a:pPr>
            <a:endParaRPr lang="tr-TR" sz="1000">
              <a:latin typeface="Calibri" pitchFamily="34" charset="0"/>
            </a:endParaRPr>
          </a:p>
          <a:p>
            <a:pPr algn="just">
              <a:spcAft>
                <a:spcPts val="600"/>
              </a:spcAft>
            </a:pPr>
            <a:r>
              <a:rPr lang="tr-TR" sz="2400">
                <a:latin typeface="Calibri" pitchFamily="34" charset="0"/>
              </a:rPr>
              <a:t>	</a:t>
            </a:r>
            <a:r>
              <a:rPr lang="tr-TR" sz="2400" b="1">
                <a:solidFill>
                  <a:srgbClr val="0070C0"/>
                </a:solidFill>
                <a:latin typeface="Calibri" pitchFamily="34" charset="0"/>
              </a:rPr>
              <a:t>Epidemi:</a:t>
            </a:r>
            <a:r>
              <a:rPr lang="tr-TR" sz="2400" b="1">
                <a:latin typeface="Calibri" pitchFamily="34" charset="0"/>
              </a:rPr>
              <a:t> </a:t>
            </a:r>
            <a:r>
              <a:rPr lang="tr-TR" sz="2400">
                <a:latin typeface="Calibri" pitchFamily="34" charset="0"/>
              </a:rPr>
              <a:t>Sporadik ya da endemik olarak bulunan bir hastalığın, uygun koşullarda hızla yayılarak salgın biçimine dönüşmesi (Bağırsak hastalığı, Grip, Tifo)</a:t>
            </a:r>
          </a:p>
          <a:p>
            <a:pPr algn="just">
              <a:spcAft>
                <a:spcPts val="600"/>
              </a:spcAft>
            </a:pPr>
            <a:endParaRPr lang="tr-TR" sz="1000">
              <a:latin typeface="Calibri" pitchFamily="34" charset="0"/>
            </a:endParaRPr>
          </a:p>
          <a:p>
            <a:pPr algn="just">
              <a:spcAft>
                <a:spcPts val="600"/>
              </a:spcAft>
            </a:pPr>
            <a:r>
              <a:rPr lang="tr-TR" sz="2400" b="1">
                <a:latin typeface="Calibri" pitchFamily="34" charset="0"/>
              </a:rPr>
              <a:t>	</a:t>
            </a:r>
            <a:r>
              <a:rPr lang="tr-TR" sz="2400" b="1">
                <a:solidFill>
                  <a:srgbClr val="0070C0"/>
                </a:solidFill>
                <a:latin typeface="Calibri" pitchFamily="34" charset="0"/>
              </a:rPr>
              <a:t>Pandemi:</a:t>
            </a:r>
            <a:r>
              <a:rPr lang="tr-TR" sz="2400" b="1">
                <a:latin typeface="Calibri" pitchFamily="34" charset="0"/>
              </a:rPr>
              <a:t> </a:t>
            </a:r>
            <a:r>
              <a:rPr lang="tr-TR" sz="2400">
                <a:latin typeface="Calibri" pitchFamily="34" charset="0"/>
              </a:rPr>
              <a:t>Bir enfeksiyon hastalığının hızla yayılarak ülke</a:t>
            </a:r>
            <a:br>
              <a:rPr lang="tr-TR" sz="2400">
                <a:latin typeface="Calibri" pitchFamily="34" charset="0"/>
              </a:rPr>
            </a:br>
            <a:r>
              <a:rPr lang="tr-TR" sz="2400">
                <a:latin typeface="Calibri" pitchFamily="34" charset="0"/>
              </a:rPr>
              <a:t>ya da kıtalar arasında salgın yapması (Kuş gribi, SARS, HIV/AIDS, COVID-19)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9AE4D00-0DA6-4F7A-BEC5-611D58CF82C3}" type="slidenum">
              <a:rPr lang="tr-TR"/>
              <a:pPr>
                <a:defRPr/>
              </a:pPr>
              <a:t>22</a:t>
            </a:fld>
            <a:endParaRPr lang="tr-TR"/>
          </a:p>
        </p:txBody>
      </p:sp>
      <p:pic>
        <p:nvPicPr>
          <p:cNvPr id="1126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126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127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271" name="10 Dikdörtgen"/>
          <p:cNvSpPr>
            <a:spLocks noChangeArrowheads="1"/>
          </p:cNvSpPr>
          <p:nvPr/>
        </p:nvSpPr>
        <p:spPr bwMode="auto">
          <a:xfrm>
            <a:off x="395288" y="836613"/>
            <a:ext cx="8280400" cy="2139047"/>
          </a:xfrm>
          <a:prstGeom prst="rect">
            <a:avLst/>
          </a:prstGeom>
          <a:noFill/>
          <a:ln w="9525">
            <a:noFill/>
            <a:miter lim="800000"/>
            <a:headEnd/>
            <a:tailEnd/>
          </a:ln>
        </p:spPr>
        <p:txBody>
          <a:bodyPr>
            <a:spAutoFit/>
          </a:bodyPr>
          <a:lstStyle/>
          <a:p>
            <a:pPr algn="just"/>
            <a:r>
              <a:rPr lang="tr-TR" sz="3200" dirty="0">
                <a:latin typeface="Calibri" pitchFamily="34" charset="0"/>
              </a:rPr>
              <a:t>                                    </a:t>
            </a: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Hijyen ve Sanitasyon kaynaklı salgın hastalıkların </a:t>
            </a:r>
            <a:r>
              <a:rPr lang="tr-TR" sz="2400" dirty="0" err="1">
                <a:latin typeface="Calibri" pitchFamily="34" charset="0"/>
              </a:rPr>
              <a:t>bulaşını</a:t>
            </a:r>
            <a:r>
              <a:rPr lang="tr-TR" sz="2400" dirty="0">
                <a:latin typeface="Calibri" pitchFamily="34" charset="0"/>
              </a:rPr>
              <a:t> önlemek için kontrol </a:t>
            </a:r>
            <a:r>
              <a:rPr lang="tr-TR" sz="2400" dirty="0" err="1">
                <a:latin typeface="Calibri" pitchFamily="34" charset="0"/>
              </a:rPr>
              <a:t>hiyerarjisi</a:t>
            </a:r>
            <a:r>
              <a:rPr lang="tr-TR" sz="2400" dirty="0">
                <a:latin typeface="Calibri" pitchFamily="34" charset="0"/>
              </a:rPr>
              <a:t> olarak kabul edilen bir dizi enfeksiyon önleme ve kontrol işlemleri gerektirir.</a:t>
            </a:r>
          </a:p>
          <a:p>
            <a:pPr algn="just">
              <a:spcAft>
                <a:spcPts val="600"/>
              </a:spcAft>
            </a:pPr>
            <a:r>
              <a:rPr lang="tr-TR" sz="2400" dirty="0">
                <a:solidFill>
                  <a:srgbClr val="C00000"/>
                </a:solidFill>
                <a:latin typeface="Calibri" pitchFamily="34" charset="0"/>
              </a:rPr>
              <a:t>	</a:t>
            </a:r>
            <a:endParaRPr lang="tr-TR" sz="2400" dirty="0">
              <a:latin typeface="Calibri"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9AE4D00-0DA6-4F7A-BEC5-611D58CF82C3}" type="slidenum">
              <a:rPr lang="tr-TR"/>
              <a:pPr>
                <a:defRPr/>
              </a:pPr>
              <a:t>23</a:t>
            </a:fld>
            <a:endParaRPr lang="tr-TR"/>
          </a:p>
        </p:txBody>
      </p:sp>
      <p:pic>
        <p:nvPicPr>
          <p:cNvPr id="1126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126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127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271" name="10 Dikdörtgen"/>
          <p:cNvSpPr>
            <a:spLocks noChangeArrowheads="1"/>
          </p:cNvSpPr>
          <p:nvPr/>
        </p:nvSpPr>
        <p:spPr bwMode="auto">
          <a:xfrm>
            <a:off x="395288" y="836613"/>
            <a:ext cx="8280400" cy="3693319"/>
          </a:xfrm>
          <a:prstGeom prst="rect">
            <a:avLst/>
          </a:prstGeom>
          <a:noFill/>
          <a:ln w="9525">
            <a:noFill/>
            <a:miter lim="800000"/>
            <a:headEnd/>
            <a:tailEnd/>
          </a:ln>
        </p:spPr>
        <p:txBody>
          <a:bodyPr>
            <a:spAutoFit/>
          </a:bodyPr>
          <a:lstStyle/>
          <a:p>
            <a:pPr algn="just"/>
            <a:r>
              <a:rPr lang="tr-TR" sz="3200" dirty="0">
                <a:latin typeface="Calibri" pitchFamily="34" charset="0"/>
              </a:rPr>
              <a:t>                                    </a:t>
            </a: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Hijyen ve Sanitasyon kaynaklı salgın hastalıkların </a:t>
            </a:r>
            <a:r>
              <a:rPr lang="tr-TR" sz="2400" dirty="0" err="1">
                <a:latin typeface="Calibri" pitchFamily="34" charset="0"/>
              </a:rPr>
              <a:t>bulaşını</a:t>
            </a:r>
            <a:r>
              <a:rPr lang="tr-TR" sz="2400" dirty="0">
                <a:latin typeface="Calibri" pitchFamily="34" charset="0"/>
              </a:rPr>
              <a:t> önlemek için kontrol </a:t>
            </a:r>
            <a:r>
              <a:rPr lang="tr-TR" sz="2400" dirty="0" err="1">
                <a:latin typeface="Calibri" pitchFamily="34" charset="0"/>
              </a:rPr>
              <a:t>hiyerarjisi</a:t>
            </a:r>
            <a:r>
              <a:rPr lang="tr-TR" sz="2400" dirty="0">
                <a:latin typeface="Calibri" pitchFamily="34" charset="0"/>
              </a:rPr>
              <a:t> olarak kabul edilen bir dizi enfeksiyon önleme ve kontrol işlemleri gerektirir.</a:t>
            </a:r>
          </a:p>
          <a:p>
            <a:pPr algn="just">
              <a:spcAft>
                <a:spcPts val="600"/>
              </a:spcAft>
            </a:pPr>
            <a:r>
              <a:rPr lang="tr-TR" sz="2400" dirty="0">
                <a:solidFill>
                  <a:srgbClr val="C00000"/>
                </a:solidFill>
                <a:latin typeface="Calibri" pitchFamily="34" charset="0"/>
              </a:rPr>
              <a:t>	</a:t>
            </a:r>
            <a:r>
              <a:rPr lang="tr-TR" sz="2400" b="1" dirty="0">
                <a:solidFill>
                  <a:srgbClr val="FF0000"/>
                </a:solidFill>
                <a:latin typeface="Calibri" pitchFamily="34" charset="0"/>
              </a:rPr>
              <a:t>İdari kontroller:  </a:t>
            </a:r>
            <a:r>
              <a:rPr lang="tr-TR" sz="2400" dirty="0">
                <a:latin typeface="Calibri" pitchFamily="34" charset="0"/>
              </a:rPr>
              <a:t>kurumsal düzeyde kullanılan (tüm ekipmanların, donanımların, materyallerin v.s.) enfeksiyonun önlenmesine yardımcı olmak ve enfeksiyonun bulaşmasını kontrol etmek ve sınırlamak için uygulanır. </a:t>
            </a:r>
          </a:p>
          <a:p>
            <a:pPr algn="just">
              <a:spcAft>
                <a:spcPts val="600"/>
              </a:spcAft>
            </a:pPr>
            <a:r>
              <a:rPr lang="tr-TR" sz="2400" dirty="0">
                <a:solidFill>
                  <a:srgbClr val="C00000"/>
                </a:solidFill>
                <a:latin typeface="Calibri" pitchFamily="34" charset="0"/>
              </a:rPr>
              <a:t>	</a:t>
            </a:r>
            <a:endParaRPr lang="tr-TR" sz="2400" dirty="0">
              <a:latin typeface="Calibri" pitchFamily="34"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9AE4D00-0DA6-4F7A-BEC5-611D58CF82C3}" type="slidenum">
              <a:rPr lang="tr-TR"/>
              <a:pPr>
                <a:defRPr/>
              </a:pPr>
              <a:t>24</a:t>
            </a:fld>
            <a:endParaRPr lang="tr-TR"/>
          </a:p>
        </p:txBody>
      </p:sp>
      <p:pic>
        <p:nvPicPr>
          <p:cNvPr id="1126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126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127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271" name="10 Dikdörtgen"/>
          <p:cNvSpPr>
            <a:spLocks noChangeArrowheads="1"/>
          </p:cNvSpPr>
          <p:nvPr/>
        </p:nvSpPr>
        <p:spPr bwMode="auto">
          <a:xfrm>
            <a:off x="395288" y="836613"/>
            <a:ext cx="8280400" cy="4508927"/>
          </a:xfrm>
          <a:prstGeom prst="rect">
            <a:avLst/>
          </a:prstGeom>
          <a:noFill/>
          <a:ln w="9525">
            <a:noFill/>
            <a:miter lim="800000"/>
            <a:headEnd/>
            <a:tailEnd/>
          </a:ln>
        </p:spPr>
        <p:txBody>
          <a:bodyPr>
            <a:spAutoFit/>
          </a:bodyPr>
          <a:lstStyle/>
          <a:p>
            <a:pPr algn="just"/>
            <a:r>
              <a:rPr lang="tr-TR" sz="3200" dirty="0">
                <a:latin typeface="Calibri" pitchFamily="34" charset="0"/>
              </a:rPr>
              <a:t>                                    </a:t>
            </a: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Hijyen ve Sanitasyon kaynaklı salgın hastalıkların </a:t>
            </a:r>
            <a:r>
              <a:rPr lang="tr-TR" sz="2400" dirty="0" err="1">
                <a:latin typeface="Calibri" pitchFamily="34" charset="0"/>
              </a:rPr>
              <a:t>bulaşını</a:t>
            </a:r>
            <a:r>
              <a:rPr lang="tr-TR" sz="2400" dirty="0">
                <a:latin typeface="Calibri" pitchFamily="34" charset="0"/>
              </a:rPr>
              <a:t> önlemek için kontrol </a:t>
            </a:r>
            <a:r>
              <a:rPr lang="tr-TR" sz="2400" dirty="0" err="1">
                <a:latin typeface="Calibri" pitchFamily="34" charset="0"/>
              </a:rPr>
              <a:t>hiyerarjisi</a:t>
            </a:r>
            <a:r>
              <a:rPr lang="tr-TR" sz="2400" dirty="0">
                <a:latin typeface="Calibri" pitchFamily="34" charset="0"/>
              </a:rPr>
              <a:t> olarak kabul edilen bir dizi enfeksiyon önleme ve kontrol işlemleri gerektirir.</a:t>
            </a:r>
          </a:p>
          <a:p>
            <a:pPr algn="just">
              <a:spcAft>
                <a:spcPts val="600"/>
              </a:spcAft>
            </a:pPr>
            <a:r>
              <a:rPr lang="tr-TR" sz="2400" dirty="0">
                <a:solidFill>
                  <a:srgbClr val="C00000"/>
                </a:solidFill>
                <a:latin typeface="Calibri" pitchFamily="34" charset="0"/>
              </a:rPr>
              <a:t>	</a:t>
            </a:r>
            <a:r>
              <a:rPr lang="tr-TR" sz="2400" b="1" dirty="0">
                <a:solidFill>
                  <a:srgbClr val="FF0000"/>
                </a:solidFill>
                <a:latin typeface="Calibri" pitchFamily="34" charset="0"/>
              </a:rPr>
              <a:t>İdari kontroller:  </a:t>
            </a:r>
            <a:r>
              <a:rPr lang="tr-TR" sz="2400" dirty="0">
                <a:latin typeface="Calibri" pitchFamily="34" charset="0"/>
              </a:rPr>
              <a:t>kurumsal düzeyde kullanılan (tüm ekipmanların, donanımların, materyallerin v.s.) enfeksiyonun önlenmesine yardımcı olmak ve enfeksiyonun bulaşmasını kontrol etmek ve sınırlamak için uygulanır. </a:t>
            </a:r>
          </a:p>
          <a:p>
            <a:pPr algn="just">
              <a:spcAft>
                <a:spcPts val="600"/>
              </a:spcAft>
            </a:pPr>
            <a:r>
              <a:rPr lang="tr-TR" sz="2400" dirty="0">
                <a:solidFill>
                  <a:srgbClr val="C00000"/>
                </a:solidFill>
                <a:latin typeface="Calibri" pitchFamily="34" charset="0"/>
              </a:rPr>
              <a:t>	</a:t>
            </a:r>
            <a:r>
              <a:rPr lang="tr-TR" sz="2400" b="1" dirty="0">
                <a:solidFill>
                  <a:srgbClr val="FF0000"/>
                </a:solidFill>
                <a:latin typeface="Calibri" pitchFamily="34" charset="0"/>
              </a:rPr>
              <a:t>Etkili ve yeterli havalandırma: </a:t>
            </a:r>
            <a:r>
              <a:rPr lang="tr-TR" sz="2400" dirty="0">
                <a:latin typeface="Calibri" pitchFamily="34" charset="0"/>
              </a:rPr>
              <a:t>Enfeksiyona maruz kalma riskini azaltır.</a:t>
            </a:r>
          </a:p>
          <a:p>
            <a:pPr algn="just">
              <a:spcAft>
                <a:spcPts val="600"/>
              </a:spcAft>
            </a:pPr>
            <a:r>
              <a:rPr lang="tr-TR" sz="2400" dirty="0">
                <a:solidFill>
                  <a:srgbClr val="C00000"/>
                </a:solidFill>
                <a:latin typeface="Calibri" pitchFamily="34" charset="0"/>
              </a:rPr>
              <a:t>	</a:t>
            </a:r>
            <a:endParaRPr lang="tr-TR" sz="2400" dirty="0">
              <a:latin typeface="Calibri"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9AE4D00-0DA6-4F7A-BEC5-611D58CF82C3}" type="slidenum">
              <a:rPr lang="tr-TR"/>
              <a:pPr>
                <a:defRPr/>
              </a:pPr>
              <a:t>25</a:t>
            </a:fld>
            <a:endParaRPr lang="tr-TR"/>
          </a:p>
        </p:txBody>
      </p:sp>
      <p:pic>
        <p:nvPicPr>
          <p:cNvPr id="1126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126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127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271" name="10 Dikdörtgen"/>
          <p:cNvSpPr>
            <a:spLocks noChangeArrowheads="1"/>
          </p:cNvSpPr>
          <p:nvPr/>
        </p:nvSpPr>
        <p:spPr bwMode="auto">
          <a:xfrm>
            <a:off x="395288" y="836613"/>
            <a:ext cx="8280400" cy="5756275"/>
          </a:xfrm>
          <a:prstGeom prst="rect">
            <a:avLst/>
          </a:prstGeom>
          <a:noFill/>
          <a:ln w="9525">
            <a:noFill/>
            <a:miter lim="800000"/>
            <a:headEnd/>
            <a:tailEnd/>
          </a:ln>
        </p:spPr>
        <p:txBody>
          <a:bodyPr>
            <a:spAutoFit/>
          </a:bodyPr>
          <a:lstStyle/>
          <a:p>
            <a:pPr algn="just"/>
            <a:r>
              <a:rPr lang="tr-TR" sz="3200">
                <a:latin typeface="Calibri" pitchFamily="34" charset="0"/>
              </a:rPr>
              <a:t>                                    </a:t>
            </a:r>
            <a:r>
              <a:rPr lang="tr-TR" sz="3200" b="1">
                <a:solidFill>
                  <a:srgbClr val="0070C0"/>
                </a:solidFill>
                <a:latin typeface="Calibri" pitchFamily="34" charset="0"/>
              </a:rPr>
              <a:t>HAZIRLIK</a:t>
            </a:r>
            <a:endParaRPr lang="tr-TR" sz="1000" b="1">
              <a:solidFill>
                <a:srgbClr val="0070C0"/>
              </a:solidFill>
              <a:latin typeface="Calibri" pitchFamily="34" charset="0"/>
            </a:endParaRPr>
          </a:p>
          <a:p>
            <a:pPr algn="just">
              <a:spcAft>
                <a:spcPts val="600"/>
              </a:spcAft>
            </a:pPr>
            <a:r>
              <a:rPr lang="tr-TR" sz="2400">
                <a:latin typeface="Calibri" pitchFamily="34" charset="0"/>
              </a:rPr>
              <a:t>	Hijyen ve Sanitasyon kaynaklı salgın hastalıkların bulaşını önlemek için kontrol hiyerarjisi olarak kabul edilen bir dizi enfeksiyon önleme ve kontrol işlemleri gerektirir.</a:t>
            </a:r>
          </a:p>
          <a:p>
            <a:pPr algn="just">
              <a:spcAft>
                <a:spcPts val="600"/>
              </a:spcAft>
            </a:pPr>
            <a:r>
              <a:rPr lang="tr-TR" sz="2400">
                <a:solidFill>
                  <a:srgbClr val="C00000"/>
                </a:solidFill>
                <a:latin typeface="Calibri" pitchFamily="34" charset="0"/>
              </a:rPr>
              <a:t>	</a:t>
            </a:r>
            <a:r>
              <a:rPr lang="tr-TR" sz="2400" b="1">
                <a:solidFill>
                  <a:srgbClr val="FF0000"/>
                </a:solidFill>
                <a:latin typeface="Calibri" pitchFamily="34" charset="0"/>
              </a:rPr>
              <a:t>İdari kontroller:  </a:t>
            </a:r>
            <a:r>
              <a:rPr lang="tr-TR" sz="2400">
                <a:latin typeface="Calibri" pitchFamily="34" charset="0"/>
              </a:rPr>
              <a:t>kurumsal düzeyde kullanılan (tüm ekipmanların, donanımların, materyallerin v.s.) enfeksiyonun önlenmesine yardımcı olmak ve enfeksiyonun bulaşmasını kontrol etmek ve sınırlamak için uygulanır. </a:t>
            </a:r>
          </a:p>
          <a:p>
            <a:pPr algn="just">
              <a:spcAft>
                <a:spcPts val="600"/>
              </a:spcAft>
            </a:pPr>
            <a:r>
              <a:rPr lang="tr-TR" sz="2400">
                <a:solidFill>
                  <a:srgbClr val="C00000"/>
                </a:solidFill>
                <a:latin typeface="Calibri" pitchFamily="34" charset="0"/>
              </a:rPr>
              <a:t>	</a:t>
            </a:r>
            <a:r>
              <a:rPr lang="tr-TR" sz="2400" b="1">
                <a:solidFill>
                  <a:srgbClr val="FF0000"/>
                </a:solidFill>
                <a:latin typeface="Calibri" pitchFamily="34" charset="0"/>
              </a:rPr>
              <a:t>Etkili ve yeterli havalandırma: </a:t>
            </a:r>
            <a:r>
              <a:rPr lang="tr-TR" sz="2400">
                <a:latin typeface="Calibri" pitchFamily="34" charset="0"/>
              </a:rPr>
              <a:t>Enfeksiyona maruz kalma riskini azaltır.</a:t>
            </a:r>
          </a:p>
          <a:p>
            <a:pPr algn="just">
              <a:spcAft>
                <a:spcPts val="600"/>
              </a:spcAft>
            </a:pPr>
            <a:r>
              <a:rPr lang="tr-TR" sz="2400">
                <a:solidFill>
                  <a:srgbClr val="C00000"/>
                </a:solidFill>
                <a:latin typeface="Calibri" pitchFamily="34" charset="0"/>
              </a:rPr>
              <a:t>	</a:t>
            </a:r>
            <a:r>
              <a:rPr lang="tr-TR" sz="2400" b="1">
                <a:solidFill>
                  <a:srgbClr val="FF0000"/>
                </a:solidFill>
                <a:latin typeface="Calibri" pitchFamily="34" charset="0"/>
              </a:rPr>
              <a:t>İşveren/yöneticiler:</a:t>
            </a:r>
            <a:r>
              <a:rPr lang="tr-TR" sz="2400">
                <a:latin typeface="Calibri" pitchFamily="34" charset="0"/>
              </a:rPr>
              <a:t> Maruz kalmanın önlenemediği tehlikelere yönelik riski yeterince kontrol etmek için ilgili mevzuata bağlı yükümlülüklere uymak zorunda olmakla beraber personelini, öğrencilerini ve ziyaretçilerini korumalıdırlar.</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7EE3964-1E8B-4102-82DB-3635D3846D7D}" type="slidenum">
              <a:rPr lang="tr-TR"/>
              <a:pPr>
                <a:defRPr/>
              </a:pPr>
              <a:t>26</a:t>
            </a:fld>
            <a:endParaRPr lang="tr-TR"/>
          </a:p>
        </p:txBody>
      </p:sp>
      <p:pic>
        <p:nvPicPr>
          <p:cNvPr id="1229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229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229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2295" name="10 Dikdörtgen"/>
          <p:cNvSpPr>
            <a:spLocks noChangeArrowheads="1"/>
          </p:cNvSpPr>
          <p:nvPr/>
        </p:nvSpPr>
        <p:spPr bwMode="auto">
          <a:xfrm>
            <a:off x="395288" y="836613"/>
            <a:ext cx="8280400" cy="2585323"/>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Çalışanlar ve diğer kişiler de </a:t>
            </a:r>
            <a:r>
              <a:rPr lang="tr-TR" sz="2400" u="sng" dirty="0">
                <a:latin typeface="Calibri" pitchFamily="34" charset="0"/>
              </a:rPr>
              <a:t>kuruluş tarafından </a:t>
            </a:r>
            <a:r>
              <a:rPr lang="tr-TR" sz="2400" dirty="0">
                <a:latin typeface="Calibri" pitchFamily="34" charset="0"/>
              </a:rPr>
              <a:t>belirlenen </a:t>
            </a:r>
            <a:r>
              <a:rPr lang="tr-TR" sz="2400" b="1" dirty="0">
                <a:solidFill>
                  <a:srgbClr val="0070C0"/>
                </a:solidFill>
                <a:latin typeface="Calibri" pitchFamily="34" charset="0"/>
              </a:rPr>
              <a:t>kurallara uymak, kontrol önlemlerini tam ve doğru bir şekilde uygulamakla yükümlüdür. </a:t>
            </a:r>
          </a:p>
          <a:p>
            <a:pPr algn="just">
              <a:spcAft>
                <a:spcPts val="600"/>
              </a:spcAft>
            </a:pPr>
            <a:endParaRPr lang="tr-TR" sz="2400" b="1" dirty="0">
              <a:solidFill>
                <a:srgbClr val="0070C0"/>
              </a:solidFill>
              <a:latin typeface="Calibri" pitchFamily="34" charset="0"/>
            </a:endParaRPr>
          </a:p>
          <a:p>
            <a:pPr algn="just">
              <a:spcAft>
                <a:spcPts val="600"/>
              </a:spcAft>
            </a:pPr>
            <a:r>
              <a:rPr lang="tr-TR" sz="2400" dirty="0">
                <a:latin typeface="Calibri" pitchFamily="34" charset="0"/>
              </a:rPr>
              <a:t>	</a:t>
            </a:r>
            <a:endParaRPr lang="tr-TR" sz="2400" b="1" dirty="0">
              <a:latin typeface="Calibri" pitchFamily="34"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7EE3964-1E8B-4102-82DB-3635D3846D7D}" type="slidenum">
              <a:rPr lang="tr-TR"/>
              <a:pPr>
                <a:defRPr/>
              </a:pPr>
              <a:t>27</a:t>
            </a:fld>
            <a:endParaRPr lang="tr-TR"/>
          </a:p>
        </p:txBody>
      </p:sp>
      <p:pic>
        <p:nvPicPr>
          <p:cNvPr id="1229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229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229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2295" name="10 Dikdörtgen"/>
          <p:cNvSpPr>
            <a:spLocks noChangeArrowheads="1"/>
          </p:cNvSpPr>
          <p:nvPr/>
        </p:nvSpPr>
        <p:spPr bwMode="auto">
          <a:xfrm>
            <a:off x="395288" y="836613"/>
            <a:ext cx="8280400" cy="3693319"/>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Çalışanlar ve diğer kişiler de </a:t>
            </a:r>
            <a:r>
              <a:rPr lang="tr-TR" sz="2400" u="sng" dirty="0">
                <a:latin typeface="Calibri" pitchFamily="34" charset="0"/>
              </a:rPr>
              <a:t>kuruluş tarafından </a:t>
            </a:r>
            <a:r>
              <a:rPr lang="tr-TR" sz="2400" dirty="0">
                <a:latin typeface="Calibri" pitchFamily="34" charset="0"/>
              </a:rPr>
              <a:t>belirlenen </a:t>
            </a:r>
            <a:r>
              <a:rPr lang="tr-TR" sz="2400" b="1" dirty="0">
                <a:solidFill>
                  <a:srgbClr val="0070C0"/>
                </a:solidFill>
                <a:latin typeface="Calibri" pitchFamily="34" charset="0"/>
              </a:rPr>
              <a:t>kurallara uymak, kontrol önlemlerini tam ve doğru bir şekilde uygulamakla yükümlüdür. </a:t>
            </a:r>
          </a:p>
          <a:p>
            <a:pPr algn="just">
              <a:spcAft>
                <a:spcPts val="600"/>
              </a:spcAft>
            </a:pPr>
            <a:endParaRPr lang="tr-TR" sz="2400" b="1" dirty="0">
              <a:solidFill>
                <a:srgbClr val="0070C0"/>
              </a:solidFill>
              <a:latin typeface="Calibri" pitchFamily="34" charset="0"/>
            </a:endParaRPr>
          </a:p>
          <a:p>
            <a:pPr algn="just">
              <a:spcAft>
                <a:spcPts val="600"/>
              </a:spcAft>
            </a:pPr>
            <a:r>
              <a:rPr lang="tr-TR" sz="2400" dirty="0">
                <a:latin typeface="Calibri" pitchFamily="34" charset="0"/>
              </a:rPr>
              <a:t>	Kuruluş, salgınlara yönelik, tüm fiziki alanları ve ilgili tüm tarafları kapsayan </a:t>
            </a:r>
            <a:r>
              <a:rPr lang="tr-TR" sz="2400" b="1" dirty="0">
                <a:latin typeface="Calibri" pitchFamily="34" charset="0"/>
              </a:rPr>
              <a:t>risk değerlendirmesi yapmalı </a:t>
            </a:r>
            <a:r>
              <a:rPr lang="tr-TR" sz="2400" dirty="0">
                <a:latin typeface="Calibri" pitchFamily="34" charset="0"/>
              </a:rPr>
              <a:t>ve yapılan bu risk değerlendirmesi sonuçlarına göre </a:t>
            </a:r>
            <a:r>
              <a:rPr lang="tr-TR" sz="2400" b="1" dirty="0">
                <a:latin typeface="Calibri" pitchFamily="34" charset="0"/>
              </a:rPr>
              <a:t>Hijyen, Enfeksiyon Önleme ve Kontrol için Eylem Plan(</a:t>
            </a:r>
            <a:r>
              <a:rPr lang="tr-TR" sz="2400" b="1" dirty="0" err="1">
                <a:latin typeface="Calibri" pitchFamily="34" charset="0"/>
              </a:rPr>
              <a:t>lar</a:t>
            </a:r>
            <a:r>
              <a:rPr lang="tr-TR" sz="2400" b="1" dirty="0">
                <a:latin typeface="Calibri" pitchFamily="34" charset="0"/>
              </a:rPr>
              <a:t>)ı hazırlamalı ve uygulamalıdır.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27EE3964-1E8B-4102-82DB-3635D3846D7D}" type="slidenum">
              <a:rPr lang="tr-TR"/>
              <a:pPr>
                <a:defRPr/>
              </a:pPr>
              <a:t>28</a:t>
            </a:fld>
            <a:endParaRPr lang="tr-TR"/>
          </a:p>
        </p:txBody>
      </p:sp>
      <p:pic>
        <p:nvPicPr>
          <p:cNvPr id="1229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229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229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2295" name="10 Dikdörtgen"/>
          <p:cNvSpPr>
            <a:spLocks noChangeArrowheads="1"/>
          </p:cNvSpPr>
          <p:nvPr/>
        </p:nvSpPr>
        <p:spPr bwMode="auto">
          <a:xfrm>
            <a:off x="395288" y="836613"/>
            <a:ext cx="8280400" cy="5324535"/>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HAZIRLIK</a:t>
            </a:r>
            <a:endParaRPr lang="tr-TR" sz="1000" b="1" dirty="0">
              <a:solidFill>
                <a:srgbClr val="0070C0"/>
              </a:solidFill>
              <a:latin typeface="Calibri" pitchFamily="34" charset="0"/>
            </a:endParaRPr>
          </a:p>
          <a:p>
            <a:pPr algn="just">
              <a:spcAft>
                <a:spcPts val="600"/>
              </a:spcAft>
            </a:pPr>
            <a:r>
              <a:rPr lang="tr-TR" sz="2400" dirty="0">
                <a:latin typeface="Calibri" pitchFamily="34" charset="0"/>
              </a:rPr>
              <a:t>	Çalışanlar ve diğer kişiler de </a:t>
            </a:r>
            <a:r>
              <a:rPr lang="tr-TR" sz="2400" u="sng" dirty="0">
                <a:latin typeface="Calibri" pitchFamily="34" charset="0"/>
              </a:rPr>
              <a:t>kuruluş tarafından </a:t>
            </a:r>
            <a:r>
              <a:rPr lang="tr-TR" sz="2400" dirty="0">
                <a:latin typeface="Calibri" pitchFamily="34" charset="0"/>
              </a:rPr>
              <a:t>belirlenen </a:t>
            </a:r>
            <a:r>
              <a:rPr lang="tr-TR" sz="2400" b="1" dirty="0">
                <a:solidFill>
                  <a:srgbClr val="0070C0"/>
                </a:solidFill>
                <a:latin typeface="Calibri" pitchFamily="34" charset="0"/>
              </a:rPr>
              <a:t>kurallara uymak, kontrol önlemlerini tam ve doğru bir şekilde uygulamakla yükümlüdür. </a:t>
            </a:r>
          </a:p>
          <a:p>
            <a:pPr algn="just">
              <a:spcAft>
                <a:spcPts val="600"/>
              </a:spcAft>
            </a:pPr>
            <a:endParaRPr lang="tr-TR" sz="2400" b="1" dirty="0">
              <a:solidFill>
                <a:srgbClr val="0070C0"/>
              </a:solidFill>
              <a:latin typeface="Calibri" pitchFamily="34" charset="0"/>
            </a:endParaRPr>
          </a:p>
          <a:p>
            <a:pPr algn="just">
              <a:spcAft>
                <a:spcPts val="600"/>
              </a:spcAft>
            </a:pPr>
            <a:r>
              <a:rPr lang="tr-TR" sz="2400" dirty="0">
                <a:latin typeface="Calibri" pitchFamily="34" charset="0"/>
              </a:rPr>
              <a:t>	Kuruluş, salgınlara yönelik, tüm fiziki alanları ve ilgili tüm tarafları kapsayan </a:t>
            </a:r>
            <a:r>
              <a:rPr lang="tr-TR" sz="2400" b="1" dirty="0">
                <a:latin typeface="Calibri" pitchFamily="34" charset="0"/>
              </a:rPr>
              <a:t>risk değerlendirmesi yapmalı </a:t>
            </a:r>
            <a:r>
              <a:rPr lang="tr-TR" sz="2400" dirty="0">
                <a:latin typeface="Calibri" pitchFamily="34" charset="0"/>
              </a:rPr>
              <a:t>ve yapılan bu risk değerlendirmesi sonuçlarına göre </a:t>
            </a:r>
            <a:r>
              <a:rPr lang="tr-TR" sz="2400" b="1" dirty="0">
                <a:latin typeface="Calibri" pitchFamily="34" charset="0"/>
              </a:rPr>
              <a:t>Hijyen, Enfeksiyon Önleme ve Kontrol için Eylem Plan(</a:t>
            </a:r>
            <a:r>
              <a:rPr lang="tr-TR" sz="2400" b="1" dirty="0" err="1">
                <a:latin typeface="Calibri" pitchFamily="34" charset="0"/>
              </a:rPr>
              <a:t>lar</a:t>
            </a:r>
            <a:r>
              <a:rPr lang="tr-TR" sz="2400" b="1" dirty="0">
                <a:latin typeface="Calibri" pitchFamily="34" charset="0"/>
              </a:rPr>
              <a:t>)ı hazırlamalı ve uygulamalıdır. </a:t>
            </a:r>
          </a:p>
          <a:p>
            <a:pPr algn="just">
              <a:spcAft>
                <a:spcPts val="600"/>
              </a:spcAft>
            </a:pPr>
            <a:endParaRPr lang="tr-TR" sz="2400" b="1" dirty="0">
              <a:latin typeface="Calibri" pitchFamily="34" charset="0"/>
            </a:endParaRPr>
          </a:p>
          <a:p>
            <a:pPr algn="just">
              <a:spcAft>
                <a:spcPts val="600"/>
              </a:spcAft>
            </a:pPr>
            <a:r>
              <a:rPr lang="tr-TR" sz="2400" dirty="0">
                <a:latin typeface="Calibri" pitchFamily="34" charset="0"/>
              </a:rPr>
              <a:t>	</a:t>
            </a:r>
            <a:r>
              <a:rPr lang="tr-TR" sz="2400" b="1" dirty="0">
                <a:latin typeface="Calibri" pitchFamily="34" charset="0"/>
              </a:rPr>
              <a:t>Kuruluş, Hijyen, Enfeksiyon Önleme ve Kontrol için Eylem Planı(</a:t>
            </a:r>
            <a:r>
              <a:rPr lang="tr-TR" sz="2400" b="1" dirty="0" err="1">
                <a:latin typeface="Calibri" pitchFamily="34" charset="0"/>
              </a:rPr>
              <a:t>ları</a:t>
            </a:r>
            <a:r>
              <a:rPr lang="tr-TR" sz="2400" b="1" dirty="0">
                <a:latin typeface="Calibri" pitchFamily="34" charset="0"/>
              </a:rPr>
              <a:t>) kapsamında uygulayacağı kontrol önlemleri hiyerarşisini oluşturmalıdır.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99AD6D35-D479-4604-9DCF-BFBC82DBA8DB}" type="slidenum">
              <a:rPr lang="tr-TR"/>
              <a:pPr>
                <a:defRPr/>
              </a:pPr>
              <a:t>29</a:t>
            </a:fld>
            <a:endParaRPr lang="tr-TR"/>
          </a:p>
        </p:txBody>
      </p:sp>
      <p:pic>
        <p:nvPicPr>
          <p:cNvPr id="1536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536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5366"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5367" name="10 Dikdörtgen"/>
          <p:cNvSpPr>
            <a:spLocks noChangeArrowheads="1"/>
          </p:cNvSpPr>
          <p:nvPr/>
        </p:nvSpPr>
        <p:spPr bwMode="auto">
          <a:xfrm>
            <a:off x="395288" y="873125"/>
            <a:ext cx="8280400" cy="3694113"/>
          </a:xfrm>
          <a:prstGeom prst="rect">
            <a:avLst/>
          </a:prstGeom>
          <a:noFill/>
          <a:ln w="9525">
            <a:noFill/>
            <a:miter lim="800000"/>
            <a:headEnd/>
            <a:tailEnd/>
          </a:ln>
        </p:spPr>
        <p:txBody>
          <a:bodyPr>
            <a:spAutoFit/>
          </a:bodyPr>
          <a:lstStyle/>
          <a:p>
            <a:pPr algn="just"/>
            <a:r>
              <a:rPr lang="tr-TR" sz="3200" dirty="0">
                <a:latin typeface="Calibri" pitchFamily="34" charset="0"/>
              </a:rPr>
              <a:t>                                    </a:t>
            </a:r>
            <a:r>
              <a:rPr lang="tr-TR" sz="3200" b="1" dirty="0">
                <a:solidFill>
                  <a:srgbClr val="0070C0"/>
                </a:solidFill>
                <a:latin typeface="Calibri" pitchFamily="34" charset="0"/>
              </a:rPr>
              <a:t>HAZIRLIK</a:t>
            </a:r>
          </a:p>
          <a:p>
            <a:pPr algn="just"/>
            <a:endParaRPr lang="tr-TR" sz="1000" b="1" dirty="0">
              <a:solidFill>
                <a:srgbClr val="0070C0"/>
              </a:solidFill>
              <a:latin typeface="Calibri" pitchFamily="34" charset="0"/>
            </a:endParaRPr>
          </a:p>
          <a:p>
            <a:pPr algn="just"/>
            <a:r>
              <a:rPr lang="tr-TR" sz="2400" dirty="0">
                <a:latin typeface="Calibri" pitchFamily="34" charset="0"/>
              </a:rPr>
              <a:t>	 </a:t>
            </a:r>
            <a:r>
              <a:rPr lang="tr-TR" sz="2400" b="1" dirty="0">
                <a:latin typeface="Calibri" pitchFamily="34" charset="0"/>
              </a:rPr>
              <a:t>Kuruluş tarafından; </a:t>
            </a:r>
            <a:r>
              <a:rPr lang="tr-TR" sz="2400" dirty="0">
                <a:latin typeface="Calibri" pitchFamily="34" charset="0"/>
              </a:rPr>
              <a:t>Öğrencilerden sorumlu kişilerin veya ebeveynlerin herhangi bir salgın hastalık şüphesi durumunda öğrenciyi okula göndermeyerek yönetime bilgi vermesi sağlanmalıdır.</a:t>
            </a:r>
          </a:p>
          <a:p>
            <a:pPr algn="just"/>
            <a:r>
              <a:rPr lang="tr-TR" sz="2400" b="1" dirty="0">
                <a:latin typeface="Calibri" pitchFamily="34" charset="0"/>
              </a:rPr>
              <a:t>	Kuruluş içerisinde; </a:t>
            </a:r>
            <a:r>
              <a:rPr lang="tr-TR" sz="2400" dirty="0">
                <a:latin typeface="Calibri" pitchFamily="34" charset="0"/>
              </a:rPr>
              <a:t>Salgın hastalık belirtisi gösteren personel/öğrencinin sağlık kuruluşuna sevki ile ilgili bir metot belirlenmesi ve uygulanması güvence altına alınmalıdır.</a:t>
            </a:r>
          </a:p>
          <a:p>
            <a:pPr algn="just"/>
            <a:r>
              <a:rPr lang="tr-TR" sz="2400" dirty="0">
                <a:latin typeface="Calibri" pitchFamily="34" charset="0"/>
              </a:rPr>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3F0F9850-5A2C-4319-85E0-3A80E55A9AEE}" type="slidenum">
              <a:rPr lang="tr-TR"/>
              <a:pPr>
                <a:defRPr/>
              </a:pPr>
              <a:t>3</a:t>
            </a:fld>
            <a:endParaRPr lang="tr-TR"/>
          </a:p>
        </p:txBody>
      </p:sp>
      <p:pic>
        <p:nvPicPr>
          <p:cNvPr id="4099"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4100"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KILAVUZ</a:t>
            </a:r>
          </a:p>
        </p:txBody>
      </p:sp>
      <p:pic>
        <p:nvPicPr>
          <p:cNvPr id="4102" name="Picture 2"/>
          <p:cNvPicPr>
            <a:picLocks noChangeAspect="1" noChangeArrowheads="1"/>
          </p:cNvPicPr>
          <p:nvPr/>
        </p:nvPicPr>
        <p:blipFill>
          <a:blip r:embed="rId4"/>
          <a:srcRect/>
          <a:stretch>
            <a:fillRect/>
          </a:stretch>
        </p:blipFill>
        <p:spPr bwMode="auto">
          <a:xfrm>
            <a:off x="2332038" y="668338"/>
            <a:ext cx="4400550" cy="6000750"/>
          </a:xfrm>
          <a:prstGeom prst="rect">
            <a:avLst/>
          </a:prstGeom>
          <a:noFill/>
          <a:ln w="9525">
            <a:noFill/>
            <a:miter lim="800000"/>
            <a:headEnd/>
            <a:tailEnd/>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E374C4D3-D7C6-4FF6-B2FA-B7B1B9535CE9}" type="slidenum">
              <a:rPr lang="tr-TR"/>
              <a:pPr>
                <a:defRPr/>
              </a:pPr>
              <a:t>30</a:t>
            </a:fld>
            <a:endParaRPr lang="tr-TR"/>
          </a:p>
        </p:txBody>
      </p:sp>
      <p:pic>
        <p:nvPicPr>
          <p:cNvPr id="2560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560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TEMİZLİK</a:t>
            </a:r>
          </a:p>
        </p:txBody>
      </p:sp>
      <p:sp>
        <p:nvSpPr>
          <p:cNvPr id="25606"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5607" name="10 Dikdörtgen"/>
          <p:cNvSpPr>
            <a:spLocks noChangeArrowheads="1"/>
          </p:cNvSpPr>
          <p:nvPr/>
        </p:nvSpPr>
        <p:spPr bwMode="auto">
          <a:xfrm>
            <a:off x="395288" y="947738"/>
            <a:ext cx="8280400" cy="5294312"/>
          </a:xfrm>
          <a:prstGeom prst="rect">
            <a:avLst/>
          </a:prstGeom>
          <a:noFill/>
          <a:ln w="9525">
            <a:noFill/>
            <a:miter lim="800000"/>
            <a:headEnd/>
            <a:tailEnd/>
          </a:ln>
        </p:spPr>
        <p:txBody>
          <a:bodyPr>
            <a:spAutoFit/>
          </a:bodyPr>
          <a:lstStyle/>
          <a:p>
            <a:pPr algn="just">
              <a:spcAft>
                <a:spcPts val="600"/>
              </a:spcAft>
            </a:pPr>
            <a:r>
              <a:rPr lang="tr-TR" sz="2400">
                <a:latin typeface="Calibri" pitchFamily="34" charset="0"/>
              </a:rPr>
              <a:t>	</a:t>
            </a:r>
            <a:r>
              <a:rPr lang="tr-TR" sz="2300">
                <a:latin typeface="Calibri" pitchFamily="34" charset="0"/>
              </a:rPr>
              <a:t>Kuruluşta salgın hastalık vakaları tespit </a:t>
            </a:r>
            <a:r>
              <a:rPr lang="tr-TR" sz="2300" b="1">
                <a:latin typeface="Calibri" pitchFamily="34" charset="0"/>
              </a:rPr>
              <a:t>edilmemiş</a:t>
            </a:r>
            <a:r>
              <a:rPr lang="tr-TR" sz="2300">
                <a:latin typeface="Calibri" pitchFamily="34" charset="0"/>
              </a:rPr>
              <a:t> olsa bile hijyen ve sanitasyon mutlak surette sağlanmalıdır. </a:t>
            </a:r>
          </a:p>
          <a:p>
            <a:pPr algn="just">
              <a:spcAft>
                <a:spcPts val="600"/>
              </a:spcAft>
            </a:pPr>
            <a:r>
              <a:rPr lang="tr-TR" sz="2300">
                <a:latin typeface="Calibri" pitchFamily="34" charset="0"/>
              </a:rPr>
              <a:t>	Genel önleyici tedbirler açısından salgın hastalık vakalarının olması  durumunda ortak alanlarda (tuvaletler, salonlar, koridorlar, asansörler, açık alanlar vb.) temizlik ve dezenfeksiyon önlemlerinin uygulanmasına özel dikkat gösterilmelidir. </a:t>
            </a:r>
          </a:p>
          <a:p>
            <a:pPr algn="just">
              <a:spcAft>
                <a:spcPts val="600"/>
              </a:spcAft>
            </a:pPr>
            <a:r>
              <a:rPr lang="tr-TR" sz="2300">
                <a:latin typeface="Calibri" pitchFamily="34" charset="0"/>
              </a:rPr>
              <a:t>	Merdiven tırabzanları, kapı kulpları, asansör düğmeleri, korkuluklar, anahtarlar, kapı kolları vb. gibi sık sık dokunulan yüzeyler daha sık ve daha özenli temizlenmelidir. Temizlik personeline bu konuda talimat verilmelidir.</a:t>
            </a:r>
          </a:p>
          <a:p>
            <a:pPr algn="just">
              <a:spcAft>
                <a:spcPts val="600"/>
              </a:spcAft>
            </a:pPr>
            <a:r>
              <a:rPr lang="tr-TR" sz="2300">
                <a:latin typeface="Calibri" pitchFamily="34" charset="0"/>
              </a:rPr>
              <a:t>	Kuruluşta temizlik ve sanitasyon teçhizatları da dahil bütün alanların hijyenik koşullarda bulundurulduğunu teminat altına almak için temizleme ve sanitasyon programları oluşturulmalıdır. Programlar, sürekli uygunluk ve etkinlik için izlenmelidir. </a:t>
            </a:r>
            <a:endParaRPr lang="tr-TR" sz="2400">
              <a:latin typeface="Calibri" pitchFamily="34"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E008B34E-FCE1-4D04-9F28-6F9EBCEE5409}" type="slidenum">
              <a:rPr lang="tr-TR"/>
              <a:pPr>
                <a:defRPr/>
              </a:pPr>
              <a:t>31</a:t>
            </a:fld>
            <a:endParaRPr lang="tr-TR"/>
          </a:p>
        </p:txBody>
      </p:sp>
      <p:pic>
        <p:nvPicPr>
          <p:cNvPr id="2662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662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TEMİZLİK</a:t>
            </a:r>
          </a:p>
        </p:txBody>
      </p:sp>
      <p:sp>
        <p:nvSpPr>
          <p:cNvPr id="2663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6631" name="10 Dikdörtgen"/>
          <p:cNvSpPr>
            <a:spLocks noChangeArrowheads="1"/>
          </p:cNvSpPr>
          <p:nvPr/>
        </p:nvSpPr>
        <p:spPr bwMode="auto">
          <a:xfrm>
            <a:off x="395288" y="947738"/>
            <a:ext cx="8280400" cy="5340350"/>
          </a:xfrm>
          <a:prstGeom prst="rect">
            <a:avLst/>
          </a:prstGeom>
          <a:noFill/>
          <a:ln w="9525">
            <a:noFill/>
            <a:miter lim="800000"/>
            <a:headEnd/>
            <a:tailEnd/>
          </a:ln>
        </p:spPr>
        <p:txBody>
          <a:bodyPr>
            <a:spAutoFit/>
          </a:bodyPr>
          <a:lstStyle/>
          <a:p>
            <a:pPr algn="just">
              <a:spcAft>
                <a:spcPts val="600"/>
              </a:spcAft>
            </a:pPr>
            <a:r>
              <a:rPr lang="tr-TR" sz="2400">
                <a:latin typeface="Calibri" pitchFamily="34" charset="0"/>
              </a:rPr>
              <a:t>	</a:t>
            </a:r>
            <a:r>
              <a:rPr lang="tr-TR" sz="2400" b="1">
                <a:solidFill>
                  <a:srgbClr val="FF0000"/>
                </a:solidFill>
                <a:latin typeface="Calibri" pitchFamily="34" charset="0"/>
              </a:rPr>
              <a:t>Not 1                                               </a:t>
            </a:r>
            <a:r>
              <a:rPr lang="tr-TR" sz="500" b="1">
                <a:latin typeface="Calibri" pitchFamily="34" charset="0"/>
              </a:rPr>
              <a:t>.</a:t>
            </a:r>
            <a:br>
              <a:rPr lang="tr-TR" sz="500" b="1">
                <a:latin typeface="Calibri" pitchFamily="34" charset="0"/>
              </a:rPr>
            </a:br>
            <a:r>
              <a:rPr lang="tr-TR" sz="2400" b="1">
                <a:latin typeface="Calibri" pitchFamily="34" charset="0"/>
              </a:rPr>
              <a:t>	</a:t>
            </a:r>
            <a:r>
              <a:rPr lang="tr-TR" sz="2400">
                <a:latin typeface="Calibri" pitchFamily="34" charset="0"/>
              </a:rPr>
              <a:t>Temizlik ve sanitasyona yönelik kullanılan biyosidal ve diğer ilgili ürünleri kullananların, bunları doğru bir şekilde kullanması ve bunların insanları, hayvanları ya da çevreyi tehdit etmesi muhtemel durumlara karşı her türlü tedbiri alması zorunludur. </a:t>
            </a:r>
          </a:p>
          <a:p>
            <a:pPr algn="just">
              <a:spcAft>
                <a:spcPts val="600"/>
              </a:spcAft>
            </a:pPr>
            <a:r>
              <a:rPr lang="tr-TR" sz="2400" b="1">
                <a:latin typeface="Calibri" pitchFamily="34" charset="0"/>
              </a:rPr>
              <a:t>	</a:t>
            </a:r>
            <a:r>
              <a:rPr lang="tr-TR" sz="2400" b="1">
                <a:solidFill>
                  <a:srgbClr val="FF0000"/>
                </a:solidFill>
                <a:latin typeface="Calibri" pitchFamily="34" charset="0"/>
              </a:rPr>
              <a:t>Not 2</a:t>
            </a:r>
            <a:r>
              <a:rPr lang="tr-TR" sz="2400" b="1">
                <a:latin typeface="Calibri" pitchFamily="34" charset="0"/>
              </a:rPr>
              <a:t>                                        </a:t>
            </a:r>
            <a:r>
              <a:rPr lang="tr-TR" sz="500" b="1">
                <a:latin typeface="Calibri" pitchFamily="34" charset="0"/>
              </a:rPr>
              <a:t>.</a:t>
            </a:r>
            <a:br>
              <a:rPr lang="tr-TR" sz="2400" b="1">
                <a:latin typeface="Calibri" pitchFamily="34" charset="0"/>
              </a:rPr>
            </a:br>
            <a:r>
              <a:rPr lang="tr-TR" sz="2400" b="1">
                <a:latin typeface="Calibri" pitchFamily="34" charset="0"/>
              </a:rPr>
              <a:t>	</a:t>
            </a:r>
            <a:r>
              <a:rPr lang="tr-TR" sz="2400">
                <a:latin typeface="Calibri" pitchFamily="34" charset="0"/>
              </a:rPr>
              <a:t>Temizlik ve sanitasyona yönelik kullanılan biyosidal ve diğer ilgili ürünlerin güvenlik bilgi formunda (MSDS) yer alan talimatlara, kuruluş koşullarında öğrenci ve personelin korunmasına yönelik bilgilere, kullanıcılar bakımından etiketler ve diğer tüm ilgili ürün bilgilerine ve biyosidal ürünlerin kullanımı ile ilgili yürürlükteki tüm hükümlere uyularak doğru kullanımı sağlanmalıdır.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1254230B-1EEB-4591-913E-C746B97D4236}" type="slidenum">
              <a:rPr lang="tr-TR"/>
              <a:pPr>
                <a:defRPr/>
              </a:pPr>
              <a:t>32</a:t>
            </a:fld>
            <a:endParaRPr lang="tr-TR"/>
          </a:p>
        </p:txBody>
      </p:sp>
      <p:pic>
        <p:nvPicPr>
          <p:cNvPr id="1843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843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UYGULAMAYA YÖNELİK TEDBİRLER</a:t>
            </a:r>
          </a:p>
        </p:txBody>
      </p:sp>
      <p:sp>
        <p:nvSpPr>
          <p:cNvPr id="1843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8439" name="10 Dikdörtgen"/>
          <p:cNvSpPr>
            <a:spLocks noChangeArrowheads="1"/>
          </p:cNvSpPr>
          <p:nvPr/>
        </p:nvSpPr>
        <p:spPr bwMode="auto">
          <a:xfrm>
            <a:off x="395288" y="873125"/>
            <a:ext cx="8280400" cy="5248275"/>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EL HİJYENİ</a:t>
            </a:r>
          </a:p>
          <a:p>
            <a:pPr algn="just"/>
            <a:endParaRPr lang="tr-TR" sz="1000" b="1" dirty="0">
              <a:solidFill>
                <a:srgbClr val="0070C0"/>
              </a:solidFill>
              <a:latin typeface="Calibri" pitchFamily="34" charset="0"/>
            </a:endParaRPr>
          </a:p>
          <a:p>
            <a:pPr algn="just">
              <a:spcAft>
                <a:spcPts val="600"/>
              </a:spcAft>
            </a:pPr>
            <a:r>
              <a:rPr lang="tr-TR" sz="2400" dirty="0">
                <a:latin typeface="Calibri" pitchFamily="34" charset="0"/>
              </a:rPr>
              <a:t>	El hijyeni, standart enfeksiyon kontrol önlemlerinin (SEKÖ) </a:t>
            </a:r>
            <a:r>
              <a:rPr lang="tr-TR" sz="2400" u="sng" dirty="0">
                <a:latin typeface="Calibri" pitchFamily="34" charset="0"/>
              </a:rPr>
              <a:t>en kritik unsuru </a:t>
            </a:r>
            <a:r>
              <a:rPr lang="tr-TR" sz="2400" dirty="0">
                <a:latin typeface="Calibri" pitchFamily="34" charset="0"/>
              </a:rPr>
              <a:t>olup, kişisel enfeksiyon bulaşmasını önlemek için gereklidir. Tüm personel, öğrenci, veli, ziyaretçilere girişte ve mümkün olan uygun noktalarda el yıkama imkanı sağlanmalıdır. Bunun mümkün olmadığı noktalarda ve alanlarda </a:t>
            </a:r>
            <a:r>
              <a:rPr lang="tr-TR" sz="2400" b="1" u="sng" dirty="0">
                <a:latin typeface="Calibri" pitchFamily="34" charset="0"/>
              </a:rPr>
              <a:t>eller, %70 alkol bazlı antiseptik madde ile temizlenmelidir. </a:t>
            </a:r>
          </a:p>
          <a:p>
            <a:pPr algn="just">
              <a:spcAft>
                <a:spcPts val="600"/>
              </a:spcAft>
            </a:pPr>
            <a:r>
              <a:rPr lang="tr-TR" sz="2400" dirty="0">
                <a:latin typeface="Calibri" pitchFamily="34" charset="0"/>
              </a:rPr>
              <a:t>	Tüm personel ve öğrenciler için antiseptik </a:t>
            </a:r>
            <a:r>
              <a:rPr lang="tr-TR" sz="2400" dirty="0" err="1">
                <a:latin typeface="Calibri" pitchFamily="34" charset="0"/>
              </a:rPr>
              <a:t>dispenserleri</a:t>
            </a:r>
            <a:r>
              <a:rPr lang="tr-TR" sz="2400" dirty="0">
                <a:latin typeface="Calibri" pitchFamily="34" charset="0"/>
              </a:rPr>
              <a:t> çalışma alanı içinde en yakın noktaya konumlandırılmalı, bunun mümkün olmadığı durumlarda cep antiseptikleri kullanılmalıdır. Antiseptik madde kullanım tekniği, elleri arındırmak ve virüsü </a:t>
            </a:r>
            <a:r>
              <a:rPr lang="tr-TR" sz="2400" dirty="0" err="1">
                <a:latin typeface="Calibri" pitchFamily="34" charset="0"/>
              </a:rPr>
              <a:t>inaktive</a:t>
            </a:r>
            <a:r>
              <a:rPr lang="tr-TR" sz="2400" dirty="0">
                <a:latin typeface="Calibri" pitchFamily="34" charset="0"/>
              </a:rPr>
              <a:t> etmek için iyi bir şekilde ve yeterli bir süre </a:t>
            </a:r>
            <a:r>
              <a:rPr lang="tr-TR" sz="2400" b="1" u="sng" dirty="0">
                <a:latin typeface="Calibri" pitchFamily="34" charset="0"/>
              </a:rPr>
              <a:t>(20 ile 30 saniye arasında) </a:t>
            </a:r>
            <a:r>
              <a:rPr lang="tr-TR" sz="2400" dirty="0">
                <a:latin typeface="Calibri" pitchFamily="34" charset="0"/>
              </a:rPr>
              <a:t>uygulanmalıdır.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A33BCB2F-EBE0-4AEB-B2A5-3C0741B52D57}" type="slidenum">
              <a:rPr lang="tr-TR"/>
              <a:pPr>
                <a:defRPr/>
              </a:pPr>
              <a:t>33</a:t>
            </a:fld>
            <a:endParaRPr lang="tr-TR"/>
          </a:p>
        </p:txBody>
      </p:sp>
      <p:pic>
        <p:nvPicPr>
          <p:cNvPr id="2765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765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765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7655" name="10 Dikdörtgen"/>
          <p:cNvSpPr>
            <a:spLocks noChangeArrowheads="1"/>
          </p:cNvSpPr>
          <p:nvPr/>
        </p:nvSpPr>
        <p:spPr bwMode="auto">
          <a:xfrm>
            <a:off x="395288" y="1393830"/>
            <a:ext cx="8280400" cy="3416320"/>
          </a:xfrm>
          <a:prstGeom prst="rect">
            <a:avLst/>
          </a:prstGeom>
          <a:noFill/>
          <a:ln w="9525">
            <a:noFill/>
            <a:miter lim="800000"/>
            <a:headEnd/>
            <a:tailEnd/>
          </a:ln>
        </p:spPr>
        <p:txBody>
          <a:bodyPr>
            <a:spAutoFit/>
          </a:bodyPr>
          <a:lstStyle/>
          <a:p>
            <a:pPr algn="just"/>
            <a:r>
              <a:rPr lang="tr-TR" sz="2400" dirty="0">
                <a:latin typeface="Calibri" pitchFamily="34" charset="0"/>
              </a:rPr>
              <a:t>	 Kuruluşta Hijyen, Enfeksiyon Önleme ve Kontrol için Eylem Plan (</a:t>
            </a:r>
            <a:r>
              <a:rPr lang="tr-TR" sz="2400" dirty="0" err="1">
                <a:latin typeface="Calibri" pitchFamily="34" charset="0"/>
              </a:rPr>
              <a:t>lar</a:t>
            </a:r>
            <a:r>
              <a:rPr lang="tr-TR" sz="2400" dirty="0">
                <a:latin typeface="Calibri" pitchFamily="34" charset="0"/>
              </a:rPr>
              <a:t>)ı çerçevesinde gereken iş sağlığı ve güvenliği donanımları bulundurulmalı ve çalışanların kullanımına sunulmalıdır. </a:t>
            </a:r>
          </a:p>
          <a:p>
            <a:pPr algn="just"/>
            <a:endParaRPr lang="tr-TR" sz="2400" dirty="0">
              <a:latin typeface="Calibri" pitchFamily="34" charset="0"/>
            </a:endParaRPr>
          </a:p>
          <a:p>
            <a:pPr algn="just"/>
            <a:endParaRPr lang="tr-TR" sz="2400" dirty="0">
              <a:latin typeface="Calibri" pitchFamily="34" charset="0"/>
            </a:endParaRPr>
          </a:p>
          <a:p>
            <a:pPr algn="just"/>
            <a:r>
              <a:rPr lang="tr-TR" sz="2400" dirty="0">
                <a:latin typeface="Calibri" pitchFamily="34" charset="0"/>
              </a:rPr>
              <a:t>	Tüm personelin kullanılacak </a:t>
            </a:r>
            <a:r>
              <a:rPr lang="tr-TR" sz="2400" dirty="0" err="1">
                <a:latin typeface="Calibri" pitchFamily="34" charset="0"/>
              </a:rPr>
              <a:t>KKD’nin</a:t>
            </a:r>
            <a:r>
              <a:rPr lang="tr-TR" sz="2400" dirty="0">
                <a:latin typeface="Calibri" pitchFamily="34" charset="0"/>
              </a:rPr>
              <a:t> doğru kullanımı konusunda eğitilmesi ve </a:t>
            </a:r>
            <a:r>
              <a:rPr lang="tr-TR" sz="2400" dirty="0" err="1">
                <a:latin typeface="Calibri" pitchFamily="34" charset="0"/>
              </a:rPr>
              <a:t>farkındalığın</a:t>
            </a:r>
            <a:r>
              <a:rPr lang="tr-TR" sz="2400" dirty="0">
                <a:latin typeface="Calibri" pitchFamily="34" charset="0"/>
              </a:rPr>
              <a:t> artırılması sağlanmalıdır. </a:t>
            </a:r>
          </a:p>
          <a:p>
            <a:pPr algn="just"/>
            <a:endParaRPr lang="tr-TR" sz="2400" dirty="0">
              <a:latin typeface="Calibri" pitchFamily="34" charset="0"/>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34</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1246495"/>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pPr>
            <a:endParaRPr lang="tr-TR" sz="2200" dirty="0">
              <a:latin typeface="Calibri" pitchFamily="34"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35</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1246495"/>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36</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2416046"/>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pPr>
            <a:endParaRPr lang="tr-TR" sz="2200" dirty="0">
              <a:latin typeface="Calibri" pitchFamily="34" charset="0"/>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37</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3170099"/>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pPr>
            <a:endParaRPr lang="tr-TR" sz="2200" dirty="0">
              <a:latin typeface="Calibri" pitchFamily="34"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38</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3170099"/>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buFont typeface="Arial" charset="0"/>
              <a:buChar char="•"/>
            </a:pPr>
            <a:r>
              <a:rPr lang="tr-TR" sz="2200" dirty="0">
                <a:latin typeface="Calibri" pitchFamily="34" charset="0"/>
              </a:rPr>
              <a:t>  Burnu ve ağzı iyi bir şekilde kapatmalıdır.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39</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3924151"/>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buFont typeface="Arial" charset="0"/>
              <a:buChar char="•"/>
            </a:pPr>
            <a:r>
              <a:rPr lang="tr-TR" sz="2200" dirty="0">
                <a:latin typeface="Calibri" pitchFamily="34" charset="0"/>
              </a:rPr>
              <a:t>  Burnu ve ağzı iyi bir şekilde kapatmalıdır.</a:t>
            </a:r>
          </a:p>
          <a:p>
            <a:pPr algn="just">
              <a:spcAft>
                <a:spcPts val="600"/>
              </a:spcAft>
              <a:buFont typeface="Arial" charset="0"/>
              <a:buChar char="•"/>
            </a:pPr>
            <a:r>
              <a:rPr lang="tr-TR" sz="2200" dirty="0">
                <a:latin typeface="Calibri" pitchFamily="34" charset="0"/>
              </a:rPr>
              <a:t>  Kullanım sırasında veya kullanımdan sonra kullanıcının boynuna sarkmamalıdır.</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lstStyle/>
          <a:p>
            <a:r>
              <a:rPr lang="tr-TR" dirty="0">
                <a:solidFill>
                  <a:srgbClr val="FF0000"/>
                </a:solidFill>
              </a:rPr>
              <a:t>EĞİTİMİN İÇERİĞİ</a:t>
            </a:r>
          </a:p>
        </p:txBody>
      </p:sp>
      <p:pic>
        <p:nvPicPr>
          <p:cNvPr id="4" name="3 Resim" descr="2020-10-03_10h22_47.png"/>
          <p:cNvPicPr>
            <a:picLocks noChangeAspect="1"/>
          </p:cNvPicPr>
          <p:nvPr/>
        </p:nvPicPr>
        <p:blipFill>
          <a:blip r:embed="rId2"/>
          <a:stretch>
            <a:fillRect/>
          </a:stretch>
        </p:blipFill>
        <p:spPr>
          <a:xfrm>
            <a:off x="0" y="1000108"/>
            <a:ext cx="8286808" cy="1631262"/>
          </a:xfrm>
          <a:prstGeom prst="rect">
            <a:avLst/>
          </a:prstGeom>
        </p:spPr>
      </p:pic>
      <p:pic>
        <p:nvPicPr>
          <p:cNvPr id="5" name="4 Resim" descr="2020-10-03_10h24_34.png"/>
          <p:cNvPicPr>
            <a:picLocks noChangeAspect="1"/>
          </p:cNvPicPr>
          <p:nvPr/>
        </p:nvPicPr>
        <p:blipFill>
          <a:blip r:embed="rId3"/>
          <a:srcRect r="-10101" b="32216"/>
          <a:stretch>
            <a:fillRect/>
          </a:stretch>
        </p:blipFill>
        <p:spPr>
          <a:xfrm>
            <a:off x="142844" y="2143116"/>
            <a:ext cx="7786742" cy="4071966"/>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40</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4339650"/>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buFont typeface="Arial" charset="0"/>
              <a:buChar char="•"/>
            </a:pPr>
            <a:r>
              <a:rPr lang="tr-TR" sz="2200" dirty="0">
                <a:latin typeface="Calibri" pitchFamily="34" charset="0"/>
              </a:rPr>
              <a:t>  Burnu ve ağzı iyi bir şekilde kapatmalıdır.</a:t>
            </a:r>
          </a:p>
          <a:p>
            <a:pPr algn="just">
              <a:spcAft>
                <a:spcPts val="600"/>
              </a:spcAft>
              <a:buFont typeface="Arial" charset="0"/>
              <a:buChar char="•"/>
            </a:pPr>
            <a:r>
              <a:rPr lang="tr-TR" sz="2200" dirty="0">
                <a:latin typeface="Calibri" pitchFamily="34" charset="0"/>
              </a:rPr>
              <a:t>  Kullanım sırasında veya kullanımdan sonra kullanıcının boynuna sarkmamalıdır.</a:t>
            </a:r>
          </a:p>
          <a:p>
            <a:pPr algn="just">
              <a:spcAft>
                <a:spcPts val="600"/>
              </a:spcAft>
              <a:buFont typeface="Arial" charset="0"/>
              <a:buChar char="•"/>
            </a:pPr>
            <a:r>
              <a:rPr lang="tr-TR" sz="2200" dirty="0">
                <a:latin typeface="Calibri" pitchFamily="34" charset="0"/>
              </a:rPr>
              <a:t>  Bir kez takıldıktan sonra ön yüzüne dokunulmamalıdır.</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41</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5093702"/>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buFont typeface="Arial" charset="0"/>
              <a:buChar char="•"/>
            </a:pPr>
            <a:r>
              <a:rPr lang="tr-TR" sz="2200" dirty="0">
                <a:latin typeface="Calibri" pitchFamily="34" charset="0"/>
              </a:rPr>
              <a:t>  Burnu ve ağzı iyi bir şekilde kapatmalıdır.</a:t>
            </a:r>
          </a:p>
          <a:p>
            <a:pPr algn="just">
              <a:spcAft>
                <a:spcPts val="600"/>
              </a:spcAft>
              <a:buFont typeface="Arial" charset="0"/>
              <a:buChar char="•"/>
            </a:pPr>
            <a:r>
              <a:rPr lang="tr-TR" sz="2200" dirty="0">
                <a:latin typeface="Calibri" pitchFamily="34" charset="0"/>
              </a:rPr>
              <a:t>  Kullanım sırasında veya kullanımdan sonra kullanıcının boynuna sarkmamalıdır.</a:t>
            </a:r>
          </a:p>
          <a:p>
            <a:pPr algn="just">
              <a:spcAft>
                <a:spcPts val="600"/>
              </a:spcAft>
              <a:buFont typeface="Arial" charset="0"/>
              <a:buChar char="•"/>
            </a:pPr>
            <a:r>
              <a:rPr lang="tr-TR" sz="2200" dirty="0">
                <a:latin typeface="Calibri" pitchFamily="34" charset="0"/>
              </a:rPr>
              <a:t>  Bir kez takıldıktan sonra ön yüzüne dokunulmamalıdır.</a:t>
            </a:r>
          </a:p>
          <a:p>
            <a:pPr algn="just">
              <a:spcAft>
                <a:spcPts val="600"/>
              </a:spcAft>
              <a:buFont typeface="Arial" charset="0"/>
              <a:buChar char="•"/>
            </a:pPr>
            <a:r>
              <a:rPr lang="tr-TR" sz="2200" dirty="0">
                <a:latin typeface="Calibri" pitchFamily="34" charset="0"/>
              </a:rPr>
              <a:t>  Solunum zorlaşırsa, maske hasar görür veya bozulursa maske bertaraf edilmeli ve değiştirilmelidir.</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42</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5924550"/>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MASKELER</a:t>
            </a:r>
          </a:p>
          <a:p>
            <a:pPr algn="just">
              <a:spcAft>
                <a:spcPts val="600"/>
              </a:spcAft>
            </a:pPr>
            <a:r>
              <a:rPr lang="tr-TR" sz="2400" dirty="0">
                <a:solidFill>
                  <a:srgbClr val="C00000"/>
                </a:solidFill>
                <a:latin typeface="Calibri" pitchFamily="34" charset="0"/>
              </a:rPr>
              <a:t>	</a:t>
            </a:r>
            <a:r>
              <a:rPr lang="tr-TR" sz="2200" dirty="0">
                <a:latin typeface="Calibri" pitchFamily="34" charset="0"/>
              </a:rPr>
              <a:t>Solunum yolu ile bulaşan salgın hastalıklar için;</a:t>
            </a:r>
          </a:p>
          <a:p>
            <a:pPr algn="just">
              <a:spcAft>
                <a:spcPts val="600"/>
              </a:spcAft>
              <a:buFont typeface="Arial" charset="0"/>
              <a:buChar char="•"/>
            </a:pPr>
            <a:r>
              <a:rPr lang="tr-TR" sz="2200" dirty="0">
                <a:latin typeface="Calibri" pitchFamily="34" charset="0"/>
              </a:rPr>
              <a:t>  İlgili standartlara/kriterlere uygun olmalıdır.</a:t>
            </a:r>
          </a:p>
          <a:p>
            <a:pPr algn="just">
              <a:spcAft>
                <a:spcPts val="600"/>
              </a:spcAft>
              <a:buFont typeface="Arial" charset="0"/>
              <a:buChar char="•"/>
            </a:pPr>
            <a:r>
              <a:rPr lang="tr-TR" sz="2200" dirty="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dirty="0">
                <a:latin typeface="Calibri" pitchFamily="34" charset="0"/>
              </a:rPr>
              <a:t>  Ulusal/uluslararası sağlık otoritelerinin tavsiyelerine uygun maske kullanılmalıdır.</a:t>
            </a:r>
          </a:p>
          <a:p>
            <a:pPr algn="just">
              <a:spcAft>
                <a:spcPts val="600"/>
              </a:spcAft>
              <a:buFont typeface="Arial" charset="0"/>
              <a:buChar char="•"/>
            </a:pPr>
            <a:r>
              <a:rPr lang="tr-TR" sz="2200" dirty="0">
                <a:latin typeface="Calibri" pitchFamily="34" charset="0"/>
              </a:rPr>
              <a:t>  Burnu ve ağzı iyi bir şekilde kapatmalıdır.</a:t>
            </a:r>
          </a:p>
          <a:p>
            <a:pPr algn="just">
              <a:spcAft>
                <a:spcPts val="600"/>
              </a:spcAft>
              <a:buFont typeface="Arial" charset="0"/>
              <a:buChar char="•"/>
            </a:pPr>
            <a:r>
              <a:rPr lang="tr-TR" sz="2200" dirty="0">
                <a:latin typeface="Calibri" pitchFamily="34" charset="0"/>
              </a:rPr>
              <a:t>  Kullanım sırasında veya kullanımdan sonra kullanıcının boynuna sarkmamalıdır.</a:t>
            </a:r>
          </a:p>
          <a:p>
            <a:pPr algn="just">
              <a:spcAft>
                <a:spcPts val="600"/>
              </a:spcAft>
              <a:buFont typeface="Arial" charset="0"/>
              <a:buChar char="•"/>
            </a:pPr>
            <a:r>
              <a:rPr lang="tr-TR" sz="2200" dirty="0">
                <a:latin typeface="Calibri" pitchFamily="34" charset="0"/>
              </a:rPr>
              <a:t>  Bir kez takıldıktan sonra ön yüzüne dokunulmamalıdır.</a:t>
            </a:r>
          </a:p>
          <a:p>
            <a:pPr algn="just">
              <a:spcAft>
                <a:spcPts val="600"/>
              </a:spcAft>
              <a:buFont typeface="Arial" charset="0"/>
              <a:buChar char="•"/>
            </a:pPr>
            <a:r>
              <a:rPr lang="tr-TR" sz="2200" dirty="0">
                <a:latin typeface="Calibri" pitchFamily="34" charset="0"/>
              </a:rPr>
              <a:t>  Solunum zorlaşırsa, maske hasar görür veya bozulursa maske bertaraf edilmeli ve değiştirilmelidir.</a:t>
            </a:r>
          </a:p>
          <a:p>
            <a:pPr algn="just">
              <a:spcAft>
                <a:spcPts val="600"/>
              </a:spcAft>
              <a:buFont typeface="Arial" charset="0"/>
              <a:buChar char="•"/>
            </a:pPr>
            <a:r>
              <a:rPr lang="tr-TR" sz="2200" dirty="0">
                <a:latin typeface="Calibri" pitchFamily="34" charset="0"/>
              </a:rPr>
              <a:t>  Islanan, nemlenen, kirlenen maske yenisi ile değiştirilmelidir.</a:t>
            </a:r>
          </a:p>
          <a:p>
            <a:pPr algn="just">
              <a:spcAft>
                <a:spcPts val="600"/>
              </a:spcAft>
            </a:pPr>
            <a:endParaRPr lang="tr-TR" sz="2200" dirty="0">
              <a:latin typeface="Calibri" pitchFamily="34"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FCB7FEC6-F064-49D0-AB89-206764C3EF74}" type="slidenum">
              <a:rPr lang="tr-TR"/>
              <a:pPr>
                <a:defRPr/>
              </a:pPr>
              <a:t>43</a:t>
            </a:fld>
            <a:endParaRPr lang="tr-TR"/>
          </a:p>
        </p:txBody>
      </p:sp>
      <p:pic>
        <p:nvPicPr>
          <p:cNvPr id="28675"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8676"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8678"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8679" name="10 Dikdörtgen"/>
          <p:cNvSpPr>
            <a:spLocks noChangeArrowheads="1"/>
          </p:cNvSpPr>
          <p:nvPr/>
        </p:nvSpPr>
        <p:spPr bwMode="auto">
          <a:xfrm>
            <a:off x="395288" y="692150"/>
            <a:ext cx="8353425" cy="5924550"/>
          </a:xfrm>
          <a:prstGeom prst="rect">
            <a:avLst/>
          </a:prstGeom>
          <a:noFill/>
          <a:ln w="9525">
            <a:noFill/>
            <a:miter lim="800000"/>
            <a:headEnd/>
            <a:tailEnd/>
          </a:ln>
        </p:spPr>
        <p:txBody>
          <a:bodyPr>
            <a:spAutoFit/>
          </a:bodyPr>
          <a:lstStyle/>
          <a:p>
            <a:pPr algn="ctr"/>
            <a:r>
              <a:rPr lang="tr-TR" sz="2400" b="1">
                <a:solidFill>
                  <a:srgbClr val="0070C0"/>
                </a:solidFill>
                <a:latin typeface="Calibri" pitchFamily="34" charset="0"/>
              </a:rPr>
              <a:t>MASKELER</a:t>
            </a:r>
          </a:p>
          <a:p>
            <a:pPr algn="just">
              <a:spcAft>
                <a:spcPts val="600"/>
              </a:spcAft>
            </a:pPr>
            <a:r>
              <a:rPr lang="tr-TR" sz="2400">
                <a:solidFill>
                  <a:srgbClr val="C00000"/>
                </a:solidFill>
                <a:latin typeface="Calibri" pitchFamily="34" charset="0"/>
              </a:rPr>
              <a:t>	</a:t>
            </a:r>
            <a:r>
              <a:rPr lang="tr-TR" sz="2200">
                <a:latin typeface="Calibri" pitchFamily="34" charset="0"/>
              </a:rPr>
              <a:t>Solunum yolu ile bulaşan salgın hastalıklar için;</a:t>
            </a:r>
          </a:p>
          <a:p>
            <a:pPr algn="just">
              <a:spcAft>
                <a:spcPts val="600"/>
              </a:spcAft>
              <a:buFont typeface="Arial" charset="0"/>
              <a:buChar char="•"/>
            </a:pPr>
            <a:r>
              <a:rPr lang="tr-TR" sz="2200">
                <a:latin typeface="Calibri" pitchFamily="34" charset="0"/>
              </a:rPr>
              <a:t>  İlgili standartlara/kriterlere uygun olmalıdır.</a:t>
            </a:r>
          </a:p>
          <a:p>
            <a:pPr algn="just">
              <a:spcAft>
                <a:spcPts val="600"/>
              </a:spcAft>
              <a:buFont typeface="Arial" charset="0"/>
              <a:buChar char="•"/>
            </a:pPr>
            <a:r>
              <a:rPr lang="tr-TR" sz="2200">
                <a:latin typeface="Calibri" pitchFamily="34" charset="0"/>
              </a:rPr>
              <a:t>  Kullanım için gerekli olana kadar temiz/kuru bir alanda kirlenmesi önlenmiş şekilde (son kullanma tarihlerine uygun) muhafaza edilmelidir.</a:t>
            </a:r>
          </a:p>
          <a:p>
            <a:pPr algn="just">
              <a:spcAft>
                <a:spcPts val="600"/>
              </a:spcAft>
              <a:buFont typeface="Arial" charset="0"/>
              <a:buChar char="•"/>
            </a:pPr>
            <a:r>
              <a:rPr lang="tr-TR" sz="2200">
                <a:latin typeface="Calibri" pitchFamily="34" charset="0"/>
              </a:rPr>
              <a:t>  Ulusal/uluslararası sağlık otoritelerinin tavsiyelerine uygun maske kullanılmalıdır.</a:t>
            </a:r>
          </a:p>
          <a:p>
            <a:pPr algn="just">
              <a:spcAft>
                <a:spcPts val="600"/>
              </a:spcAft>
              <a:buFont typeface="Arial" charset="0"/>
              <a:buChar char="•"/>
            </a:pPr>
            <a:r>
              <a:rPr lang="tr-TR" sz="2200">
                <a:latin typeface="Calibri" pitchFamily="34" charset="0"/>
              </a:rPr>
              <a:t>  Burnu ve ağzı iyi bir şekilde kapatmalıdır.</a:t>
            </a:r>
          </a:p>
          <a:p>
            <a:pPr algn="just">
              <a:spcAft>
                <a:spcPts val="600"/>
              </a:spcAft>
              <a:buFont typeface="Arial" charset="0"/>
              <a:buChar char="•"/>
            </a:pPr>
            <a:r>
              <a:rPr lang="tr-TR" sz="2200">
                <a:latin typeface="Calibri" pitchFamily="34" charset="0"/>
              </a:rPr>
              <a:t>  Kullanım sırasında veya kullanımdan sonra kullanıcının boynuna sarkmamalıdır.</a:t>
            </a:r>
          </a:p>
          <a:p>
            <a:pPr algn="just">
              <a:spcAft>
                <a:spcPts val="600"/>
              </a:spcAft>
              <a:buFont typeface="Arial" charset="0"/>
              <a:buChar char="•"/>
            </a:pPr>
            <a:r>
              <a:rPr lang="tr-TR" sz="2200">
                <a:latin typeface="Calibri" pitchFamily="34" charset="0"/>
              </a:rPr>
              <a:t>  Bir kez takıldıktan sonra ön yüzüne dokunulmamalıdır.</a:t>
            </a:r>
          </a:p>
          <a:p>
            <a:pPr algn="just">
              <a:spcAft>
                <a:spcPts val="600"/>
              </a:spcAft>
              <a:buFont typeface="Arial" charset="0"/>
              <a:buChar char="•"/>
            </a:pPr>
            <a:r>
              <a:rPr lang="tr-TR" sz="2200">
                <a:latin typeface="Calibri" pitchFamily="34" charset="0"/>
              </a:rPr>
              <a:t>  Solunum zorlaşırsa, maske hasar görür veya bozulursa maske bertaraf edilmeli ve değiştirilmelidir.</a:t>
            </a:r>
          </a:p>
          <a:p>
            <a:pPr algn="just">
              <a:spcAft>
                <a:spcPts val="600"/>
              </a:spcAft>
              <a:buFont typeface="Arial" charset="0"/>
              <a:buChar char="•"/>
            </a:pPr>
            <a:r>
              <a:rPr lang="tr-TR" sz="2200">
                <a:latin typeface="Calibri" pitchFamily="34" charset="0"/>
              </a:rPr>
              <a:t>  Islanan, nemlenen, kirlenen maske yenisi ile değiştirilmelidir.</a:t>
            </a:r>
          </a:p>
          <a:p>
            <a:pPr algn="just">
              <a:spcAft>
                <a:spcPts val="600"/>
              </a:spcAft>
              <a:buFont typeface="Arial" charset="0"/>
              <a:buChar char="•"/>
            </a:pPr>
            <a:r>
              <a:rPr lang="tr-TR" sz="2200">
                <a:latin typeface="Calibri" pitchFamily="34" charset="0"/>
              </a:rPr>
              <a:t>  Maske takılırken ve çıkarıldıktan sonra el hijyeni yapılmalıdır. </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822098FB-4EE3-450B-A7B1-C4335201883F}" type="slidenum">
              <a:rPr lang="tr-TR"/>
              <a:pPr>
                <a:defRPr/>
              </a:pPr>
              <a:t>44</a:t>
            </a:fld>
            <a:endParaRPr lang="tr-TR"/>
          </a:p>
        </p:txBody>
      </p:sp>
      <p:pic>
        <p:nvPicPr>
          <p:cNvPr id="29699"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29700"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29702"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29703" name="10 Dikdörtgen"/>
          <p:cNvSpPr>
            <a:spLocks noChangeArrowheads="1"/>
          </p:cNvSpPr>
          <p:nvPr/>
        </p:nvSpPr>
        <p:spPr bwMode="auto">
          <a:xfrm>
            <a:off x="395288" y="933450"/>
            <a:ext cx="8353425" cy="5355312"/>
          </a:xfrm>
          <a:prstGeom prst="rect">
            <a:avLst/>
          </a:prstGeom>
          <a:noFill/>
          <a:ln w="9525">
            <a:noFill/>
            <a:miter lim="800000"/>
            <a:headEnd/>
            <a:tailEnd/>
          </a:ln>
        </p:spPr>
        <p:txBody>
          <a:bodyPr>
            <a:spAutoFit/>
          </a:bodyPr>
          <a:lstStyle/>
          <a:p>
            <a:pPr algn="ctr"/>
            <a:r>
              <a:rPr lang="tr-TR" sz="2400" b="1" dirty="0">
                <a:solidFill>
                  <a:srgbClr val="0070C0"/>
                </a:solidFill>
                <a:latin typeface="Calibri" pitchFamily="34" charset="0"/>
              </a:rPr>
              <a:t>PERSONEL/ÖĞRENCİ GİYSİ VE FORMALARI</a:t>
            </a:r>
          </a:p>
          <a:p>
            <a:pPr algn="ctr"/>
            <a:endParaRPr lang="tr-TR" sz="2400" b="1" dirty="0">
              <a:solidFill>
                <a:srgbClr val="0070C0"/>
              </a:solidFill>
              <a:latin typeface="Calibri" pitchFamily="34" charset="0"/>
            </a:endParaRPr>
          </a:p>
          <a:p>
            <a:pPr algn="just">
              <a:spcAft>
                <a:spcPts val="600"/>
              </a:spcAft>
            </a:pPr>
            <a:r>
              <a:rPr lang="tr-TR" sz="2400" dirty="0">
                <a:solidFill>
                  <a:srgbClr val="C00000"/>
                </a:solidFill>
                <a:latin typeface="Calibri" pitchFamily="34" charset="0"/>
              </a:rPr>
              <a:t>	</a:t>
            </a:r>
            <a:r>
              <a:rPr lang="tr-TR" sz="2400" b="1" dirty="0">
                <a:latin typeface="Calibri" pitchFamily="34" charset="0"/>
              </a:rPr>
              <a:t>Kuruluş, </a:t>
            </a:r>
            <a:r>
              <a:rPr lang="tr-TR" sz="2400" dirty="0">
                <a:latin typeface="Calibri" pitchFamily="34" charset="0"/>
              </a:rPr>
              <a:t>uygun ve gerekli olduğu durumlarda personelin ve öğrencilerin,  kuruluşa varışta formalarını/giysilerini değiştirebileceği soyunma odaları /alanları sağlamalıdır. </a:t>
            </a:r>
          </a:p>
          <a:p>
            <a:pPr algn="just">
              <a:spcAft>
                <a:spcPts val="600"/>
              </a:spcAft>
            </a:pPr>
            <a:endParaRPr lang="tr-TR" sz="2400" dirty="0">
              <a:latin typeface="Calibri" pitchFamily="34" charset="0"/>
            </a:endParaRPr>
          </a:p>
          <a:p>
            <a:pPr algn="just">
              <a:spcAft>
                <a:spcPts val="600"/>
              </a:spcAft>
            </a:pPr>
            <a:r>
              <a:rPr lang="tr-TR" sz="2400" dirty="0">
                <a:latin typeface="Calibri" pitchFamily="34" charset="0"/>
              </a:rPr>
              <a:t>	Giysi ve formalar personele özgü olmalıdır. </a:t>
            </a:r>
          </a:p>
          <a:p>
            <a:pPr algn="just">
              <a:spcAft>
                <a:spcPts val="600"/>
              </a:spcAft>
            </a:pPr>
            <a:endParaRPr lang="tr-TR" sz="2400" dirty="0">
              <a:latin typeface="Calibri" pitchFamily="34" charset="0"/>
            </a:endParaRPr>
          </a:p>
          <a:p>
            <a:pPr algn="just">
              <a:spcAft>
                <a:spcPts val="600"/>
              </a:spcAft>
            </a:pPr>
            <a:r>
              <a:rPr lang="tr-TR" sz="2400" dirty="0">
                <a:latin typeface="Calibri" pitchFamily="34" charset="0"/>
              </a:rPr>
              <a:t>	Özellik gerektiren işler ve alanlar için (yemekhane gibi) işe uygun kıyafetler giyilmelidir.  </a:t>
            </a:r>
          </a:p>
          <a:p>
            <a:pPr algn="just">
              <a:spcAft>
                <a:spcPts val="600"/>
              </a:spcAft>
            </a:pPr>
            <a:endParaRPr lang="tr-TR" sz="2400" dirty="0">
              <a:latin typeface="Calibri" pitchFamily="34" charset="0"/>
            </a:endParaRPr>
          </a:p>
          <a:p>
            <a:pPr algn="just">
              <a:spcAft>
                <a:spcPts val="600"/>
              </a:spcAft>
            </a:pPr>
            <a:r>
              <a:rPr lang="tr-TR" sz="2400" dirty="0">
                <a:latin typeface="Calibri" pitchFamily="34" charset="0"/>
              </a:rPr>
              <a:t>	İşe uygun kıyafetler mümkün mertebe ilgili alan dışında giyilmemeli ve ilgili alanın dışına çıkartılmamalıdır.</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AAE988B2-5341-4847-B998-CFABCD65A6BB}" type="slidenum">
              <a:rPr lang="tr-TR"/>
              <a:pPr>
                <a:defRPr/>
              </a:pPr>
              <a:t>45</a:t>
            </a:fld>
            <a:endParaRPr lang="tr-TR"/>
          </a:p>
        </p:txBody>
      </p:sp>
      <p:pic>
        <p:nvPicPr>
          <p:cNvPr id="30723"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30724"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30726"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30727" name="10 Dikdörtgen"/>
          <p:cNvSpPr>
            <a:spLocks noChangeArrowheads="1"/>
          </p:cNvSpPr>
          <p:nvPr/>
        </p:nvSpPr>
        <p:spPr bwMode="auto">
          <a:xfrm>
            <a:off x="395288" y="933450"/>
            <a:ext cx="8353425" cy="4247317"/>
          </a:xfrm>
          <a:prstGeom prst="rect">
            <a:avLst/>
          </a:prstGeom>
          <a:noFill/>
          <a:ln w="9525">
            <a:noFill/>
            <a:miter lim="800000"/>
            <a:headEnd/>
            <a:tailEnd/>
          </a:ln>
        </p:spPr>
        <p:txBody>
          <a:bodyPr>
            <a:spAutoFit/>
          </a:bodyPr>
          <a:lstStyle/>
          <a:p>
            <a:pPr algn="ctr">
              <a:spcAft>
                <a:spcPts val="600"/>
              </a:spcAft>
            </a:pPr>
            <a:r>
              <a:rPr lang="tr-TR" sz="2400" b="1" dirty="0">
                <a:solidFill>
                  <a:srgbClr val="0070C0"/>
                </a:solidFill>
                <a:latin typeface="Calibri" pitchFamily="34" charset="0"/>
              </a:rPr>
              <a:t>TEK KULLANIMLIK ELDİVEN</a:t>
            </a:r>
          </a:p>
          <a:p>
            <a:pPr algn="ctr">
              <a:spcAft>
                <a:spcPts val="600"/>
              </a:spcAft>
            </a:pPr>
            <a:endParaRPr lang="tr-TR" sz="2400" b="1" dirty="0">
              <a:solidFill>
                <a:srgbClr val="0070C0"/>
              </a:solidFill>
              <a:latin typeface="Calibri" pitchFamily="34" charset="0"/>
            </a:endParaRPr>
          </a:p>
          <a:p>
            <a:pPr algn="just">
              <a:spcAft>
                <a:spcPts val="600"/>
              </a:spcAft>
            </a:pPr>
            <a:r>
              <a:rPr lang="tr-TR" sz="2400" dirty="0">
                <a:solidFill>
                  <a:srgbClr val="C00000"/>
                </a:solidFill>
                <a:latin typeface="Calibri" pitchFamily="34" charset="0"/>
              </a:rPr>
              <a:t>	</a:t>
            </a:r>
            <a:r>
              <a:rPr lang="tr-TR" sz="2400" dirty="0">
                <a:latin typeface="Calibri" pitchFamily="34" charset="0"/>
              </a:rPr>
              <a:t> Eldivenlerin, özel alanlar ve işlemler dışında kullanılması önerilmez. </a:t>
            </a:r>
          </a:p>
          <a:p>
            <a:pPr algn="just">
              <a:spcAft>
                <a:spcPts val="600"/>
              </a:spcAft>
            </a:pPr>
            <a:endParaRPr lang="tr-TR" sz="2400" dirty="0">
              <a:latin typeface="Calibri" pitchFamily="34" charset="0"/>
            </a:endParaRPr>
          </a:p>
          <a:p>
            <a:pPr algn="just">
              <a:spcAft>
                <a:spcPts val="600"/>
              </a:spcAft>
            </a:pPr>
            <a:r>
              <a:rPr lang="tr-TR" sz="2400" dirty="0">
                <a:latin typeface="Calibri" pitchFamily="34" charset="0"/>
              </a:rPr>
              <a:t>	Hasta veya salgın hastalık şüphelisi kişilerin taşınması veya temas edilmesi durumunda kullanılmalıdır. </a:t>
            </a:r>
          </a:p>
          <a:p>
            <a:pPr algn="just">
              <a:spcAft>
                <a:spcPts val="600"/>
              </a:spcAft>
            </a:pPr>
            <a:endParaRPr lang="tr-TR" sz="2400" dirty="0">
              <a:latin typeface="Calibri" pitchFamily="34" charset="0"/>
            </a:endParaRPr>
          </a:p>
          <a:p>
            <a:pPr algn="just">
              <a:spcAft>
                <a:spcPts val="600"/>
              </a:spcAft>
            </a:pPr>
            <a:r>
              <a:rPr lang="tr-TR" sz="2400" dirty="0">
                <a:latin typeface="Calibri" pitchFamily="34" charset="0"/>
              </a:rPr>
              <a:t>	Eldiven, işlem sonrasında veya görev tamamlandıktan sonra uygun şekilde çıkartılmalı ve hemen el hijyeni sağlanmalıdır. </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031EC619-E0E3-414E-9CF5-4C3C305873AF}" type="slidenum">
              <a:rPr lang="tr-TR"/>
              <a:pPr>
                <a:defRPr/>
              </a:pPr>
              <a:t>46</a:t>
            </a:fld>
            <a:endParaRPr lang="tr-TR"/>
          </a:p>
        </p:txBody>
      </p:sp>
      <p:pic>
        <p:nvPicPr>
          <p:cNvPr id="3174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3174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fontScale="92500"/>
          </a:bodyPr>
          <a:lstStyle/>
          <a:p>
            <a:pPr algn="ctr" fontAlgn="auto">
              <a:spcAft>
                <a:spcPts val="0"/>
              </a:spcAft>
              <a:defRPr/>
            </a:pPr>
            <a:r>
              <a:rPr lang="tr-TR" sz="3200" b="1" dirty="0">
                <a:solidFill>
                  <a:srgbClr val="FF0000"/>
                </a:solidFill>
                <a:latin typeface="+mj-lt"/>
                <a:ea typeface="+mj-ea"/>
                <a:cs typeface="+mj-cs"/>
              </a:rPr>
              <a:t>İŞ SAĞLIĞI VE GÜVENLİĞİ DONANIMLARI</a:t>
            </a:r>
          </a:p>
        </p:txBody>
      </p:sp>
      <p:sp>
        <p:nvSpPr>
          <p:cNvPr id="3175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31751" name="10 Dikdörtgen"/>
          <p:cNvSpPr>
            <a:spLocks noChangeArrowheads="1"/>
          </p:cNvSpPr>
          <p:nvPr/>
        </p:nvSpPr>
        <p:spPr bwMode="auto">
          <a:xfrm>
            <a:off x="395288" y="933450"/>
            <a:ext cx="8353425" cy="2462213"/>
          </a:xfrm>
          <a:prstGeom prst="rect">
            <a:avLst/>
          </a:prstGeom>
          <a:noFill/>
          <a:ln w="9525">
            <a:noFill/>
            <a:miter lim="800000"/>
            <a:headEnd/>
            <a:tailEnd/>
          </a:ln>
        </p:spPr>
        <p:txBody>
          <a:bodyPr>
            <a:spAutoFit/>
          </a:bodyPr>
          <a:lstStyle/>
          <a:p>
            <a:pPr algn="ctr">
              <a:spcAft>
                <a:spcPts val="600"/>
              </a:spcAft>
            </a:pPr>
            <a:r>
              <a:rPr lang="tr-TR" sz="2400" b="1" dirty="0">
                <a:solidFill>
                  <a:srgbClr val="0070C0"/>
                </a:solidFill>
                <a:latin typeface="Calibri" pitchFamily="34" charset="0"/>
              </a:rPr>
              <a:t>GÖZ, YÜZ KORUYUCU SİPERLİK</a:t>
            </a:r>
          </a:p>
          <a:p>
            <a:pPr algn="ctr">
              <a:spcAft>
                <a:spcPts val="600"/>
              </a:spcAft>
            </a:pPr>
            <a:endParaRPr lang="tr-TR" sz="2400" b="1" dirty="0">
              <a:solidFill>
                <a:srgbClr val="0070C0"/>
              </a:solidFill>
              <a:latin typeface="Calibri" pitchFamily="34" charset="0"/>
            </a:endParaRPr>
          </a:p>
          <a:p>
            <a:pPr algn="just">
              <a:spcAft>
                <a:spcPts val="600"/>
              </a:spcAft>
            </a:pPr>
            <a:r>
              <a:rPr lang="tr-TR" sz="2400" dirty="0">
                <a:solidFill>
                  <a:srgbClr val="C00000"/>
                </a:solidFill>
                <a:latin typeface="Calibri" pitchFamily="34" charset="0"/>
              </a:rPr>
              <a:t>	</a:t>
            </a:r>
            <a:r>
              <a:rPr lang="tr-TR" sz="2400" dirty="0">
                <a:latin typeface="Calibri" pitchFamily="34" charset="0"/>
              </a:rPr>
              <a:t> İletişim sağlamaya yönelik personelin, solunum yolu ile bulaşıcı hastalık söz konusu olduğu durumlarda (danışma, güvenlik vb.) uygun maske ile birlikte yüz koruyucu siperlik kullanması önerilir. </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19BEB46-3803-4E47-AA56-40E23E274C21}" type="slidenum">
              <a:rPr lang="tr-TR"/>
              <a:pPr>
                <a:defRPr/>
              </a:pPr>
              <a:t>47</a:t>
            </a:fld>
            <a:endParaRPr lang="tr-TR"/>
          </a:p>
        </p:txBody>
      </p:sp>
      <p:pic>
        <p:nvPicPr>
          <p:cNvPr id="32771"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32772"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OKULUM TEMİZ BELGESİ BAŞVURUSU</a:t>
            </a:r>
          </a:p>
        </p:txBody>
      </p:sp>
      <p:sp>
        <p:nvSpPr>
          <p:cNvPr id="32774"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32775" name="10 Dikdörtgen"/>
          <p:cNvSpPr>
            <a:spLocks noChangeArrowheads="1"/>
          </p:cNvSpPr>
          <p:nvPr/>
        </p:nvSpPr>
        <p:spPr bwMode="auto">
          <a:xfrm>
            <a:off x="395288" y="933450"/>
            <a:ext cx="8353425" cy="461963"/>
          </a:xfrm>
          <a:prstGeom prst="rect">
            <a:avLst/>
          </a:prstGeom>
          <a:noFill/>
          <a:ln w="9525">
            <a:noFill/>
            <a:miter lim="800000"/>
            <a:headEnd/>
            <a:tailEnd/>
          </a:ln>
        </p:spPr>
        <p:txBody>
          <a:bodyPr>
            <a:spAutoFit/>
          </a:bodyPr>
          <a:lstStyle/>
          <a:p>
            <a:pPr algn="just">
              <a:spcAft>
                <a:spcPts val="600"/>
              </a:spcAft>
            </a:pPr>
            <a:r>
              <a:rPr lang="tr-TR" sz="2400">
                <a:latin typeface="Calibri" pitchFamily="34" charset="0"/>
              </a:rPr>
              <a:t>	</a:t>
            </a:r>
          </a:p>
        </p:txBody>
      </p:sp>
      <p:pic>
        <p:nvPicPr>
          <p:cNvPr id="32776" name="Picture 3"/>
          <p:cNvPicPr>
            <a:picLocks noChangeAspect="1" noChangeArrowheads="1"/>
          </p:cNvPicPr>
          <p:nvPr/>
        </p:nvPicPr>
        <p:blipFill>
          <a:blip r:embed="rId4"/>
          <a:srcRect/>
          <a:stretch>
            <a:fillRect/>
          </a:stretch>
        </p:blipFill>
        <p:spPr bwMode="auto">
          <a:xfrm>
            <a:off x="2495550" y="731838"/>
            <a:ext cx="4152900" cy="6010275"/>
          </a:xfrm>
          <a:prstGeom prst="rect">
            <a:avLst/>
          </a:prstGeom>
          <a:noFill/>
          <a:ln w="9525">
            <a:noFill/>
            <a:miter lim="800000"/>
            <a:headEnd/>
            <a:tailEnd/>
          </a:ln>
        </p:spPr>
      </p:pic>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71B0AE59-F325-409D-88B0-A8D224CA4C5C}" type="slidenum">
              <a:rPr lang="tr-TR"/>
              <a:pPr>
                <a:defRPr/>
              </a:pPr>
              <a:t>48</a:t>
            </a:fld>
            <a:endParaRPr lang="tr-TR"/>
          </a:p>
        </p:txBody>
      </p:sp>
      <p:pic>
        <p:nvPicPr>
          <p:cNvPr id="34819"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34820"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OKULUM TEMİZ BELGESİ BAŞVURUSU</a:t>
            </a:r>
          </a:p>
        </p:txBody>
      </p:sp>
      <p:sp>
        <p:nvSpPr>
          <p:cNvPr id="34822"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1" name="10 Dikdörtgen"/>
          <p:cNvSpPr/>
          <p:nvPr/>
        </p:nvSpPr>
        <p:spPr>
          <a:xfrm>
            <a:off x="395288" y="933450"/>
            <a:ext cx="8353425" cy="4986338"/>
          </a:xfrm>
          <a:prstGeom prst="rect">
            <a:avLst/>
          </a:prstGeom>
        </p:spPr>
        <p:txBody>
          <a:bodyPr>
            <a:spAutoFit/>
          </a:bodyPr>
          <a:lstStyle/>
          <a:p>
            <a:pPr algn="just" fontAlgn="auto">
              <a:spcBef>
                <a:spcPts val="0"/>
              </a:spcBef>
              <a:spcAft>
                <a:spcPts val="600"/>
              </a:spcAft>
              <a:defRPr/>
            </a:pPr>
            <a:r>
              <a:rPr lang="tr-TR" sz="2400" dirty="0">
                <a:latin typeface="+mn-lt"/>
                <a:cs typeface="+mn-cs"/>
              </a:rPr>
              <a:t>	</a:t>
            </a:r>
            <a:r>
              <a:rPr lang="tr-TR" sz="2400" b="1" dirty="0">
                <a:latin typeface="+mn-lt"/>
                <a:cs typeface="+mn-cs"/>
              </a:rPr>
              <a:t>Başvuru sırasında gerekli olan evraklar:</a:t>
            </a:r>
          </a:p>
          <a:p>
            <a:pPr marL="173038" algn="just" fontAlgn="auto">
              <a:spcBef>
                <a:spcPts val="0"/>
              </a:spcBef>
              <a:spcAft>
                <a:spcPts val="600"/>
              </a:spcAft>
              <a:buFont typeface="Arial" pitchFamily="34" charset="0"/>
              <a:buChar char="•"/>
              <a:defRPr/>
            </a:pPr>
            <a:r>
              <a:rPr lang="tr-TR" sz="2400" dirty="0">
                <a:latin typeface="+mn-lt"/>
                <a:cs typeface="+mn-cs"/>
              </a:rPr>
              <a:t>  Hijyen şartlarını ve salgın hastalık veya hastalıları içeren risk değerlendirmesi,</a:t>
            </a:r>
          </a:p>
          <a:p>
            <a:pPr marL="173038" algn="just" fontAlgn="auto">
              <a:spcBef>
                <a:spcPts val="0"/>
              </a:spcBef>
              <a:spcAft>
                <a:spcPts val="600"/>
              </a:spcAft>
              <a:buFont typeface="Arial" pitchFamily="34" charset="0"/>
              <a:buChar char="•"/>
              <a:defRPr/>
            </a:pPr>
            <a:r>
              <a:rPr lang="tr-TR" sz="2400" dirty="0">
                <a:latin typeface="+mn-lt"/>
                <a:cs typeface="+mn-cs"/>
              </a:rPr>
              <a:t>  Enfeksiyon Önleme ve Kontrol Eylem Planı/Planları</a:t>
            </a:r>
          </a:p>
          <a:p>
            <a:pPr marL="173038" algn="just" fontAlgn="auto">
              <a:spcBef>
                <a:spcPts val="0"/>
              </a:spcBef>
              <a:spcAft>
                <a:spcPts val="600"/>
              </a:spcAft>
              <a:buFont typeface="Arial" pitchFamily="34" charset="0"/>
              <a:buChar char="•"/>
              <a:defRPr/>
            </a:pPr>
            <a:r>
              <a:rPr lang="tr-TR" sz="2400" dirty="0">
                <a:latin typeface="+mn-lt"/>
                <a:cs typeface="+mn-cs"/>
              </a:rPr>
              <a:t>  Temizlik ve dezenfeksiyon planları/talimatları</a:t>
            </a:r>
          </a:p>
          <a:p>
            <a:pPr marL="173038" algn="just" fontAlgn="auto">
              <a:spcBef>
                <a:spcPts val="0"/>
              </a:spcBef>
              <a:spcAft>
                <a:spcPts val="600"/>
              </a:spcAft>
              <a:buFont typeface="Arial" pitchFamily="34" charset="0"/>
              <a:buChar char="•"/>
              <a:defRPr/>
            </a:pPr>
            <a:r>
              <a:rPr lang="tr-TR" sz="2400" dirty="0">
                <a:latin typeface="+mn-lt"/>
                <a:cs typeface="+mn-cs"/>
              </a:rPr>
              <a:t>  Hijyen, Enfeksiyon önleme ve Kontrol faaliyetleri ile ilgili protokol ve kayıtların güncel durumu </a:t>
            </a:r>
            <a:r>
              <a:rPr lang="tr-TR" sz="2400" b="1" dirty="0">
                <a:latin typeface="+mn-lt"/>
                <a:cs typeface="+mn-cs"/>
              </a:rPr>
              <a:t>(İlgili Soru Listelerinde belirtilen doküman ve kayıtlar)</a:t>
            </a:r>
          </a:p>
          <a:p>
            <a:pPr marL="173038" algn="just" fontAlgn="auto">
              <a:spcBef>
                <a:spcPts val="0"/>
              </a:spcBef>
              <a:spcAft>
                <a:spcPts val="600"/>
              </a:spcAft>
              <a:buFont typeface="Arial" pitchFamily="34" charset="0"/>
              <a:buChar char="•"/>
              <a:defRPr/>
            </a:pPr>
            <a:r>
              <a:rPr lang="tr-TR" sz="2400" dirty="0">
                <a:latin typeface="+mn-lt"/>
                <a:cs typeface="+mn-cs"/>
              </a:rPr>
              <a:t>  Kuruluş Öz Değerlendirme Soru Listesi</a:t>
            </a:r>
          </a:p>
          <a:p>
            <a:pPr marL="173038" algn="just" fontAlgn="auto">
              <a:spcBef>
                <a:spcPts val="0"/>
              </a:spcBef>
              <a:spcAft>
                <a:spcPts val="600"/>
              </a:spcAft>
              <a:buFont typeface="Arial" pitchFamily="34" charset="0"/>
              <a:buChar char="•"/>
              <a:defRPr/>
            </a:pPr>
            <a:r>
              <a:rPr lang="tr-TR" sz="2400" dirty="0">
                <a:latin typeface="+mn-lt"/>
                <a:cs typeface="+mn-cs"/>
              </a:rPr>
              <a:t>  Formlar doldurulmadan önce Belgelendirme Kuralları ve Belgelendirme Süreci hakkında detaylı bilgi için </a:t>
            </a:r>
            <a:r>
              <a:rPr lang="tr-TR" sz="2400" u="sng" dirty="0">
                <a:latin typeface="+mn-lt"/>
                <a:cs typeface="+mn-cs"/>
                <a:hlinkClick r:id="rId4"/>
              </a:rPr>
              <a:t>http://www.merkezisgb.meb.gov.tr/</a:t>
            </a:r>
            <a:r>
              <a:rPr lang="tr-TR" sz="2400" dirty="0">
                <a:latin typeface="+mn-lt"/>
                <a:cs typeface="+mn-cs"/>
              </a:rPr>
              <a:t> adresi ziyaret edilecektir.</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020-10-03_10h15_13.png"/>
          <p:cNvPicPr>
            <a:picLocks noChangeAspect="1"/>
          </p:cNvPicPr>
          <p:nvPr/>
        </p:nvPicPr>
        <p:blipFill>
          <a:blip r:embed="rId2"/>
          <a:srcRect l="6431" t="54121" r="53694" b="535"/>
          <a:stretch>
            <a:fillRect/>
          </a:stretch>
        </p:blipFill>
        <p:spPr>
          <a:xfrm>
            <a:off x="0" y="4500570"/>
            <a:ext cx="2214578" cy="2214554"/>
          </a:xfrm>
          <a:prstGeom prst="rect">
            <a:avLst/>
          </a:prstGeom>
        </p:spPr>
      </p:pic>
      <p:pic>
        <p:nvPicPr>
          <p:cNvPr id="4" name="3 Resim" descr="2020-10-03_10h15_13.png"/>
          <p:cNvPicPr>
            <a:picLocks noChangeAspect="1"/>
          </p:cNvPicPr>
          <p:nvPr/>
        </p:nvPicPr>
        <p:blipFill>
          <a:blip r:embed="rId2">
            <a:lum contrast="59000"/>
          </a:blip>
          <a:srcRect t="-749" r="52632" b="50873"/>
          <a:stretch>
            <a:fillRect/>
          </a:stretch>
        </p:blipFill>
        <p:spPr>
          <a:xfrm>
            <a:off x="3357554" y="0"/>
            <a:ext cx="2083131" cy="1928825"/>
          </a:xfrm>
          <a:prstGeom prst="rect">
            <a:avLst/>
          </a:prstGeom>
          <a:blipFill dpi="0" rotWithShape="1">
            <a:blip r:embed="rId3"/>
            <a:srcRect/>
            <a:tile tx="0" ty="0" sx="100000" sy="100000" flip="none" algn="tl"/>
          </a:blipFill>
        </p:spPr>
      </p:pic>
      <p:pic>
        <p:nvPicPr>
          <p:cNvPr id="6" name="5 Resim" descr="2020-10-03_10h15_13.png"/>
          <p:cNvPicPr>
            <a:picLocks noChangeAspect="1"/>
          </p:cNvPicPr>
          <p:nvPr/>
        </p:nvPicPr>
        <p:blipFill>
          <a:blip r:embed="rId2"/>
          <a:srcRect l="48148" t="28015" r="12037" b="27762"/>
          <a:stretch>
            <a:fillRect/>
          </a:stretch>
        </p:blipFill>
        <p:spPr>
          <a:xfrm>
            <a:off x="6858016" y="4625179"/>
            <a:ext cx="2285984" cy="2232821"/>
          </a:xfrm>
          <a:prstGeom prst="rect">
            <a:avLst/>
          </a:prstGeom>
        </p:spPr>
      </p:pic>
      <p:sp>
        <p:nvSpPr>
          <p:cNvPr id="9" name="Unvan 1"/>
          <p:cNvSpPr txBox="1">
            <a:spLocks/>
          </p:cNvSpPr>
          <p:nvPr/>
        </p:nvSpPr>
        <p:spPr>
          <a:xfrm>
            <a:off x="642910" y="2357430"/>
            <a:ext cx="8134350" cy="360045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6700" b="1" i="0" u="none" strike="noStrike" kern="1200" cap="none" spc="0" normalizeH="0" baseline="0" noProof="0" dirty="0">
                <a:ln>
                  <a:noFill/>
                </a:ln>
                <a:solidFill>
                  <a:srgbClr val="FF0000"/>
                </a:solidFill>
                <a:effectLst/>
                <a:uLnTx/>
                <a:uFillTx/>
                <a:latin typeface="+mj-lt"/>
                <a:ea typeface="+mj-ea"/>
                <a:cs typeface="+mj-cs"/>
              </a:rPr>
              <a:t>SAĞLIKLI ve GÜVENLİ BİR EĞİTİM ÖĞRETİM YILI DİLEĞİ İLE…</a:t>
            </a:r>
            <a:br>
              <a:rPr kumimoji="0" lang="tr-TR" sz="6700" b="1" i="0" u="none" strike="noStrike" kern="1200" cap="none" spc="0" normalizeH="0" baseline="0" noProof="0" dirty="0">
                <a:ln>
                  <a:noFill/>
                </a:ln>
                <a:solidFill>
                  <a:srgbClr val="FF0000"/>
                </a:solidFill>
                <a:effectLst/>
                <a:uLnTx/>
                <a:uFillTx/>
                <a:latin typeface="+mj-lt"/>
                <a:ea typeface="+mj-ea"/>
                <a:cs typeface="+mj-cs"/>
              </a:rPr>
            </a:br>
            <a:endParaRPr kumimoji="0" lang="tr-TR" sz="8000" b="1" i="0" u="none" strike="noStrike" kern="1200" cap="none" spc="0" normalizeH="0" baseline="0" noProof="0" dirty="0">
              <a:ln>
                <a:noFill/>
              </a:ln>
              <a:solidFill>
                <a:srgbClr val="0000FF"/>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5</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3077766"/>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STANDART ENFEKSİYON KONTROL ÖNLEMLERİ</a:t>
            </a:r>
          </a:p>
          <a:p>
            <a:pPr algn="ctr"/>
            <a:r>
              <a:rPr lang="tr-TR" sz="3200" b="1" dirty="0">
                <a:solidFill>
                  <a:srgbClr val="0070C0"/>
                </a:solidFill>
                <a:latin typeface="Calibri" pitchFamily="34" charset="0"/>
              </a:rPr>
              <a:t>(SEKÖ)</a:t>
            </a:r>
          </a:p>
          <a:p>
            <a:pPr algn="just"/>
            <a:endParaRPr lang="tr-TR" sz="1000" b="1" dirty="0">
              <a:solidFill>
                <a:srgbClr val="0070C0"/>
              </a:solidFill>
              <a:latin typeface="Calibri" pitchFamily="34" charset="0"/>
            </a:endParaRPr>
          </a:p>
          <a:p>
            <a:pPr algn="just"/>
            <a:r>
              <a:rPr lang="tr-TR" sz="2400" dirty="0">
                <a:latin typeface="Calibri" pitchFamily="34" charset="0"/>
              </a:rPr>
              <a:t>	SEKÖ, bulaşıcı ajanların hem bilinen hem de bilinmeyen kaynaklardan bulaşma riskini azaltmak için gerekli olan temel enfeksiyon önleme ve kontrol önlemleridir.                       </a:t>
            </a:r>
          </a:p>
          <a:p>
            <a:pPr algn="just"/>
            <a:r>
              <a:rPr lang="tr-TR" sz="2400" b="1" dirty="0">
                <a:latin typeface="Calibri" pitchFamily="34" charset="0"/>
              </a:rPr>
              <a:t>	SEKÖ tüm personel tarafından dikkatle uygulanmalıdır. Bu önlemler genellikle: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6</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3816429"/>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STANDART ENFEKSİYON KONTROL ÖNLEMLERİ</a:t>
            </a:r>
          </a:p>
          <a:p>
            <a:pPr algn="ctr"/>
            <a:r>
              <a:rPr lang="tr-TR" sz="3200" b="1" dirty="0">
                <a:solidFill>
                  <a:srgbClr val="0070C0"/>
                </a:solidFill>
                <a:latin typeface="Calibri" pitchFamily="34" charset="0"/>
              </a:rPr>
              <a:t>(SEKÖ)</a:t>
            </a:r>
          </a:p>
          <a:p>
            <a:pPr algn="just"/>
            <a:endParaRPr lang="tr-TR" sz="1000" b="1" dirty="0">
              <a:solidFill>
                <a:srgbClr val="0070C0"/>
              </a:solidFill>
              <a:latin typeface="Calibri" pitchFamily="34" charset="0"/>
            </a:endParaRPr>
          </a:p>
          <a:p>
            <a:pPr algn="just"/>
            <a:r>
              <a:rPr lang="tr-TR" sz="2400" dirty="0">
                <a:latin typeface="Calibri" pitchFamily="34" charset="0"/>
              </a:rPr>
              <a:t>	SEKÖ, bulaşıcı ajanların hem bilinen hem de bilinmeyen kaynaklardan bulaşma riskini azaltmak için gerekli olan temel enfeksiyon önleme ve kontrol önlemleridir.                       </a:t>
            </a:r>
          </a:p>
          <a:p>
            <a:pPr algn="just"/>
            <a:r>
              <a:rPr lang="tr-TR" sz="2400" b="1" dirty="0">
                <a:latin typeface="Calibri" pitchFamily="34" charset="0"/>
              </a:rPr>
              <a:t>	SEKÖ tüm personel tarafından dikkatle uygulanmalıdır. Bu önlemler genellikle:</a:t>
            </a:r>
          </a:p>
          <a:p>
            <a:pPr algn="just">
              <a:buFont typeface="Arial" charset="0"/>
              <a:buChar char="•"/>
            </a:pPr>
            <a:r>
              <a:rPr lang="tr-TR" sz="2400" dirty="0">
                <a:latin typeface="Calibri" pitchFamily="34" charset="0"/>
              </a:rPr>
              <a:t>  El hijyeni uygulamalarının yaygınlaştırılması,</a:t>
            </a:r>
          </a:p>
          <a:p>
            <a:pPr algn="just"/>
            <a:endParaRPr lang="tr-TR" sz="2400" dirty="0">
              <a:latin typeface="Calibri"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7</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4555093"/>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STANDART ENFEKSİYON KONTROL ÖNLEMLERİ</a:t>
            </a:r>
          </a:p>
          <a:p>
            <a:pPr algn="ctr"/>
            <a:r>
              <a:rPr lang="tr-TR" sz="3200" b="1" dirty="0">
                <a:solidFill>
                  <a:srgbClr val="0070C0"/>
                </a:solidFill>
                <a:latin typeface="Calibri" pitchFamily="34" charset="0"/>
              </a:rPr>
              <a:t>(SEKÖ)</a:t>
            </a:r>
          </a:p>
          <a:p>
            <a:pPr algn="just"/>
            <a:endParaRPr lang="tr-TR" sz="1000" b="1" dirty="0">
              <a:solidFill>
                <a:srgbClr val="0070C0"/>
              </a:solidFill>
              <a:latin typeface="Calibri" pitchFamily="34" charset="0"/>
            </a:endParaRPr>
          </a:p>
          <a:p>
            <a:pPr algn="just"/>
            <a:r>
              <a:rPr lang="tr-TR" sz="2400" dirty="0">
                <a:latin typeface="Calibri" pitchFamily="34" charset="0"/>
              </a:rPr>
              <a:t>	SEKÖ, bulaşıcı ajanların hem bilinen hem de bilinmeyen kaynaklardan bulaşma riskini azaltmak için gerekli olan temel enfeksiyon önleme ve kontrol önlemleridir.                       </a:t>
            </a:r>
          </a:p>
          <a:p>
            <a:pPr algn="just"/>
            <a:r>
              <a:rPr lang="tr-TR" sz="2400" b="1" dirty="0">
                <a:latin typeface="Calibri" pitchFamily="34" charset="0"/>
              </a:rPr>
              <a:t>	SEKÖ tüm personel tarafından dikkatle uygulanmalıdır. Bu önlemler genellikle:</a:t>
            </a:r>
          </a:p>
          <a:p>
            <a:pPr algn="just">
              <a:buFont typeface="Arial" charset="0"/>
              <a:buChar char="•"/>
            </a:pPr>
            <a:r>
              <a:rPr lang="tr-TR" sz="2400" dirty="0">
                <a:latin typeface="Calibri" pitchFamily="34" charset="0"/>
              </a:rPr>
              <a:t>  El hijyeni uygulamalarının yaygınlaştırılması,</a:t>
            </a:r>
          </a:p>
          <a:p>
            <a:pPr algn="just">
              <a:buFont typeface="Arial" charset="0"/>
              <a:buChar char="•"/>
            </a:pPr>
            <a:r>
              <a:rPr lang="tr-TR" sz="2400" dirty="0">
                <a:latin typeface="Calibri" pitchFamily="34" charset="0"/>
              </a:rPr>
              <a:t>  Kuruluş içinde hijyen ve sanitasyon kaynaklı salgın hastalık/</a:t>
            </a:r>
            <a:r>
              <a:rPr lang="tr-TR" sz="2400" dirty="0" err="1">
                <a:latin typeface="Calibri" pitchFamily="34" charset="0"/>
              </a:rPr>
              <a:t>lar</a:t>
            </a:r>
            <a:r>
              <a:rPr lang="tr-TR" sz="2400" dirty="0">
                <a:latin typeface="Calibri" pitchFamily="34" charset="0"/>
              </a:rPr>
              <a:t> için alınmış tedbirlere uygun hareket edilmesi,</a:t>
            </a:r>
          </a:p>
          <a:p>
            <a:pPr algn="just"/>
            <a:endParaRPr lang="tr-TR" sz="2400" dirty="0">
              <a:latin typeface="Calibri"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8</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4924425"/>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STANDART ENFEKSİYON KONTROL ÖNLEMLERİ</a:t>
            </a:r>
          </a:p>
          <a:p>
            <a:pPr algn="ctr"/>
            <a:r>
              <a:rPr lang="tr-TR" sz="3200" b="1" dirty="0">
                <a:solidFill>
                  <a:srgbClr val="0070C0"/>
                </a:solidFill>
                <a:latin typeface="Calibri" pitchFamily="34" charset="0"/>
              </a:rPr>
              <a:t>(SEKÖ)</a:t>
            </a:r>
          </a:p>
          <a:p>
            <a:pPr algn="just"/>
            <a:endParaRPr lang="tr-TR" sz="1000" b="1" dirty="0">
              <a:solidFill>
                <a:srgbClr val="0070C0"/>
              </a:solidFill>
              <a:latin typeface="Calibri" pitchFamily="34" charset="0"/>
            </a:endParaRPr>
          </a:p>
          <a:p>
            <a:pPr algn="just"/>
            <a:r>
              <a:rPr lang="tr-TR" sz="2400" dirty="0">
                <a:latin typeface="Calibri" pitchFamily="34" charset="0"/>
              </a:rPr>
              <a:t>	SEKÖ, bulaşıcı ajanların hem bilinen hem de bilinmeyen kaynaklardan bulaşma riskini azaltmak için gerekli olan temel enfeksiyon önleme ve kontrol önlemleridir.                       </a:t>
            </a:r>
          </a:p>
          <a:p>
            <a:pPr algn="just"/>
            <a:r>
              <a:rPr lang="tr-TR" sz="2400" b="1" dirty="0">
                <a:latin typeface="Calibri" pitchFamily="34" charset="0"/>
              </a:rPr>
              <a:t>	SEKÖ tüm personel tarafından dikkatle uygulanmalıdır. Bu önlemler genellikle:</a:t>
            </a:r>
          </a:p>
          <a:p>
            <a:pPr algn="just">
              <a:buFont typeface="Arial" charset="0"/>
              <a:buChar char="•"/>
            </a:pPr>
            <a:r>
              <a:rPr lang="tr-TR" sz="2400" dirty="0">
                <a:latin typeface="Calibri" pitchFamily="34" charset="0"/>
              </a:rPr>
              <a:t>  El hijyeni uygulamalarının yaygınlaştırılması,</a:t>
            </a:r>
          </a:p>
          <a:p>
            <a:pPr algn="just">
              <a:buFont typeface="Arial" charset="0"/>
              <a:buChar char="•"/>
            </a:pPr>
            <a:r>
              <a:rPr lang="tr-TR" sz="2400" dirty="0">
                <a:latin typeface="Calibri" pitchFamily="34" charset="0"/>
              </a:rPr>
              <a:t>  Kuruluş içinde hijyen ve sanitasyon kaynaklı salgın hastalık/</a:t>
            </a:r>
            <a:r>
              <a:rPr lang="tr-TR" sz="2400" dirty="0" err="1">
                <a:latin typeface="Calibri" pitchFamily="34" charset="0"/>
              </a:rPr>
              <a:t>lar</a:t>
            </a:r>
            <a:r>
              <a:rPr lang="tr-TR" sz="2400" dirty="0">
                <a:latin typeface="Calibri" pitchFamily="34" charset="0"/>
              </a:rPr>
              <a:t> için alınmış tedbirlere uygun hareket edilmesi,</a:t>
            </a:r>
          </a:p>
          <a:p>
            <a:pPr algn="just">
              <a:buFont typeface="Arial" charset="0"/>
              <a:buChar char="•"/>
            </a:pPr>
            <a:r>
              <a:rPr lang="tr-TR" sz="2400" dirty="0">
                <a:latin typeface="Calibri" pitchFamily="34" charset="0"/>
              </a:rPr>
              <a:t>  Fiziki mesafenin koruması,</a:t>
            </a:r>
          </a:p>
          <a:p>
            <a:pPr algn="just"/>
            <a:endParaRPr lang="tr-TR" sz="2400" dirty="0">
              <a:latin typeface="Calibri"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a:defRPr/>
            </a:pPr>
            <a:fld id="{57580D84-1725-4218-AE2C-678A4B9324F7}" type="slidenum">
              <a:rPr lang="tr-TR"/>
              <a:pPr>
                <a:defRPr/>
              </a:pPr>
              <a:t>9</a:t>
            </a:fld>
            <a:endParaRPr lang="tr-TR"/>
          </a:p>
        </p:txBody>
      </p:sp>
      <p:pic>
        <p:nvPicPr>
          <p:cNvPr id="16387" name="Resim 6" descr="KARABAĞLAR İLÇE MEM LOGOSUSONUN SONU.png"/>
          <p:cNvPicPr>
            <a:picLocks noChangeAspect="1" noChangeArrowheads="1"/>
          </p:cNvPicPr>
          <p:nvPr/>
        </p:nvPicPr>
        <p:blipFill>
          <a:blip r:embed="rId2"/>
          <a:srcRect/>
          <a:stretch>
            <a:fillRect/>
          </a:stretch>
        </p:blipFill>
        <p:spPr bwMode="auto">
          <a:xfrm>
            <a:off x="71438" y="71438"/>
            <a:ext cx="828675" cy="765175"/>
          </a:xfrm>
          <a:prstGeom prst="rect">
            <a:avLst/>
          </a:prstGeom>
          <a:noFill/>
          <a:ln w="9525">
            <a:noFill/>
            <a:miter lim="800000"/>
            <a:headEnd/>
            <a:tailEnd/>
          </a:ln>
        </p:spPr>
      </p:pic>
      <p:pic>
        <p:nvPicPr>
          <p:cNvPr id="16388" name="Resim 7" descr="Tse, &quot;Ts 148&quot; Standardı ile &quot;Ts 81&quot; Standardında Değişikliğe Gitti - Ekonomi"/>
          <p:cNvPicPr>
            <a:picLocks noChangeAspect="1" noChangeArrowheads="1"/>
          </p:cNvPicPr>
          <p:nvPr/>
        </p:nvPicPr>
        <p:blipFill>
          <a:blip r:embed="rId3"/>
          <a:srcRect/>
          <a:stretch>
            <a:fillRect/>
          </a:stretch>
        </p:blipFill>
        <p:spPr bwMode="auto">
          <a:xfrm>
            <a:off x="8101013" y="44450"/>
            <a:ext cx="992187" cy="647700"/>
          </a:xfrm>
          <a:prstGeom prst="rect">
            <a:avLst/>
          </a:prstGeom>
          <a:noFill/>
          <a:ln w="9525">
            <a:noFill/>
            <a:miter lim="800000"/>
            <a:headEnd/>
            <a:tailEnd/>
          </a:ln>
        </p:spPr>
      </p:pic>
      <p:sp>
        <p:nvSpPr>
          <p:cNvPr id="9" name="Unvan 1"/>
          <p:cNvSpPr txBox="1">
            <a:spLocks/>
          </p:cNvSpPr>
          <p:nvPr/>
        </p:nvSpPr>
        <p:spPr>
          <a:xfrm>
            <a:off x="1042988" y="104775"/>
            <a:ext cx="6985000" cy="660400"/>
          </a:xfrm>
          <a:prstGeom prst="rect">
            <a:avLst/>
          </a:prstGeom>
        </p:spPr>
        <p:txBody>
          <a:bodyPr anchor="ctr">
            <a:normAutofit/>
          </a:bodyPr>
          <a:lstStyle/>
          <a:p>
            <a:pPr algn="ctr" fontAlgn="auto">
              <a:spcAft>
                <a:spcPts val="0"/>
              </a:spcAft>
              <a:defRPr/>
            </a:pPr>
            <a:r>
              <a:rPr lang="tr-TR" sz="3200" b="1" dirty="0">
                <a:solidFill>
                  <a:srgbClr val="FF0000"/>
                </a:solidFill>
                <a:latin typeface="+mj-lt"/>
                <a:ea typeface="+mj-ea"/>
                <a:cs typeface="+mj-cs"/>
              </a:rPr>
              <a:t>KORUMA KONTROL ÖNLEMLERİ</a:t>
            </a:r>
          </a:p>
        </p:txBody>
      </p:sp>
      <p:sp>
        <p:nvSpPr>
          <p:cNvPr id="16390" name="9 Dikdörtgen"/>
          <p:cNvSpPr>
            <a:spLocks noChangeArrowheads="1"/>
          </p:cNvSpPr>
          <p:nvPr/>
        </p:nvSpPr>
        <p:spPr bwMode="auto">
          <a:xfrm>
            <a:off x="539750" y="908050"/>
            <a:ext cx="8135938" cy="461963"/>
          </a:xfrm>
          <a:prstGeom prst="rect">
            <a:avLst/>
          </a:prstGeom>
          <a:noFill/>
          <a:ln w="9525">
            <a:noFill/>
            <a:miter lim="800000"/>
            <a:headEnd/>
            <a:tailEnd/>
          </a:ln>
        </p:spPr>
        <p:txBody>
          <a:bodyPr>
            <a:spAutoFit/>
          </a:bodyPr>
          <a:lstStyle/>
          <a:p>
            <a:pPr algn="just"/>
            <a:r>
              <a:rPr lang="tr-TR" sz="2400" b="1">
                <a:latin typeface="Calibri" pitchFamily="34" charset="0"/>
              </a:rPr>
              <a:t>	</a:t>
            </a:r>
            <a:endParaRPr lang="tr-TR" sz="2400">
              <a:latin typeface="Calibri" pitchFamily="34" charset="0"/>
            </a:endParaRPr>
          </a:p>
        </p:txBody>
      </p:sp>
      <p:sp>
        <p:nvSpPr>
          <p:cNvPr id="16391" name="10 Dikdörtgen"/>
          <p:cNvSpPr>
            <a:spLocks noChangeArrowheads="1"/>
          </p:cNvSpPr>
          <p:nvPr/>
        </p:nvSpPr>
        <p:spPr bwMode="auto">
          <a:xfrm>
            <a:off x="395288" y="873125"/>
            <a:ext cx="8280400" cy="4924425"/>
          </a:xfrm>
          <a:prstGeom prst="rect">
            <a:avLst/>
          </a:prstGeom>
          <a:noFill/>
          <a:ln w="9525">
            <a:noFill/>
            <a:miter lim="800000"/>
            <a:headEnd/>
            <a:tailEnd/>
          </a:ln>
        </p:spPr>
        <p:txBody>
          <a:bodyPr>
            <a:spAutoFit/>
          </a:bodyPr>
          <a:lstStyle/>
          <a:p>
            <a:pPr algn="ctr"/>
            <a:r>
              <a:rPr lang="tr-TR" sz="3200" b="1" dirty="0">
                <a:solidFill>
                  <a:srgbClr val="0070C0"/>
                </a:solidFill>
                <a:latin typeface="Calibri" pitchFamily="34" charset="0"/>
              </a:rPr>
              <a:t>STANDART ENFEKSİYON KONTROL ÖNLEMLERİ</a:t>
            </a:r>
          </a:p>
          <a:p>
            <a:pPr algn="ctr"/>
            <a:r>
              <a:rPr lang="tr-TR" sz="3200" b="1" dirty="0">
                <a:solidFill>
                  <a:srgbClr val="0070C0"/>
                </a:solidFill>
                <a:latin typeface="Calibri" pitchFamily="34" charset="0"/>
              </a:rPr>
              <a:t>(SEKÖ)</a:t>
            </a:r>
          </a:p>
          <a:p>
            <a:pPr algn="just"/>
            <a:endParaRPr lang="tr-TR" sz="1000" b="1" dirty="0">
              <a:solidFill>
                <a:srgbClr val="0070C0"/>
              </a:solidFill>
              <a:latin typeface="Calibri" pitchFamily="34" charset="0"/>
            </a:endParaRPr>
          </a:p>
          <a:p>
            <a:pPr algn="just"/>
            <a:r>
              <a:rPr lang="tr-TR" sz="2400" dirty="0">
                <a:latin typeface="Calibri" pitchFamily="34" charset="0"/>
              </a:rPr>
              <a:t>	SEKÖ, bulaşıcı ajanların hem bilinen hem de bilinmeyen kaynaklardan bulaşma riskini azaltmak için gerekli olan temel enfeksiyon önleme ve kontrol önlemleridir.                       </a:t>
            </a:r>
          </a:p>
          <a:p>
            <a:pPr algn="just"/>
            <a:r>
              <a:rPr lang="tr-TR" sz="2400" b="1" dirty="0">
                <a:latin typeface="Calibri" pitchFamily="34" charset="0"/>
              </a:rPr>
              <a:t>	SEKÖ tüm personel tarafından dikkatle uygulanmalıdır. Bu önlemler genellikle:</a:t>
            </a:r>
          </a:p>
          <a:p>
            <a:pPr algn="just">
              <a:buFont typeface="Arial" charset="0"/>
              <a:buChar char="•"/>
            </a:pPr>
            <a:r>
              <a:rPr lang="tr-TR" sz="2400" dirty="0">
                <a:latin typeface="Calibri" pitchFamily="34" charset="0"/>
              </a:rPr>
              <a:t>  El hijyeni uygulamalarının yaygınlaştırılması,</a:t>
            </a:r>
          </a:p>
          <a:p>
            <a:pPr algn="just">
              <a:buFont typeface="Arial" charset="0"/>
              <a:buChar char="•"/>
            </a:pPr>
            <a:r>
              <a:rPr lang="tr-TR" sz="2400" dirty="0">
                <a:latin typeface="Calibri" pitchFamily="34" charset="0"/>
              </a:rPr>
              <a:t>  Kuruluş içinde hijyen ve sanitasyon kaynaklı salgın hastalık/</a:t>
            </a:r>
            <a:r>
              <a:rPr lang="tr-TR" sz="2400" dirty="0" err="1">
                <a:latin typeface="Calibri" pitchFamily="34" charset="0"/>
              </a:rPr>
              <a:t>lar</a:t>
            </a:r>
            <a:r>
              <a:rPr lang="tr-TR" sz="2400" dirty="0">
                <a:latin typeface="Calibri" pitchFamily="34" charset="0"/>
              </a:rPr>
              <a:t> için alınmış tedbirlere uygun hareket edilmesi,</a:t>
            </a:r>
          </a:p>
          <a:p>
            <a:pPr algn="just">
              <a:buFont typeface="Arial" charset="0"/>
              <a:buChar char="•"/>
            </a:pPr>
            <a:r>
              <a:rPr lang="tr-TR" sz="2400" dirty="0">
                <a:latin typeface="Calibri" pitchFamily="34" charset="0"/>
              </a:rPr>
              <a:t>  Fiziki mesafenin koruması,</a:t>
            </a:r>
          </a:p>
          <a:p>
            <a:pPr algn="just">
              <a:buFont typeface="Arial" charset="0"/>
              <a:buChar char="•"/>
            </a:pPr>
            <a:r>
              <a:rPr lang="tr-TR" sz="2400" dirty="0">
                <a:latin typeface="Calibri" pitchFamily="34" charset="0"/>
              </a:rPr>
              <a:t>  Uygun KKD </a:t>
            </a:r>
            <a:r>
              <a:rPr lang="tr-TR" sz="2400" dirty="0" err="1">
                <a:latin typeface="Calibri" pitchFamily="34" charset="0"/>
              </a:rPr>
              <a:t>lerin</a:t>
            </a:r>
            <a:r>
              <a:rPr lang="tr-TR" sz="2400" dirty="0">
                <a:latin typeface="Calibri" pitchFamily="34" charset="0"/>
              </a:rPr>
              <a:t> kullanılması,</a:t>
            </a:r>
          </a:p>
        </p:txBody>
      </p:sp>
    </p:spTree>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340</Words>
  <Application>Microsoft Office PowerPoint</Application>
  <PresentationFormat>Ekran Gösterisi (4:3)</PresentationFormat>
  <Paragraphs>394</Paragraphs>
  <Slides>49</Slides>
  <Notes>0</Notes>
  <HiddenSlides>0</HiddenSlides>
  <MMClips>0</MMClips>
  <ScaleCrop>false</ScaleCrop>
  <HeadingPairs>
    <vt:vector size="4" baseType="variant">
      <vt:variant>
        <vt:lpstr>Tema</vt:lpstr>
      </vt:variant>
      <vt:variant>
        <vt:i4>1</vt:i4>
      </vt:variant>
      <vt:variant>
        <vt:lpstr>Slayt Başlıkları</vt:lpstr>
      </vt:variant>
      <vt:variant>
        <vt:i4>49</vt:i4>
      </vt:variant>
    </vt:vector>
  </HeadingPairs>
  <TitlesOfParts>
    <vt:vector size="50" baseType="lpstr">
      <vt:lpstr>Ofis Teması</vt:lpstr>
      <vt:lpstr>OKULUM TEMİZ</vt:lpstr>
      <vt:lpstr>PowerPoint Sunusu</vt:lpstr>
      <vt:lpstr>PowerPoint Sunusu</vt:lpstr>
      <vt:lpstr>EĞİTİMİN İÇERİĞİ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OKULUM TEMİZ</dc:title>
  <dc:creator>tugba gundogan</dc:creator>
  <cp:lastModifiedBy>tugba gundogan</cp:lastModifiedBy>
  <cp:revision>7</cp:revision>
  <dcterms:created xsi:type="dcterms:W3CDTF">2020-10-03T07:11:24Z</dcterms:created>
  <dcterms:modified xsi:type="dcterms:W3CDTF">2020-10-16T17:00:28Z</dcterms:modified>
</cp:coreProperties>
</file>