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1" r:id="rId3"/>
    <p:sldId id="277" r:id="rId4"/>
    <p:sldId id="280" r:id="rId5"/>
    <p:sldId id="279" r:id="rId6"/>
    <p:sldId id="257" r:id="rId7"/>
    <p:sldId id="282" r:id="rId8"/>
    <p:sldId id="258" r:id="rId9"/>
    <p:sldId id="259" r:id="rId10"/>
    <p:sldId id="260" r:id="rId11"/>
    <p:sldId id="261" r:id="rId12"/>
    <p:sldId id="275" r:id="rId13"/>
    <p:sldId id="262" r:id="rId14"/>
    <p:sldId id="263" r:id="rId15"/>
    <p:sldId id="283" r:id="rId16"/>
    <p:sldId id="264" r:id="rId17"/>
    <p:sldId id="274" r:id="rId18"/>
    <p:sldId id="284" r:id="rId19"/>
    <p:sldId id="265" r:id="rId20"/>
    <p:sldId id="266" r:id="rId21"/>
    <p:sldId id="267" r:id="rId22"/>
    <p:sldId id="272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95" autoAdjust="0"/>
  </p:normalViewPr>
  <p:slideViewPr>
    <p:cSldViewPr>
      <p:cViewPr>
        <p:scale>
          <a:sx n="50" d="100"/>
          <a:sy n="50" d="100"/>
        </p:scale>
        <p:origin x="-1267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19.01.2017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vid.lv/" TargetMode="External"/><Relationship Id="rId7" Type="http://schemas.openxmlformats.org/officeDocument/2006/relationships/hyperlink" Target="http://www.icgavorranoscarlino.it/" TargetMode="External"/><Relationship Id="rId2" Type="http://schemas.openxmlformats.org/officeDocument/2006/relationships/hyperlink" Target="http://www.scoala51.ro/sc51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idrodearceneguiycarmona.es/" TargetMode="External"/><Relationship Id="rId5" Type="http://schemas.openxmlformats.org/officeDocument/2006/relationships/hyperlink" Target="http://bornovakaracaoglan.meb.k12.tr/tema/index.php" TargetMode="External"/><Relationship Id="rId4" Type="http://schemas.openxmlformats.org/officeDocument/2006/relationships/hyperlink" Target="http://www.zsgnowawies.edukacja.kety.pl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1750" y="1938338"/>
            <a:ext cx="6434138" cy="1493837"/>
          </a:xfrm>
        </p:spPr>
        <p:txBody>
          <a:bodyPr anchor="ctr"/>
          <a:lstStyle/>
          <a:p>
            <a:pPr eaLnBrk="1" hangingPunct="1"/>
            <a:r>
              <a:rPr lang="ro-RO" altLang="ro-RO" sz="2400" b="1" i="1" smtClean="0">
                <a:solidFill>
                  <a:schemeClr val="bg1"/>
                </a:solidFill>
              </a:rPr>
              <a:t>SAY.WRITE.SHOW – DEVELOPING STUDENTS’ AND TEACHERS’ COMMUNICATION SKILLS</a:t>
            </a:r>
            <a:endParaRPr lang="es-ES" altLang="ro-RO" sz="2400" b="1" i="1" smtClean="0">
              <a:solidFill>
                <a:schemeClr val="bg1"/>
              </a:solidFill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-33338" y="5516563"/>
            <a:ext cx="29956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o-RO" altLang="ro-RO" sz="1350" b="1" dirty="0">
              <a:solidFill>
                <a:srgbClr val="333300"/>
              </a:solidFill>
            </a:endParaRPr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2103438" cy="13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674" y="323850"/>
            <a:ext cx="140627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3"/>
          <p:cNvSpPr txBox="1">
            <a:spLocks noChangeArrowheads="1"/>
          </p:cNvSpPr>
          <p:nvPr/>
        </p:nvSpPr>
        <p:spPr bwMode="auto">
          <a:xfrm>
            <a:off x="2962275" y="3573463"/>
            <a:ext cx="4364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o-RO" altLang="ro-RO" sz="2400" b="1" i="1" dirty="0">
                <a:solidFill>
                  <a:schemeClr val="bg1"/>
                </a:solidFill>
                <a:cs typeface="Arial" charset="0"/>
              </a:rPr>
              <a:t>TRANSNATIONAL MEETING</a:t>
            </a:r>
          </a:p>
          <a:p>
            <a:pPr algn="ctr" eaLnBrk="1" hangingPunct="1"/>
            <a:r>
              <a:rPr lang="tr-TR" altLang="ro-RO" sz="2400" b="1" i="1" dirty="0" smtClean="0">
                <a:solidFill>
                  <a:schemeClr val="bg1"/>
                </a:solidFill>
                <a:cs typeface="Arial" charset="0"/>
              </a:rPr>
              <a:t>ROMANIA-</a:t>
            </a:r>
            <a:r>
              <a:rPr lang="ro-RO" altLang="ro-RO" sz="2400" b="1" i="1" dirty="0" smtClean="0">
                <a:solidFill>
                  <a:schemeClr val="bg1"/>
                </a:solidFill>
                <a:cs typeface="Arial" charset="0"/>
              </a:rPr>
              <a:t>BUCHAREST</a:t>
            </a:r>
            <a:endParaRPr lang="ro-RO" altLang="ro-RO" sz="2400" b="1" i="1" dirty="0">
              <a:solidFill>
                <a:schemeClr val="bg1"/>
              </a:solidFill>
              <a:cs typeface="Arial" charset="0"/>
            </a:endParaRPr>
          </a:p>
          <a:p>
            <a:pPr algn="ctr" eaLnBrk="1" hangingPunct="1"/>
            <a:r>
              <a:rPr lang="ro-RO" altLang="ro-RO" sz="2400" b="1" i="1" dirty="0">
                <a:solidFill>
                  <a:schemeClr val="bg1"/>
                </a:solidFill>
                <a:cs typeface="Arial" charset="0"/>
              </a:rPr>
              <a:t>15-18 DECEMBER 2016</a:t>
            </a:r>
          </a:p>
        </p:txBody>
      </p:sp>
      <p:pic>
        <p:nvPicPr>
          <p:cNvPr id="9" name="8 Resim" descr="logo KR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3"/>
            <a:ext cx="220788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C:\Users\FOBZ\Desktop\ua_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2656"/>
            <a:ext cx="1800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C:\Users\FOBZ\Desktop\ab_bakanligi_yazili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648"/>
            <a:ext cx="20040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43808" y="5522459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nap ITC" pitchFamily="82" charset="0"/>
                <a:ea typeface="Calibri" pitchFamily="34" charset="0"/>
                <a:cs typeface="Times New Roman" pitchFamily="18" charset="0"/>
              </a:rPr>
              <a:t>BORNOVA KARACAOĞLAN MAHALLESİ ORTAOKULU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6600" dirty="0" smtClean="0"/>
              <a:t/>
            </a:r>
            <a:br>
              <a:rPr lang="tr-TR" sz="6600" dirty="0" smtClean="0"/>
            </a:br>
            <a:r>
              <a:rPr lang="tr-TR" sz="6600" dirty="0" smtClean="0"/>
              <a:t/>
            </a:r>
            <a:br>
              <a:rPr lang="tr-TR" sz="6600" dirty="0" smtClean="0"/>
            </a:br>
            <a:r>
              <a:rPr lang="tr-TR" sz="6600" dirty="0" smtClean="0"/>
              <a:t/>
            </a:r>
            <a:br>
              <a:rPr lang="tr-TR" sz="6600" dirty="0" smtClean="0"/>
            </a:br>
            <a:r>
              <a:rPr lang="tr-TR" sz="6600" dirty="0" smtClean="0"/>
              <a:t/>
            </a:r>
            <a:br>
              <a:rPr lang="tr-TR" sz="6600" dirty="0" smtClean="0"/>
            </a:br>
            <a:r>
              <a:rPr lang="it-IT" sz="6600" dirty="0" smtClean="0"/>
              <a:t> Welcome meeting</a:t>
            </a:r>
            <a:endParaRPr lang="tr-TR" sz="6600" dirty="0"/>
          </a:p>
        </p:txBody>
      </p:sp>
      <p:pic>
        <p:nvPicPr>
          <p:cNvPr id="4" name="3 İçerik Yer Tutucusu" descr="2016-12-16 09-50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136904" cy="5256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Class</a:t>
            </a:r>
            <a:r>
              <a:rPr lang="tr-TR" dirty="0" smtClean="0"/>
              <a:t> </a:t>
            </a:r>
            <a:r>
              <a:rPr lang="tr-TR" dirty="0" err="1" smtClean="0"/>
              <a:t>Observation</a:t>
            </a:r>
            <a:endParaRPr lang="tr-TR" dirty="0"/>
          </a:p>
        </p:txBody>
      </p:sp>
      <p:pic>
        <p:nvPicPr>
          <p:cNvPr id="4" name="3 İçerik Yer Tutucusu" descr="2016-12-16 10-04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568952" cy="5400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Trip</a:t>
            </a:r>
            <a:endParaRPr lang="tr-TR" dirty="0"/>
          </a:p>
        </p:txBody>
      </p:sp>
      <p:pic>
        <p:nvPicPr>
          <p:cNvPr id="5" name="4 Resim" descr="2016-12-16 10-14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071942"/>
            <a:ext cx="3714744" cy="2786058"/>
          </a:xfrm>
          <a:prstGeom prst="rect">
            <a:avLst/>
          </a:prstGeom>
        </p:spPr>
      </p:pic>
      <p:pic>
        <p:nvPicPr>
          <p:cNvPr id="7" name="6 Resim" descr="2016-12-17 13-17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3857620" cy="2893215"/>
          </a:xfrm>
          <a:prstGeom prst="rect">
            <a:avLst/>
          </a:prstGeom>
        </p:spPr>
      </p:pic>
      <p:pic>
        <p:nvPicPr>
          <p:cNvPr id="8" name="7 Resim" descr="2016-12-17 13-16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90728" y="3880786"/>
            <a:ext cx="2786078" cy="3168351"/>
          </a:xfrm>
          <a:prstGeom prst="rect">
            <a:avLst/>
          </a:prstGeom>
        </p:spPr>
      </p:pic>
      <p:pic>
        <p:nvPicPr>
          <p:cNvPr id="10" name="9 İçerik Yer Tutucusu" descr="2016-12-16 10-17-4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000628" y="1214422"/>
            <a:ext cx="3524274" cy="264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tr-TR" dirty="0" err="1" smtClean="0"/>
              <a:t>Pupil</a:t>
            </a:r>
            <a:r>
              <a:rPr lang="tr-TR" dirty="0" smtClean="0"/>
              <a:t> </a:t>
            </a:r>
            <a:r>
              <a:rPr lang="tr-TR" dirty="0" err="1" smtClean="0"/>
              <a:t>Guides</a:t>
            </a:r>
            <a:endParaRPr lang="tr-TR" dirty="0"/>
          </a:p>
        </p:txBody>
      </p:sp>
      <p:pic>
        <p:nvPicPr>
          <p:cNvPr id="4" name="3 İçerik Yer Tutucusu" descr="2016-12-16 10-28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1"/>
            <a:ext cx="7632848" cy="46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Cabinet of foreign </a:t>
            </a:r>
            <a:r>
              <a:rPr lang="en-US" dirty="0" smtClean="0"/>
              <a:t>languages</a:t>
            </a:r>
            <a:r>
              <a:rPr lang="tr-TR" dirty="0" smtClean="0"/>
              <a:t>/</a:t>
            </a:r>
            <a:br>
              <a:rPr lang="tr-TR" dirty="0" smtClean="0"/>
            </a:br>
            <a:r>
              <a:rPr lang="tr-TR" dirty="0" err="1" smtClean="0"/>
              <a:t>Meeting</a:t>
            </a:r>
            <a:r>
              <a:rPr lang="tr-TR" dirty="0" smtClean="0"/>
              <a:t> </a:t>
            </a:r>
            <a:r>
              <a:rPr lang="tr-TR" dirty="0" err="1" smtClean="0"/>
              <a:t>Hall</a:t>
            </a:r>
            <a:endParaRPr lang="tr-TR" dirty="0"/>
          </a:p>
        </p:txBody>
      </p:sp>
      <p:pic>
        <p:nvPicPr>
          <p:cNvPr id="4" name="3 İçerik Yer Tutucusu" descr="2016-12-16 10-39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064896" cy="5138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 descr="C:\Users\FOBZ\Desktop\IMG-20161217-WA0004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Participants</a:t>
            </a:r>
            <a:r>
              <a:rPr lang="it-IT" dirty="0" smtClean="0"/>
              <a:t>’ packages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2016-12-16 10-39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15858" y="-376768"/>
            <a:ext cx="5402810" cy="8299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tr-TR" dirty="0" err="1" smtClean="0"/>
              <a:t>Presentation</a:t>
            </a:r>
            <a:r>
              <a:rPr lang="tr-TR" dirty="0" smtClean="0"/>
              <a:t> Time</a:t>
            </a:r>
            <a:endParaRPr lang="tr-TR" dirty="0"/>
          </a:p>
        </p:txBody>
      </p:sp>
      <p:pic>
        <p:nvPicPr>
          <p:cNvPr id="6" name="5 İçerik Yer Tutucusu" descr="2016-12-16 12-26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55072" y="1857699"/>
            <a:ext cx="5372284" cy="4194412"/>
          </a:xfrm>
        </p:spPr>
      </p:pic>
      <p:pic>
        <p:nvPicPr>
          <p:cNvPr id="8" name="7 Resim" descr="2016-12-16 10-40-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3380"/>
            <a:ext cx="4176464" cy="2518190"/>
          </a:xfrm>
          <a:prstGeom prst="rect">
            <a:avLst/>
          </a:prstGeom>
        </p:spPr>
      </p:pic>
      <p:pic>
        <p:nvPicPr>
          <p:cNvPr id="9" name="8 Resim" descr="2016-12-16 10-40-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4176464" cy="2767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tr-TR" dirty="0" err="1" smtClean="0"/>
              <a:t>Coffee</a:t>
            </a:r>
            <a:r>
              <a:rPr lang="tr-TR" dirty="0" smtClean="0"/>
              <a:t> Break</a:t>
            </a:r>
            <a:endParaRPr lang="tr-TR" dirty="0"/>
          </a:p>
        </p:txBody>
      </p:sp>
      <p:pic>
        <p:nvPicPr>
          <p:cNvPr id="35842" name="Picture 2" descr="C:\Users\FOBZ\Desktop\IMG-20161217-WA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7"/>
            <a:ext cx="7560840" cy="4911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ctr"/>
            <a:r>
              <a:rPr lang="tr-TR" dirty="0" err="1" smtClean="0"/>
              <a:t>Echanging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presents</a:t>
            </a:r>
            <a:endParaRPr lang="tr-TR" dirty="0"/>
          </a:p>
        </p:txBody>
      </p:sp>
      <p:pic>
        <p:nvPicPr>
          <p:cNvPr id="4" name="3 İçerik Yer Tutucusu" descr="2016-12-16 12-50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9"/>
            <a:ext cx="813690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688632"/>
          </a:xfrm>
          <a:ln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 err="1" smtClean="0"/>
              <a:t>Introduction</a:t>
            </a:r>
            <a:r>
              <a:rPr lang="hu-HU" b="1" dirty="0" smtClean="0"/>
              <a:t> of </a:t>
            </a:r>
            <a:r>
              <a:rPr lang="hu-HU" b="1" dirty="0" err="1" smtClean="0"/>
              <a:t>Partners</a:t>
            </a:r>
            <a:r>
              <a:rPr lang="hu-HU" b="1" dirty="0" smtClean="0"/>
              <a:t>:</a:t>
            </a:r>
          </a:p>
          <a:p>
            <a:pPr marL="0" indent="0">
              <a:buNone/>
            </a:pPr>
            <a:r>
              <a:rPr lang="hu-HU" u="sng" dirty="0" smtClean="0"/>
              <a:t>Coordinator </a:t>
            </a:r>
            <a:r>
              <a:rPr lang="hu-HU" u="sng" dirty="0" smtClean="0"/>
              <a:t>Institution</a:t>
            </a:r>
            <a:r>
              <a:rPr lang="hu-HU" dirty="0" smtClean="0"/>
              <a:t>:</a:t>
            </a:r>
            <a:endParaRPr lang="it-IT" dirty="0" smtClean="0"/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2"/>
                  </a:solidFill>
                </a:uFill>
                <a:hlinkClick r:id="rId2"/>
              </a:rPr>
              <a:t>Scoala Gimnaziala nr 51 - Bucharest, Romania, coordinator</a:t>
            </a: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2"/>
                </a:solidFill>
              </a:uFill>
            </a:endParaRPr>
          </a:p>
          <a:p>
            <a:pPr marL="0" indent="0">
              <a:buNone/>
            </a:pPr>
            <a:r>
              <a:rPr lang="hu-HU" u="sng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2"/>
                  </a:solidFill>
                </a:uFill>
              </a:rPr>
              <a:t>Partner Institutions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2"/>
                  </a:solidFill>
                </a:uFill>
              </a:rPr>
              <a:t>: </a:t>
            </a:r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2"/>
                </a:solidFill>
              </a:uFill>
            </a:endParaRPr>
          </a:p>
          <a:p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3"/>
              </a:rPr>
              <a:t>Zemgales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3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3"/>
              </a:rPr>
              <a:t>vidusskola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3"/>
              </a:rPr>
              <a:t>,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3"/>
              </a:rPr>
              <a:t>Slampe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3"/>
              </a:rPr>
              <a:t>,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3"/>
              </a:rPr>
              <a:t>Latvia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2"/>
                </a:solidFill>
              </a:uFill>
            </a:endParaRPr>
          </a:p>
          <a:p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Zespol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Szkolno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-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Gimnazjalny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 w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Nowej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Wsi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,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Nowa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Wieś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,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4"/>
              </a:rPr>
              <a:t>Poland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2"/>
                </a:solidFill>
              </a:uFill>
            </a:endParaRPr>
          </a:p>
          <a:p>
            <a:r>
              <a:rPr lang="tr-TR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5"/>
              </a:rPr>
              <a:t>Bornova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5"/>
              </a:rPr>
              <a:t>Karacaoglan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5"/>
              </a:rPr>
              <a:t>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5"/>
              </a:rPr>
              <a:t>Mahallesi Ortaokulu,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5"/>
              </a:rPr>
              <a:t>Izmir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5"/>
              </a:rPr>
              <a:t>,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chemeClr val="tx2"/>
                  </a:solidFill>
                </a:uFill>
                <a:hlinkClick r:id="rId5"/>
              </a:rPr>
              <a:t>Turkey</a:t>
            </a:r>
            <a:endParaRPr lang="tr-TR" dirty="0" smtClean="0">
              <a:solidFill>
                <a:schemeClr val="bg2">
                  <a:lumMod val="25000"/>
                </a:schemeClr>
              </a:solidFill>
              <a:uFill>
                <a:solidFill>
                  <a:schemeClr val="tx2"/>
                </a:solidFill>
              </a:uFill>
            </a:endParaRPr>
          </a:p>
          <a:p>
            <a:r>
              <a:rPr lang="tr-TR" dirty="0" err="1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Scoala</a:t>
            </a:r>
            <a:r>
              <a:rPr lang="tr-TR" dirty="0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 </a:t>
            </a:r>
            <a:r>
              <a:rPr lang="tr-TR" dirty="0" err="1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Gimnaziala"D</a:t>
            </a:r>
            <a:r>
              <a:rPr lang="tr-TR" dirty="0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. D. </a:t>
            </a:r>
            <a:r>
              <a:rPr lang="tr-TR" dirty="0" err="1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Patrascanu</a:t>
            </a:r>
            <a:r>
              <a:rPr lang="tr-TR" dirty="0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", </a:t>
            </a:r>
            <a:r>
              <a:rPr lang="tr-TR" dirty="0" err="1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Tomesti</a:t>
            </a:r>
            <a:r>
              <a:rPr lang="tr-TR" dirty="0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, </a:t>
            </a:r>
            <a:r>
              <a:rPr lang="tr-TR" dirty="0" err="1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Iasi</a:t>
            </a:r>
            <a:r>
              <a:rPr lang="tr-TR" dirty="0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, </a:t>
            </a:r>
            <a:r>
              <a:rPr lang="tr-TR" dirty="0" err="1" smtClean="0">
                <a:solidFill>
                  <a:srgbClr val="FFC000"/>
                </a:solidFill>
                <a:uFill>
                  <a:solidFill>
                    <a:schemeClr val="tx2"/>
                  </a:solidFill>
                </a:uFill>
              </a:rPr>
              <a:t>Romania</a:t>
            </a:r>
            <a:endParaRPr lang="tr-TR" dirty="0" smtClean="0">
              <a:solidFill>
                <a:srgbClr val="FFC000"/>
              </a:solidFill>
              <a:uFill>
                <a:solidFill>
                  <a:schemeClr val="tx2"/>
                </a:solidFill>
              </a:uFill>
            </a:endParaRPr>
          </a:p>
          <a:p>
            <a:r>
              <a:rPr lang="tr-TR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6"/>
              </a:rPr>
              <a:t>IES </a:t>
            </a:r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6"/>
              </a:rPr>
              <a:t>Isidro</a:t>
            </a:r>
            <a:r>
              <a:rPr lang="tr-TR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6"/>
              </a:rPr>
              <a:t> de </a:t>
            </a:r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6"/>
              </a:rPr>
              <a:t>Arcenegui</a:t>
            </a:r>
            <a:r>
              <a:rPr lang="tr-TR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6"/>
              </a:rPr>
              <a:t> y </a:t>
            </a:r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6"/>
              </a:rPr>
              <a:t>Carmona</a:t>
            </a:r>
            <a:r>
              <a:rPr lang="tr-TR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6"/>
              </a:rPr>
              <a:t>, </a:t>
            </a:r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6"/>
              </a:rPr>
              <a:t>Marchena</a:t>
            </a:r>
            <a:r>
              <a:rPr lang="tr-TR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6"/>
              </a:rPr>
              <a:t>, </a:t>
            </a:r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6"/>
              </a:rPr>
              <a:t>Spain</a:t>
            </a:r>
            <a:endParaRPr lang="tr-TR" dirty="0" smtClean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  <a:p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Istituto</a:t>
            </a:r>
            <a:r>
              <a:rPr lang="tr-TR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Comprensivo</a:t>
            </a:r>
            <a:r>
              <a:rPr lang="tr-TR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Statale</a:t>
            </a:r>
            <a:r>
              <a:rPr lang="tr-TR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 "G. </a:t>
            </a:r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Pascoli</a:t>
            </a:r>
            <a:r>
              <a:rPr lang="tr-TR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", </a:t>
            </a:r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Gavorrano</a:t>
            </a:r>
            <a:r>
              <a:rPr lang="tr-TR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, </a:t>
            </a:r>
            <a:r>
              <a:rPr lang="tr-TR" dirty="0" err="1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7"/>
              </a:rPr>
              <a:t>Italy</a:t>
            </a:r>
            <a:endParaRPr lang="tr-TR" dirty="0" smtClean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  <a:p>
            <a:pPr marL="0" indent="0">
              <a:buNone/>
            </a:pPr>
            <a:endParaRPr lang="hu-H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4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1124744"/>
          </a:xfrm>
        </p:spPr>
        <p:txBody>
          <a:bodyPr/>
          <a:lstStyle/>
          <a:p>
            <a:r>
              <a:rPr lang="tr-TR" dirty="0" err="1" smtClean="0"/>
              <a:t>Signing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participant</a:t>
            </a:r>
            <a:r>
              <a:rPr lang="tr-TR" dirty="0" smtClean="0"/>
              <a:t> </a:t>
            </a:r>
            <a:r>
              <a:rPr lang="tr-TR" dirty="0" err="1" smtClean="0"/>
              <a:t>list</a:t>
            </a:r>
            <a:endParaRPr lang="tr-TR" dirty="0"/>
          </a:p>
        </p:txBody>
      </p:sp>
      <p:pic>
        <p:nvPicPr>
          <p:cNvPr id="4" name="3 İçerik Yer Tutucusu" descr="2016-12-16 13-22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25976" y="-294372"/>
            <a:ext cx="5524538" cy="8176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GETTING PARTICIPATION CERTIFICATES</a:t>
            </a:r>
            <a:endParaRPr lang="tr-TR" dirty="0"/>
          </a:p>
        </p:txBody>
      </p:sp>
      <p:pic>
        <p:nvPicPr>
          <p:cNvPr id="4" name="3 İçerik Yer Tutucusu" descr="2016-12-17 12-12-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45432" y="1075048"/>
            <a:ext cx="4725145" cy="5832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3" name="Picture 1" descr="C:\Users\FOBZ\Desktop\IMG-20161217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0" y="476672"/>
            <a:ext cx="9144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THANK YOU BUCHAREST!</a:t>
            </a:r>
            <a:endParaRPr lang="tr-TR" sz="5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2880"/>
          </a:xfrm>
          <a:prstGeom prst="rect">
            <a:avLst/>
          </a:prstGeom>
          <a:noFill/>
        </p:spPr>
      </p:pic>
      <p:sp>
        <p:nvSpPr>
          <p:cNvPr id="7" name="6 Gülen Yüz"/>
          <p:cNvSpPr/>
          <p:nvPr/>
        </p:nvSpPr>
        <p:spPr>
          <a:xfrm>
            <a:off x="7308304" y="1700808"/>
            <a:ext cx="1584176" cy="136815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919936"/>
          </a:xfrm>
        </p:spPr>
        <p:txBody>
          <a:bodyPr/>
          <a:lstStyle/>
          <a:p>
            <a:r>
              <a:rPr lang="pl-PL" b="1" dirty="0" smtClean="0"/>
              <a:t>Minutes of the working session:</a:t>
            </a:r>
            <a:br>
              <a:rPr lang="pl-PL" b="1" dirty="0" smtClean="0"/>
            </a:br>
            <a:r>
              <a:rPr lang="pl-PL" b="1" dirty="0" smtClean="0"/>
              <a:t>Bucharest, 16-17 December </a:t>
            </a:r>
            <a:r>
              <a:rPr lang="pl-PL" b="1" dirty="0" smtClean="0"/>
              <a:t>2016</a:t>
            </a:r>
            <a:endParaRPr lang="tr-TR" dirty="0" smtClean="0"/>
          </a:p>
          <a:p>
            <a:r>
              <a:rPr lang="pl-PL" b="1" u="sng" dirty="0" smtClean="0"/>
              <a:t>DAY </a:t>
            </a:r>
            <a:r>
              <a:rPr lang="tr-TR" sz="4000" b="1" u="sng" dirty="0" smtClean="0"/>
              <a:t>1</a:t>
            </a:r>
            <a:r>
              <a:rPr lang="pl-PL" b="1" u="sng" dirty="0" smtClean="0"/>
              <a:t>: </a:t>
            </a:r>
            <a:r>
              <a:rPr lang="pl-PL" b="1" u="sng" dirty="0" smtClean="0"/>
              <a:t>16 December, 2016</a:t>
            </a:r>
            <a:endParaRPr lang="tr-TR" dirty="0" smtClean="0"/>
          </a:p>
          <a:p>
            <a:pPr lvl="0"/>
            <a:r>
              <a:rPr lang="pl-PL" dirty="0" smtClean="0"/>
              <a:t>The official welcoming.</a:t>
            </a:r>
            <a:endParaRPr lang="tr-TR" dirty="0" smtClean="0"/>
          </a:p>
          <a:p>
            <a:pPr lvl="0"/>
            <a:r>
              <a:rPr lang="pl-PL" dirty="0" smtClean="0"/>
              <a:t>A guided school tour.</a:t>
            </a:r>
            <a:endParaRPr lang="tr-TR" dirty="0" smtClean="0"/>
          </a:p>
          <a:p>
            <a:pPr lvl="0"/>
            <a:r>
              <a:rPr lang="pl-PL" dirty="0" smtClean="0"/>
              <a:t>Partner schools’ presentations.</a:t>
            </a:r>
            <a:endParaRPr lang="tr-TR" dirty="0" smtClean="0"/>
          </a:p>
          <a:p>
            <a:pPr lvl="0"/>
            <a:r>
              <a:rPr lang="pl-PL" dirty="0" smtClean="0"/>
              <a:t>Questionnaire results presentation – all partners.</a:t>
            </a:r>
            <a:endParaRPr lang="tr-TR" dirty="0" smtClean="0"/>
          </a:p>
          <a:p>
            <a:pPr lvl="0"/>
            <a:r>
              <a:rPr lang="tr-TR" dirty="0" err="1" smtClean="0"/>
              <a:t>Discussions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pl-PL" dirty="0" smtClean="0"/>
              <a:t>Implementation </a:t>
            </a:r>
            <a:r>
              <a:rPr lang="pl-PL" dirty="0" smtClean="0"/>
              <a:t>of the project </a:t>
            </a:r>
            <a:r>
              <a:rPr lang="pl-PL" dirty="0" smtClean="0"/>
              <a:t>activities</a:t>
            </a:r>
            <a:r>
              <a:rPr lang="tr-TR" dirty="0" smtClean="0"/>
              <a:t>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6309320"/>
          </a:xfrm>
        </p:spPr>
        <p:txBody>
          <a:bodyPr>
            <a:normAutofit lnSpcReduction="10000"/>
          </a:bodyPr>
          <a:lstStyle/>
          <a:p>
            <a:r>
              <a:rPr lang="pl-PL" b="1" u="sng" dirty="0" smtClean="0"/>
              <a:t>DAY </a:t>
            </a:r>
            <a:r>
              <a:rPr lang="pl-PL" sz="4000" b="1" u="sng" dirty="0" smtClean="0"/>
              <a:t>2</a:t>
            </a:r>
            <a:r>
              <a:rPr lang="pl-PL" b="1" u="sng" dirty="0" smtClean="0"/>
              <a:t>: 17 December, </a:t>
            </a:r>
            <a:r>
              <a:rPr lang="pl-PL" b="1" u="sng" dirty="0" smtClean="0"/>
              <a:t>2016</a:t>
            </a:r>
            <a:endParaRPr lang="tr-TR" dirty="0" smtClean="0"/>
          </a:p>
          <a:p>
            <a:pPr lvl="0"/>
            <a:r>
              <a:rPr lang="pl-PL" b="1" dirty="0" smtClean="0"/>
              <a:t>EVALUATION</a:t>
            </a:r>
            <a:endParaRPr lang="tr-TR" dirty="0" smtClean="0"/>
          </a:p>
          <a:p>
            <a:pPr lvl="0"/>
            <a:r>
              <a:rPr lang="pl-PL" dirty="0" smtClean="0"/>
              <a:t>The discussion about the evaluation and the plan for it.</a:t>
            </a:r>
            <a:endParaRPr lang="tr-TR" dirty="0" smtClean="0"/>
          </a:p>
          <a:p>
            <a:r>
              <a:rPr lang="pl-PL" b="1" dirty="0" smtClean="0"/>
              <a:t>OBLIGATORY FOR EACH </a:t>
            </a:r>
            <a:r>
              <a:rPr lang="pl-PL" b="1" dirty="0" smtClean="0"/>
              <a:t>PARTNER</a:t>
            </a:r>
            <a:endParaRPr lang="tr-TR" b="1" dirty="0" smtClean="0"/>
          </a:p>
          <a:p>
            <a:r>
              <a:rPr lang="pl-PL" b="1" dirty="0" smtClean="0"/>
              <a:t>FINANCES</a:t>
            </a:r>
            <a:endParaRPr lang="tr-TR" b="1" dirty="0" smtClean="0"/>
          </a:p>
          <a:p>
            <a:r>
              <a:rPr lang="pl-PL" b="1" dirty="0" smtClean="0"/>
              <a:t>TASKS  AND RESPONSIBILITIES  FOR THE 1ST  YEAR OF THE </a:t>
            </a:r>
            <a:r>
              <a:rPr lang="pl-PL" b="1" dirty="0" smtClean="0"/>
              <a:t>PROJECT</a:t>
            </a:r>
            <a:endParaRPr lang="tr-TR" b="1" dirty="0" smtClean="0"/>
          </a:p>
          <a:p>
            <a:r>
              <a:rPr lang="ro-RO" b="1" dirty="0" smtClean="0"/>
              <a:t>Presenting </a:t>
            </a:r>
            <a:r>
              <a:rPr lang="tr-TR" dirty="0" smtClean="0"/>
              <a:t> *</a:t>
            </a:r>
            <a:r>
              <a:rPr lang="ro-RO" b="1" dirty="0" smtClean="0"/>
              <a:t>the </a:t>
            </a:r>
            <a:r>
              <a:rPr lang="ro-RO" b="1" dirty="0" smtClean="0"/>
              <a:t>project website </a:t>
            </a:r>
            <a:r>
              <a:rPr lang="ro-RO" dirty="0" smtClean="0"/>
              <a:t>(Spanish partner school), </a:t>
            </a:r>
            <a:r>
              <a:rPr lang="tr-TR" dirty="0" smtClean="0"/>
              <a:t>*</a:t>
            </a:r>
            <a:r>
              <a:rPr lang="ro-RO" b="1" dirty="0" smtClean="0"/>
              <a:t>project </a:t>
            </a:r>
            <a:r>
              <a:rPr lang="ro-RO" b="1" dirty="0" smtClean="0"/>
              <a:t>Facebook page </a:t>
            </a:r>
            <a:r>
              <a:rPr lang="ro-RO" dirty="0" smtClean="0"/>
              <a:t>(Romanian partner school from Tomesti</a:t>
            </a:r>
            <a:r>
              <a:rPr lang="ro-RO" dirty="0" smtClean="0"/>
              <a:t>),</a:t>
            </a:r>
            <a:r>
              <a:rPr lang="tr-TR" dirty="0" smtClean="0"/>
              <a:t> *</a:t>
            </a:r>
            <a:r>
              <a:rPr lang="ro-RO" b="1" dirty="0" smtClean="0"/>
              <a:t>project </a:t>
            </a:r>
            <a:r>
              <a:rPr lang="ro-RO" b="1" dirty="0" smtClean="0"/>
              <a:t>TWIN SPACE </a:t>
            </a:r>
            <a:r>
              <a:rPr lang="ro-RO" dirty="0" smtClean="0"/>
              <a:t>(Romanian partner school from Bucharest and Turkish partner school)</a:t>
            </a:r>
            <a:endParaRPr lang="tr-TR" b="1" dirty="0" smtClean="0"/>
          </a:p>
          <a:p>
            <a:r>
              <a:rPr lang="pl-PL" b="1" dirty="0" smtClean="0"/>
              <a:t>CONCLUSIONS</a:t>
            </a:r>
            <a:endParaRPr lang="tr-TR" b="1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7200" dirty="0" err="1" smtClean="0">
                <a:solidFill>
                  <a:srgbClr val="FF0000"/>
                </a:solidFill>
              </a:rPr>
              <a:t>Conclusions</a:t>
            </a:r>
            <a:endParaRPr lang="tr-TR" sz="7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+mj-lt"/>
              </a:rPr>
              <a:t>M</a:t>
            </a:r>
            <a:r>
              <a:rPr lang="en-US" sz="2400" b="1" dirty="0" err="1" smtClean="0">
                <a:latin typeface="+mj-lt"/>
              </a:rPr>
              <a:t>aking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videoconferences with all coordinators to set the technical aspects for the videoconferences between students; to use TWIN SPACE – live and </a:t>
            </a:r>
            <a:r>
              <a:rPr lang="en-US" sz="2400" b="1" dirty="0" smtClean="0">
                <a:latin typeface="+mj-lt"/>
              </a:rPr>
              <a:t>Skype</a:t>
            </a:r>
            <a:endParaRPr lang="tr-TR" sz="2400" b="1" dirty="0" smtClean="0">
              <a:latin typeface="+mj-lt"/>
            </a:endParaRPr>
          </a:p>
          <a:p>
            <a:r>
              <a:rPr lang="tr-TR" sz="2400" b="1" dirty="0" err="1" smtClean="0">
                <a:latin typeface="+mj-lt"/>
              </a:rPr>
              <a:t>Carrying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out</a:t>
            </a:r>
            <a:r>
              <a:rPr lang="tr-TR" sz="2400" b="1" dirty="0" smtClean="0">
                <a:latin typeface="+mj-lt"/>
              </a:rPr>
              <a:t> of </a:t>
            </a:r>
            <a:r>
              <a:rPr lang="en-US" sz="2400" b="1" dirty="0" smtClean="0">
                <a:latin typeface="+mj-lt"/>
              </a:rPr>
              <a:t>the </a:t>
            </a:r>
            <a:r>
              <a:rPr lang="en-US" sz="2400" b="1" dirty="0" smtClean="0">
                <a:latin typeface="+mj-lt"/>
              </a:rPr>
              <a:t>activity A6 – I am … and this is my partner country</a:t>
            </a:r>
            <a:endParaRPr lang="tr-TR" sz="2400" b="1" dirty="0" smtClean="0">
              <a:latin typeface="+mj-lt"/>
            </a:endParaRPr>
          </a:p>
          <a:p>
            <a:pPr>
              <a:buNone/>
            </a:pPr>
            <a:r>
              <a:rPr lang="tr-TR" sz="2400" b="1" dirty="0" smtClean="0">
                <a:latin typeface="+mj-lt"/>
              </a:rPr>
              <a:t>***</a:t>
            </a:r>
            <a:r>
              <a:rPr lang="en-US" sz="2400" b="1" dirty="0" smtClean="0">
                <a:latin typeface="+mj-lt"/>
              </a:rPr>
              <a:t>-</a:t>
            </a:r>
            <a:r>
              <a:rPr lang="en-US" sz="2400" b="1" dirty="0" smtClean="0">
                <a:latin typeface="+mj-lt"/>
              </a:rPr>
              <a:t>exchanging the materials with partner schools via </a:t>
            </a:r>
            <a:r>
              <a:rPr lang="en-US" sz="2400" b="1" dirty="0" smtClean="0">
                <a:latin typeface="+mj-lt"/>
              </a:rPr>
              <a:t>videoconferences</a:t>
            </a:r>
            <a:endParaRPr lang="tr-TR" sz="2400" b="1" dirty="0" smtClean="0">
              <a:latin typeface="+mj-lt"/>
            </a:endParaRPr>
          </a:p>
          <a:p>
            <a:r>
              <a:rPr lang="tr-T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Preparing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the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school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exhibitions</a:t>
            </a:r>
            <a:r>
              <a:rPr lang="tr-TR" sz="2400" b="1" dirty="0" smtClean="0">
                <a:latin typeface="+mj-lt"/>
              </a:rPr>
              <a:t> of </a:t>
            </a:r>
            <a:r>
              <a:rPr lang="tr-TR" sz="2400" b="1" dirty="0" err="1" smtClean="0">
                <a:latin typeface="+mj-lt"/>
              </a:rPr>
              <a:t>the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materials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produced</a:t>
            </a:r>
            <a:r>
              <a:rPr lang="tr-TR" sz="2400" b="1" dirty="0" smtClean="0">
                <a:latin typeface="+mj-lt"/>
              </a:rPr>
              <a:t> in A6 </a:t>
            </a:r>
            <a:r>
              <a:rPr lang="tr-TR" sz="2400" b="1" dirty="0" err="1" smtClean="0">
                <a:latin typeface="+mj-lt"/>
              </a:rPr>
              <a:t>activity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from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all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partners</a:t>
            </a:r>
            <a:r>
              <a:rPr lang="tr-TR" sz="2400" b="1" dirty="0" smtClean="0">
                <a:latin typeface="+mj-lt"/>
              </a:rPr>
              <a:t>’ </a:t>
            </a:r>
            <a:r>
              <a:rPr lang="tr-TR" sz="2400" b="1" dirty="0" err="1" smtClean="0">
                <a:latin typeface="+mj-lt"/>
              </a:rPr>
              <a:t>schools</a:t>
            </a:r>
            <a:endParaRPr lang="tr-TR" sz="2400" b="1" dirty="0" smtClean="0">
              <a:latin typeface="+mj-lt"/>
            </a:endParaRPr>
          </a:p>
          <a:p>
            <a:r>
              <a:rPr lang="tr-TR" sz="2400" b="1" dirty="0" err="1" smtClean="0"/>
              <a:t>Exchanging</a:t>
            </a:r>
            <a:r>
              <a:rPr lang="tr-TR" sz="2400" b="1" dirty="0" smtClean="0"/>
              <a:t> of E-</a:t>
            </a:r>
            <a:r>
              <a:rPr lang="tr-TR" sz="2400" b="1" dirty="0" err="1" smtClean="0"/>
              <a:t>postcards</a:t>
            </a:r>
            <a:r>
              <a:rPr lang="tr-TR" sz="2400" b="1" dirty="0" smtClean="0"/>
              <a:t> </a:t>
            </a:r>
            <a:r>
              <a:rPr lang="pl-PL" sz="2400" b="1" dirty="0" smtClean="0"/>
              <a:t>(</a:t>
            </a:r>
            <a:r>
              <a:rPr lang="pl-PL" sz="2400" b="1" dirty="0" smtClean="0"/>
              <a:t>creating electronic cards with a motto explaining why it is so important to communicate in English</a:t>
            </a:r>
            <a:r>
              <a:rPr lang="pl-PL" sz="2400" b="1" dirty="0" smtClean="0"/>
              <a:t>)</a:t>
            </a:r>
            <a:endParaRPr lang="tr-TR" sz="2400" b="1" dirty="0" smtClean="0"/>
          </a:p>
          <a:p>
            <a:r>
              <a:rPr lang="pl-PL" sz="2400" b="1" dirty="0" smtClean="0"/>
              <a:t>Dissemination </a:t>
            </a:r>
            <a:r>
              <a:rPr lang="pl-PL" sz="2400" b="1" dirty="0" smtClean="0"/>
              <a:t> </a:t>
            </a:r>
            <a:r>
              <a:rPr lang="pl-PL" sz="2400" b="1" dirty="0" smtClean="0"/>
              <a:t>and visibility of the project</a:t>
            </a:r>
            <a:endParaRPr lang="tr-TR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ctr"/>
            <a:r>
              <a:rPr lang="tr-TR" dirty="0" err="1" smtClean="0"/>
              <a:t>All</a:t>
            </a:r>
            <a:r>
              <a:rPr lang="tr-TR" dirty="0" smtClean="0"/>
              <a:t> Project </a:t>
            </a:r>
            <a:r>
              <a:rPr lang="tr-TR" dirty="0" err="1" smtClean="0"/>
              <a:t>Participants</a:t>
            </a:r>
            <a:endParaRPr lang="tr-TR" dirty="0"/>
          </a:p>
        </p:txBody>
      </p:sp>
      <p:pic>
        <p:nvPicPr>
          <p:cNvPr id="6" name="5 İçerik Yer Tutucusu" descr="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Participants</a:t>
            </a:r>
            <a:endParaRPr lang="tr-TR" dirty="0"/>
          </a:p>
        </p:txBody>
      </p:sp>
      <p:pic>
        <p:nvPicPr>
          <p:cNvPr id="4" name="3 İçerik Yer Tutucusu" descr="2016-12-17 13-22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57400" y="1435088"/>
            <a:ext cx="4941168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endParaRPr lang="tr-TR" dirty="0"/>
          </a:p>
        </p:txBody>
      </p:sp>
      <p:pic>
        <p:nvPicPr>
          <p:cNvPr id="4" name="3 İçerik Yer Tutucusu" descr="2016-12-16 09-47-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69504"/>
            <a:ext cx="7848872" cy="4911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o-RO" altLang="ro-RO" sz="5400" b="1" dirty="0" smtClean="0">
                <a:solidFill>
                  <a:srgbClr val="333300"/>
                </a:solidFill>
              </a:rPr>
              <a:t>SCOALA GIMNAZIALA NR 51</a:t>
            </a:r>
            <a:endParaRPr lang="tr-TR" dirty="0"/>
          </a:p>
        </p:txBody>
      </p:sp>
      <p:pic>
        <p:nvPicPr>
          <p:cNvPr id="4" name="3 İçerik Yer Tutucusu" descr="2016-12-16 16-18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920880" cy="4968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317</Words>
  <Application>Microsoft Office PowerPoint</Application>
  <PresentationFormat>Ekran Gösterisi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Akış</vt:lpstr>
      <vt:lpstr>SAY.WRITE.SHOW – DEVELOPING STUDENTS’ AND TEACHERS’ COMMUNICATION SKILLS</vt:lpstr>
      <vt:lpstr>Slayt 2</vt:lpstr>
      <vt:lpstr>Slayt 3</vt:lpstr>
      <vt:lpstr>Slayt 4</vt:lpstr>
      <vt:lpstr>Conclusions</vt:lpstr>
      <vt:lpstr>All Project Participants</vt:lpstr>
      <vt:lpstr>Our School Participants</vt:lpstr>
      <vt:lpstr>On the school way</vt:lpstr>
      <vt:lpstr>SCOALA GIMNAZIALA NR 51</vt:lpstr>
      <vt:lpstr>     Welcome meeting</vt:lpstr>
      <vt:lpstr>Class Observation</vt:lpstr>
      <vt:lpstr>School Trip</vt:lpstr>
      <vt:lpstr>Pupil Guides</vt:lpstr>
      <vt:lpstr>Cabinet of foreign languages/ Meeting Hall</vt:lpstr>
      <vt:lpstr>Slayt 15</vt:lpstr>
      <vt:lpstr>Participants’ packages </vt:lpstr>
      <vt:lpstr>Presentation Time</vt:lpstr>
      <vt:lpstr>Coffee Break</vt:lpstr>
      <vt:lpstr>Echanging the presents</vt:lpstr>
      <vt:lpstr>Signing the participant list</vt:lpstr>
      <vt:lpstr>GETTING PARTICIPATION CERTIFICATES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FOBZ</cp:lastModifiedBy>
  <cp:revision>23</cp:revision>
  <dcterms:created xsi:type="dcterms:W3CDTF">2017-01-17T19:58:25Z</dcterms:created>
  <dcterms:modified xsi:type="dcterms:W3CDTF">2017-01-19T21:52:50Z</dcterms:modified>
</cp:coreProperties>
</file>