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93" r:id="rId2"/>
  </p:sldMasterIdLst>
  <p:notesMasterIdLst>
    <p:notesMasterId r:id="rId64"/>
  </p:notesMasterIdLst>
  <p:sldIdLst>
    <p:sldId id="327" r:id="rId3"/>
    <p:sldId id="292" r:id="rId4"/>
    <p:sldId id="293" r:id="rId5"/>
    <p:sldId id="261" r:id="rId6"/>
    <p:sldId id="288" r:id="rId7"/>
    <p:sldId id="289" r:id="rId8"/>
    <p:sldId id="291" r:id="rId9"/>
    <p:sldId id="287" r:id="rId10"/>
    <p:sldId id="294" r:id="rId11"/>
    <p:sldId id="295" r:id="rId12"/>
    <p:sldId id="296" r:id="rId13"/>
    <p:sldId id="297" r:id="rId14"/>
    <p:sldId id="263" r:id="rId15"/>
    <p:sldId id="298" r:id="rId16"/>
    <p:sldId id="299" r:id="rId17"/>
    <p:sldId id="316" r:id="rId18"/>
    <p:sldId id="317" r:id="rId19"/>
    <p:sldId id="318" r:id="rId20"/>
    <p:sldId id="300" r:id="rId21"/>
    <p:sldId id="301" r:id="rId22"/>
    <p:sldId id="305" r:id="rId23"/>
    <p:sldId id="303" r:id="rId24"/>
    <p:sldId id="304" r:id="rId25"/>
    <p:sldId id="306" r:id="rId26"/>
    <p:sldId id="307" r:id="rId27"/>
    <p:sldId id="308" r:id="rId28"/>
    <p:sldId id="309" r:id="rId29"/>
    <p:sldId id="310" r:id="rId30"/>
    <p:sldId id="311" r:id="rId31"/>
    <p:sldId id="312" r:id="rId32"/>
    <p:sldId id="313" r:id="rId33"/>
    <p:sldId id="315" r:id="rId34"/>
    <p:sldId id="314" r:id="rId35"/>
    <p:sldId id="319" r:id="rId36"/>
    <p:sldId id="320" r:id="rId37"/>
    <p:sldId id="321" r:id="rId38"/>
    <p:sldId id="322" r:id="rId39"/>
    <p:sldId id="323" r:id="rId40"/>
    <p:sldId id="324" r:id="rId41"/>
    <p:sldId id="325" r:id="rId42"/>
    <p:sldId id="326" r:id="rId43"/>
    <p:sldId id="264" r:id="rId44"/>
    <p:sldId id="265" r:id="rId45"/>
    <p:sldId id="267" r:id="rId46"/>
    <p:sldId id="268" r:id="rId47"/>
    <p:sldId id="269" r:id="rId48"/>
    <p:sldId id="270" r:id="rId49"/>
    <p:sldId id="271" r:id="rId50"/>
    <p:sldId id="272" r:id="rId51"/>
    <p:sldId id="273" r:id="rId52"/>
    <p:sldId id="274" r:id="rId53"/>
    <p:sldId id="286" r:id="rId54"/>
    <p:sldId id="276" r:id="rId55"/>
    <p:sldId id="275" r:id="rId56"/>
    <p:sldId id="277" r:id="rId57"/>
    <p:sldId id="278" r:id="rId58"/>
    <p:sldId id="280" r:id="rId59"/>
    <p:sldId id="281" r:id="rId60"/>
    <p:sldId id="282" r:id="rId61"/>
    <p:sldId id="284" r:id="rId62"/>
    <p:sldId id="285" r:id="rId63"/>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5327"/>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Açık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21" autoAdjust="0"/>
    <p:restoredTop sz="96357" autoAdjust="0"/>
  </p:normalViewPr>
  <p:slideViewPr>
    <p:cSldViewPr>
      <p:cViewPr varScale="1">
        <p:scale>
          <a:sx n="150" d="100"/>
          <a:sy n="150" d="100"/>
        </p:scale>
        <p:origin x="342" y="126"/>
      </p:cViewPr>
      <p:guideLst/>
    </p:cSldViewPr>
  </p:slideViewPr>
  <p:outlineViewPr>
    <p:cViewPr>
      <p:scale>
        <a:sx n="33" d="100"/>
        <a:sy n="33" d="100"/>
      </p:scale>
      <p:origin x="0" y="-662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0E9BAD-8523-48A2-B396-0982B12AFA4A}"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tr-TR"/>
        </a:p>
      </dgm:t>
    </dgm:pt>
    <dgm:pt modelId="{806D096F-2969-41BB-A0A8-11EA7EC40C89}">
      <dgm:prSet phldrT="[Metin]" custT="1"/>
      <dgm:spPr/>
      <dgm:t>
        <a:bodyPr/>
        <a:lstStyle/>
        <a:p>
          <a:pPr algn="l"/>
          <a:r>
            <a:rPr lang="tr-TR" sz="2000" b="0" dirty="0">
              <a:latin typeface="+mj-lt"/>
            </a:rPr>
            <a:t>Problemin belirlenmesi</a:t>
          </a:r>
        </a:p>
      </dgm:t>
    </dgm:pt>
    <dgm:pt modelId="{B8BADCB9-91E6-4BF2-B6F4-295E2387C7BF}" type="parTrans" cxnId="{41CBFD51-B874-4663-BAF9-3A5FF8BD12A9}">
      <dgm:prSet/>
      <dgm:spPr/>
      <dgm:t>
        <a:bodyPr/>
        <a:lstStyle/>
        <a:p>
          <a:pPr algn="l"/>
          <a:endParaRPr lang="tr-TR" sz="2000" b="0">
            <a:latin typeface="+mj-lt"/>
          </a:endParaRPr>
        </a:p>
      </dgm:t>
    </dgm:pt>
    <dgm:pt modelId="{D3702204-E58B-49FB-AA5B-96720D49EF1E}" type="sibTrans" cxnId="{41CBFD51-B874-4663-BAF9-3A5FF8BD12A9}">
      <dgm:prSet/>
      <dgm:spPr/>
      <dgm:t>
        <a:bodyPr/>
        <a:lstStyle/>
        <a:p>
          <a:pPr algn="l"/>
          <a:endParaRPr lang="tr-TR" sz="2000" b="0">
            <a:latin typeface="+mj-lt"/>
          </a:endParaRPr>
        </a:p>
      </dgm:t>
    </dgm:pt>
    <dgm:pt modelId="{955B6902-050A-4D3F-8EAC-8E5AC275D142}">
      <dgm:prSet phldrT="[Metin]" custT="1"/>
      <dgm:spPr/>
      <dgm:t>
        <a:bodyPr/>
        <a:lstStyle/>
        <a:p>
          <a:pPr algn="l"/>
          <a:r>
            <a:rPr lang="tr-TR" sz="2000" b="0" dirty="0">
              <a:latin typeface="+mj-lt"/>
            </a:rPr>
            <a:t>Problemin anlaşılması</a:t>
          </a:r>
        </a:p>
      </dgm:t>
    </dgm:pt>
    <dgm:pt modelId="{DECA5885-9A7F-4F39-A73F-28BE38DFC3E3}" type="parTrans" cxnId="{ED353CAC-2E0E-465B-BA01-F47F930C74DB}">
      <dgm:prSet/>
      <dgm:spPr/>
      <dgm:t>
        <a:bodyPr/>
        <a:lstStyle/>
        <a:p>
          <a:pPr algn="l"/>
          <a:endParaRPr lang="tr-TR" sz="2000" b="0">
            <a:latin typeface="+mj-lt"/>
          </a:endParaRPr>
        </a:p>
      </dgm:t>
    </dgm:pt>
    <dgm:pt modelId="{5FEA0440-AC8C-41A5-9D57-C99215962E14}" type="sibTrans" cxnId="{ED353CAC-2E0E-465B-BA01-F47F930C74DB}">
      <dgm:prSet/>
      <dgm:spPr/>
      <dgm:t>
        <a:bodyPr/>
        <a:lstStyle/>
        <a:p>
          <a:pPr algn="l"/>
          <a:endParaRPr lang="tr-TR" sz="2000" b="0">
            <a:latin typeface="+mj-lt"/>
          </a:endParaRPr>
        </a:p>
      </dgm:t>
    </dgm:pt>
    <dgm:pt modelId="{0B004FDE-66C5-41C6-8C60-B44131FB92DB}">
      <dgm:prSet phldrT="[Metin]" custT="1"/>
      <dgm:spPr/>
      <dgm:t>
        <a:bodyPr/>
        <a:lstStyle/>
        <a:p>
          <a:pPr algn="l"/>
          <a:r>
            <a:rPr lang="tr-TR" sz="2000" b="0" dirty="0">
              <a:latin typeface="+mj-lt"/>
            </a:rPr>
            <a:t>Problem ile ilgili araştırma yapılması ve bilgilerin toplanması</a:t>
          </a:r>
        </a:p>
      </dgm:t>
    </dgm:pt>
    <dgm:pt modelId="{05F17874-12B6-4698-B556-792CF206DB8F}" type="parTrans" cxnId="{D33D0259-E82B-4A5E-91F0-107C5FE94E08}">
      <dgm:prSet/>
      <dgm:spPr/>
      <dgm:t>
        <a:bodyPr/>
        <a:lstStyle/>
        <a:p>
          <a:pPr algn="l"/>
          <a:endParaRPr lang="tr-TR" sz="2000" b="0">
            <a:latin typeface="+mj-lt"/>
          </a:endParaRPr>
        </a:p>
      </dgm:t>
    </dgm:pt>
    <dgm:pt modelId="{AD52C0DB-AB72-4633-A4E5-013BC571F664}" type="sibTrans" cxnId="{D33D0259-E82B-4A5E-91F0-107C5FE94E08}">
      <dgm:prSet/>
      <dgm:spPr/>
      <dgm:t>
        <a:bodyPr/>
        <a:lstStyle/>
        <a:p>
          <a:pPr algn="l"/>
          <a:endParaRPr lang="tr-TR" sz="2000" b="0">
            <a:latin typeface="+mj-lt"/>
          </a:endParaRPr>
        </a:p>
      </dgm:t>
    </dgm:pt>
    <dgm:pt modelId="{D607220D-8B63-4E9A-9579-B480827536BF}">
      <dgm:prSet phldrT="[Metin]" custT="1"/>
      <dgm:spPr/>
      <dgm:t>
        <a:bodyPr/>
        <a:lstStyle/>
        <a:p>
          <a:pPr algn="l"/>
          <a:r>
            <a:rPr lang="tr-TR" sz="2000" b="0" dirty="0">
              <a:latin typeface="+mj-lt"/>
            </a:rPr>
            <a:t>Probleme ait çözüm önerilerinin belirlenmesi</a:t>
          </a:r>
        </a:p>
      </dgm:t>
    </dgm:pt>
    <dgm:pt modelId="{3E4B65F5-58A9-4EEE-BDDC-3AFDD9344197}" type="parTrans" cxnId="{58FC4014-0D3D-4253-AD1C-901DDCDA634E}">
      <dgm:prSet/>
      <dgm:spPr/>
      <dgm:t>
        <a:bodyPr/>
        <a:lstStyle/>
        <a:p>
          <a:pPr algn="l"/>
          <a:endParaRPr lang="tr-TR" sz="2000" b="0">
            <a:latin typeface="+mj-lt"/>
          </a:endParaRPr>
        </a:p>
      </dgm:t>
    </dgm:pt>
    <dgm:pt modelId="{E380B084-FBE5-4075-8E97-678703BD69C7}" type="sibTrans" cxnId="{58FC4014-0D3D-4253-AD1C-901DDCDA634E}">
      <dgm:prSet/>
      <dgm:spPr/>
      <dgm:t>
        <a:bodyPr/>
        <a:lstStyle/>
        <a:p>
          <a:pPr algn="l"/>
          <a:endParaRPr lang="tr-TR" sz="2000" b="0">
            <a:latin typeface="+mj-lt"/>
          </a:endParaRPr>
        </a:p>
      </dgm:t>
    </dgm:pt>
    <dgm:pt modelId="{B14C03C5-536F-4FFB-953D-EE5A591590C0}">
      <dgm:prSet phldrT="[Metin]" custT="1"/>
      <dgm:spPr/>
      <dgm:t>
        <a:bodyPr/>
        <a:lstStyle/>
        <a:p>
          <a:pPr algn="l"/>
          <a:r>
            <a:rPr lang="tr-TR" sz="2000" b="0" dirty="0">
              <a:latin typeface="+mj-lt"/>
            </a:rPr>
            <a:t>Çözüm önerilerinin test edilmesi</a:t>
          </a:r>
        </a:p>
      </dgm:t>
    </dgm:pt>
    <dgm:pt modelId="{9DBC1BC1-AF87-4FF8-9CA7-1CFFD3E2E725}" type="parTrans" cxnId="{8129B2E1-3825-45D5-BE31-01F74AA07189}">
      <dgm:prSet/>
      <dgm:spPr/>
      <dgm:t>
        <a:bodyPr/>
        <a:lstStyle/>
        <a:p>
          <a:pPr algn="l"/>
          <a:endParaRPr lang="tr-TR" sz="2000" b="0">
            <a:latin typeface="+mj-lt"/>
          </a:endParaRPr>
        </a:p>
      </dgm:t>
    </dgm:pt>
    <dgm:pt modelId="{EEB297A7-3A5D-4783-A03B-08B93F130931}" type="sibTrans" cxnId="{8129B2E1-3825-45D5-BE31-01F74AA07189}">
      <dgm:prSet/>
      <dgm:spPr/>
      <dgm:t>
        <a:bodyPr/>
        <a:lstStyle/>
        <a:p>
          <a:pPr algn="l"/>
          <a:endParaRPr lang="tr-TR" sz="2000" b="0">
            <a:latin typeface="+mj-lt"/>
          </a:endParaRPr>
        </a:p>
      </dgm:t>
    </dgm:pt>
    <dgm:pt modelId="{00BD9E19-9F2A-4451-90A7-285C2C990F66}">
      <dgm:prSet phldrT="[Metin]" custT="1"/>
      <dgm:spPr/>
      <dgm:t>
        <a:bodyPr/>
        <a:lstStyle/>
        <a:p>
          <a:pPr algn="l"/>
          <a:r>
            <a:rPr lang="tr-TR" sz="2000" b="0" dirty="0">
              <a:latin typeface="+mj-lt"/>
            </a:rPr>
            <a:t>Çözümün değerlendirilmesi ve sonuca ulaşılması</a:t>
          </a:r>
        </a:p>
      </dgm:t>
    </dgm:pt>
    <dgm:pt modelId="{EE0C9D1E-3B21-43F9-8568-788AE7D381B5}" type="parTrans" cxnId="{AA1008D3-6D95-4C91-B407-487C46C9D76D}">
      <dgm:prSet/>
      <dgm:spPr/>
      <dgm:t>
        <a:bodyPr/>
        <a:lstStyle/>
        <a:p>
          <a:pPr algn="l"/>
          <a:endParaRPr lang="tr-TR" sz="2000" b="0">
            <a:latin typeface="+mj-lt"/>
          </a:endParaRPr>
        </a:p>
      </dgm:t>
    </dgm:pt>
    <dgm:pt modelId="{9EDDA232-7664-43C0-85C1-0BA31815F9FF}" type="sibTrans" cxnId="{AA1008D3-6D95-4C91-B407-487C46C9D76D}">
      <dgm:prSet/>
      <dgm:spPr/>
      <dgm:t>
        <a:bodyPr/>
        <a:lstStyle/>
        <a:p>
          <a:pPr algn="l"/>
          <a:endParaRPr lang="tr-TR" sz="2000" b="0">
            <a:latin typeface="+mj-lt"/>
          </a:endParaRPr>
        </a:p>
      </dgm:t>
    </dgm:pt>
    <dgm:pt modelId="{E9B6D373-7F5E-4E16-A91F-A18066CABDD5}" type="pres">
      <dgm:prSet presAssocID="{670E9BAD-8523-48A2-B396-0982B12AFA4A}" presName="Name0" presStyleCnt="0">
        <dgm:presLayoutVars>
          <dgm:dir/>
          <dgm:animLvl val="lvl"/>
          <dgm:resizeHandles val="exact"/>
        </dgm:presLayoutVars>
      </dgm:prSet>
      <dgm:spPr/>
    </dgm:pt>
    <dgm:pt modelId="{E8CFCC32-513C-4BA0-B363-BE879E445047}" type="pres">
      <dgm:prSet presAssocID="{00BD9E19-9F2A-4451-90A7-285C2C990F66}" presName="boxAndChildren" presStyleCnt="0"/>
      <dgm:spPr/>
    </dgm:pt>
    <dgm:pt modelId="{A3B03C1B-9C0A-4A1E-8164-B21D394374DA}" type="pres">
      <dgm:prSet presAssocID="{00BD9E19-9F2A-4451-90A7-285C2C990F66}" presName="parentTextBox" presStyleLbl="node1" presStyleIdx="0" presStyleCnt="6"/>
      <dgm:spPr/>
    </dgm:pt>
    <dgm:pt modelId="{7E835601-B2AE-4A14-B608-A1C983D2E36F}" type="pres">
      <dgm:prSet presAssocID="{EEB297A7-3A5D-4783-A03B-08B93F130931}" presName="sp" presStyleCnt="0"/>
      <dgm:spPr/>
    </dgm:pt>
    <dgm:pt modelId="{2274E52A-1AC5-4A4F-8AA1-13FA136A5D61}" type="pres">
      <dgm:prSet presAssocID="{B14C03C5-536F-4FFB-953D-EE5A591590C0}" presName="arrowAndChildren" presStyleCnt="0"/>
      <dgm:spPr/>
    </dgm:pt>
    <dgm:pt modelId="{07F377CE-7D83-4A38-951D-A749628BE1B9}" type="pres">
      <dgm:prSet presAssocID="{B14C03C5-536F-4FFB-953D-EE5A591590C0}" presName="parentTextArrow" presStyleLbl="node1" presStyleIdx="1" presStyleCnt="6"/>
      <dgm:spPr/>
    </dgm:pt>
    <dgm:pt modelId="{D0BA1E8C-1691-442A-A4F9-E358950934A0}" type="pres">
      <dgm:prSet presAssocID="{E380B084-FBE5-4075-8E97-678703BD69C7}" presName="sp" presStyleCnt="0"/>
      <dgm:spPr/>
    </dgm:pt>
    <dgm:pt modelId="{B0B562AA-F0B1-4556-B64F-90B8F33AE9F1}" type="pres">
      <dgm:prSet presAssocID="{D607220D-8B63-4E9A-9579-B480827536BF}" presName="arrowAndChildren" presStyleCnt="0"/>
      <dgm:spPr/>
    </dgm:pt>
    <dgm:pt modelId="{78A97BF4-27F9-4FF5-8F00-5187DDB806C7}" type="pres">
      <dgm:prSet presAssocID="{D607220D-8B63-4E9A-9579-B480827536BF}" presName="parentTextArrow" presStyleLbl="node1" presStyleIdx="2" presStyleCnt="6"/>
      <dgm:spPr/>
    </dgm:pt>
    <dgm:pt modelId="{314498F4-845B-46D5-91AC-7BE581E40065}" type="pres">
      <dgm:prSet presAssocID="{AD52C0DB-AB72-4633-A4E5-013BC571F664}" presName="sp" presStyleCnt="0"/>
      <dgm:spPr/>
    </dgm:pt>
    <dgm:pt modelId="{2AA8D171-F1E5-4463-9AEF-20828CD4366E}" type="pres">
      <dgm:prSet presAssocID="{0B004FDE-66C5-41C6-8C60-B44131FB92DB}" presName="arrowAndChildren" presStyleCnt="0"/>
      <dgm:spPr/>
    </dgm:pt>
    <dgm:pt modelId="{526C8CAF-A3A8-4283-8BFE-840C38161101}" type="pres">
      <dgm:prSet presAssocID="{0B004FDE-66C5-41C6-8C60-B44131FB92DB}" presName="parentTextArrow" presStyleLbl="node1" presStyleIdx="3" presStyleCnt="6"/>
      <dgm:spPr/>
    </dgm:pt>
    <dgm:pt modelId="{9970D762-50BC-46C5-94C8-03F629B871B7}" type="pres">
      <dgm:prSet presAssocID="{5FEA0440-AC8C-41A5-9D57-C99215962E14}" presName="sp" presStyleCnt="0"/>
      <dgm:spPr/>
    </dgm:pt>
    <dgm:pt modelId="{F9C61463-D61E-4A41-8BF5-9E76F96DBD8E}" type="pres">
      <dgm:prSet presAssocID="{955B6902-050A-4D3F-8EAC-8E5AC275D142}" presName="arrowAndChildren" presStyleCnt="0"/>
      <dgm:spPr/>
    </dgm:pt>
    <dgm:pt modelId="{2EF596A0-9073-4E84-A326-005A3FEB6EA9}" type="pres">
      <dgm:prSet presAssocID="{955B6902-050A-4D3F-8EAC-8E5AC275D142}" presName="parentTextArrow" presStyleLbl="node1" presStyleIdx="4" presStyleCnt="6"/>
      <dgm:spPr/>
    </dgm:pt>
    <dgm:pt modelId="{9C712098-7FEF-4AF6-A10A-AAF11749551B}" type="pres">
      <dgm:prSet presAssocID="{D3702204-E58B-49FB-AA5B-96720D49EF1E}" presName="sp" presStyleCnt="0"/>
      <dgm:spPr/>
    </dgm:pt>
    <dgm:pt modelId="{FE19B497-2FA4-4EF9-831B-AACD67A50D3D}" type="pres">
      <dgm:prSet presAssocID="{806D096F-2969-41BB-A0A8-11EA7EC40C89}" presName="arrowAndChildren" presStyleCnt="0"/>
      <dgm:spPr/>
    </dgm:pt>
    <dgm:pt modelId="{A840699C-5F13-4A90-85A3-A93A1065F123}" type="pres">
      <dgm:prSet presAssocID="{806D096F-2969-41BB-A0A8-11EA7EC40C89}" presName="parentTextArrow" presStyleLbl="node1" presStyleIdx="5" presStyleCnt="6"/>
      <dgm:spPr/>
    </dgm:pt>
  </dgm:ptLst>
  <dgm:cxnLst>
    <dgm:cxn modelId="{58FC4014-0D3D-4253-AD1C-901DDCDA634E}" srcId="{670E9BAD-8523-48A2-B396-0982B12AFA4A}" destId="{D607220D-8B63-4E9A-9579-B480827536BF}" srcOrd="3" destOrd="0" parTransId="{3E4B65F5-58A9-4EEE-BDDC-3AFDD9344197}" sibTransId="{E380B084-FBE5-4075-8E97-678703BD69C7}"/>
    <dgm:cxn modelId="{1FD86461-1474-4CF4-99BF-E21592F14B97}" type="presOf" srcId="{00BD9E19-9F2A-4451-90A7-285C2C990F66}" destId="{A3B03C1B-9C0A-4A1E-8164-B21D394374DA}" srcOrd="0" destOrd="0" presId="urn:microsoft.com/office/officeart/2005/8/layout/process4"/>
    <dgm:cxn modelId="{CBC41B62-BB40-4045-9889-2A99AAD3D527}" type="presOf" srcId="{670E9BAD-8523-48A2-B396-0982B12AFA4A}" destId="{E9B6D373-7F5E-4E16-A91F-A18066CABDD5}" srcOrd="0" destOrd="0" presId="urn:microsoft.com/office/officeart/2005/8/layout/process4"/>
    <dgm:cxn modelId="{158E0B51-94FC-4927-B45D-1A02E84C5505}" type="presOf" srcId="{806D096F-2969-41BB-A0A8-11EA7EC40C89}" destId="{A840699C-5F13-4A90-85A3-A93A1065F123}" srcOrd="0" destOrd="0" presId="urn:microsoft.com/office/officeart/2005/8/layout/process4"/>
    <dgm:cxn modelId="{41CBFD51-B874-4663-BAF9-3A5FF8BD12A9}" srcId="{670E9BAD-8523-48A2-B396-0982B12AFA4A}" destId="{806D096F-2969-41BB-A0A8-11EA7EC40C89}" srcOrd="0" destOrd="0" parTransId="{B8BADCB9-91E6-4BF2-B6F4-295E2387C7BF}" sibTransId="{D3702204-E58B-49FB-AA5B-96720D49EF1E}"/>
    <dgm:cxn modelId="{D33D0259-E82B-4A5E-91F0-107C5FE94E08}" srcId="{670E9BAD-8523-48A2-B396-0982B12AFA4A}" destId="{0B004FDE-66C5-41C6-8C60-B44131FB92DB}" srcOrd="2" destOrd="0" parTransId="{05F17874-12B6-4698-B556-792CF206DB8F}" sibTransId="{AD52C0DB-AB72-4633-A4E5-013BC571F664}"/>
    <dgm:cxn modelId="{F8F06F97-BA05-4F67-8A0F-2071B7315382}" type="presOf" srcId="{0B004FDE-66C5-41C6-8C60-B44131FB92DB}" destId="{526C8CAF-A3A8-4283-8BFE-840C38161101}" srcOrd="0" destOrd="0" presId="urn:microsoft.com/office/officeart/2005/8/layout/process4"/>
    <dgm:cxn modelId="{93A33BA7-84C8-466C-9721-EBFB2FC564DC}" type="presOf" srcId="{D607220D-8B63-4E9A-9579-B480827536BF}" destId="{78A97BF4-27F9-4FF5-8F00-5187DDB806C7}" srcOrd="0" destOrd="0" presId="urn:microsoft.com/office/officeart/2005/8/layout/process4"/>
    <dgm:cxn modelId="{ED353CAC-2E0E-465B-BA01-F47F930C74DB}" srcId="{670E9BAD-8523-48A2-B396-0982B12AFA4A}" destId="{955B6902-050A-4D3F-8EAC-8E5AC275D142}" srcOrd="1" destOrd="0" parTransId="{DECA5885-9A7F-4F39-A73F-28BE38DFC3E3}" sibTransId="{5FEA0440-AC8C-41A5-9D57-C99215962E14}"/>
    <dgm:cxn modelId="{A17482B6-9E4C-42A1-95DB-C9365FFBD259}" type="presOf" srcId="{955B6902-050A-4D3F-8EAC-8E5AC275D142}" destId="{2EF596A0-9073-4E84-A326-005A3FEB6EA9}" srcOrd="0" destOrd="0" presId="urn:microsoft.com/office/officeart/2005/8/layout/process4"/>
    <dgm:cxn modelId="{81D237CE-67AA-47A0-838C-037D125E059E}" type="presOf" srcId="{B14C03C5-536F-4FFB-953D-EE5A591590C0}" destId="{07F377CE-7D83-4A38-951D-A749628BE1B9}" srcOrd="0" destOrd="0" presId="urn:microsoft.com/office/officeart/2005/8/layout/process4"/>
    <dgm:cxn modelId="{AA1008D3-6D95-4C91-B407-487C46C9D76D}" srcId="{670E9BAD-8523-48A2-B396-0982B12AFA4A}" destId="{00BD9E19-9F2A-4451-90A7-285C2C990F66}" srcOrd="5" destOrd="0" parTransId="{EE0C9D1E-3B21-43F9-8568-788AE7D381B5}" sibTransId="{9EDDA232-7664-43C0-85C1-0BA31815F9FF}"/>
    <dgm:cxn modelId="{8129B2E1-3825-45D5-BE31-01F74AA07189}" srcId="{670E9BAD-8523-48A2-B396-0982B12AFA4A}" destId="{B14C03C5-536F-4FFB-953D-EE5A591590C0}" srcOrd="4" destOrd="0" parTransId="{9DBC1BC1-AF87-4FF8-9CA7-1CFFD3E2E725}" sibTransId="{EEB297A7-3A5D-4783-A03B-08B93F130931}"/>
    <dgm:cxn modelId="{D60DEC86-F7C4-43AF-B62F-C2256490DE72}" type="presParOf" srcId="{E9B6D373-7F5E-4E16-A91F-A18066CABDD5}" destId="{E8CFCC32-513C-4BA0-B363-BE879E445047}" srcOrd="0" destOrd="0" presId="urn:microsoft.com/office/officeart/2005/8/layout/process4"/>
    <dgm:cxn modelId="{B0C2D230-4EA0-4E0B-92D9-173FF0E00F0F}" type="presParOf" srcId="{E8CFCC32-513C-4BA0-B363-BE879E445047}" destId="{A3B03C1B-9C0A-4A1E-8164-B21D394374DA}" srcOrd="0" destOrd="0" presId="urn:microsoft.com/office/officeart/2005/8/layout/process4"/>
    <dgm:cxn modelId="{E9D75611-C43F-44E2-9631-55475004CE96}" type="presParOf" srcId="{E9B6D373-7F5E-4E16-A91F-A18066CABDD5}" destId="{7E835601-B2AE-4A14-B608-A1C983D2E36F}" srcOrd="1" destOrd="0" presId="urn:microsoft.com/office/officeart/2005/8/layout/process4"/>
    <dgm:cxn modelId="{4F44DD8F-076D-40D6-A21F-233446808E1F}" type="presParOf" srcId="{E9B6D373-7F5E-4E16-A91F-A18066CABDD5}" destId="{2274E52A-1AC5-4A4F-8AA1-13FA136A5D61}" srcOrd="2" destOrd="0" presId="urn:microsoft.com/office/officeart/2005/8/layout/process4"/>
    <dgm:cxn modelId="{55BDD383-53D8-48A3-AB6A-B62C9F86425C}" type="presParOf" srcId="{2274E52A-1AC5-4A4F-8AA1-13FA136A5D61}" destId="{07F377CE-7D83-4A38-951D-A749628BE1B9}" srcOrd="0" destOrd="0" presId="urn:microsoft.com/office/officeart/2005/8/layout/process4"/>
    <dgm:cxn modelId="{9E2A47BF-B7B9-451F-BCBC-616EE5D71167}" type="presParOf" srcId="{E9B6D373-7F5E-4E16-A91F-A18066CABDD5}" destId="{D0BA1E8C-1691-442A-A4F9-E358950934A0}" srcOrd="3" destOrd="0" presId="urn:microsoft.com/office/officeart/2005/8/layout/process4"/>
    <dgm:cxn modelId="{24041469-C7B5-40CB-9A2C-EF773A989C5F}" type="presParOf" srcId="{E9B6D373-7F5E-4E16-A91F-A18066CABDD5}" destId="{B0B562AA-F0B1-4556-B64F-90B8F33AE9F1}" srcOrd="4" destOrd="0" presId="urn:microsoft.com/office/officeart/2005/8/layout/process4"/>
    <dgm:cxn modelId="{105609F2-6C88-4D11-8ECB-119F23431631}" type="presParOf" srcId="{B0B562AA-F0B1-4556-B64F-90B8F33AE9F1}" destId="{78A97BF4-27F9-4FF5-8F00-5187DDB806C7}" srcOrd="0" destOrd="0" presId="urn:microsoft.com/office/officeart/2005/8/layout/process4"/>
    <dgm:cxn modelId="{ECE4F14B-C398-4FF5-AA45-F758F215207A}" type="presParOf" srcId="{E9B6D373-7F5E-4E16-A91F-A18066CABDD5}" destId="{314498F4-845B-46D5-91AC-7BE581E40065}" srcOrd="5" destOrd="0" presId="urn:microsoft.com/office/officeart/2005/8/layout/process4"/>
    <dgm:cxn modelId="{F19480E4-D969-437B-BE7A-4C58229A21A2}" type="presParOf" srcId="{E9B6D373-7F5E-4E16-A91F-A18066CABDD5}" destId="{2AA8D171-F1E5-4463-9AEF-20828CD4366E}" srcOrd="6" destOrd="0" presId="urn:microsoft.com/office/officeart/2005/8/layout/process4"/>
    <dgm:cxn modelId="{BCF66456-4034-49C1-BA7E-A48A414C43E7}" type="presParOf" srcId="{2AA8D171-F1E5-4463-9AEF-20828CD4366E}" destId="{526C8CAF-A3A8-4283-8BFE-840C38161101}" srcOrd="0" destOrd="0" presId="urn:microsoft.com/office/officeart/2005/8/layout/process4"/>
    <dgm:cxn modelId="{ADF29241-F4C5-41EB-894C-FCFDF97173F2}" type="presParOf" srcId="{E9B6D373-7F5E-4E16-A91F-A18066CABDD5}" destId="{9970D762-50BC-46C5-94C8-03F629B871B7}" srcOrd="7" destOrd="0" presId="urn:microsoft.com/office/officeart/2005/8/layout/process4"/>
    <dgm:cxn modelId="{D3D9823C-09AC-46E7-8B77-B71F62F78237}" type="presParOf" srcId="{E9B6D373-7F5E-4E16-A91F-A18066CABDD5}" destId="{F9C61463-D61E-4A41-8BF5-9E76F96DBD8E}" srcOrd="8" destOrd="0" presId="urn:microsoft.com/office/officeart/2005/8/layout/process4"/>
    <dgm:cxn modelId="{F5DCB42A-67FC-442E-A15A-A55BA66A2CCF}" type="presParOf" srcId="{F9C61463-D61E-4A41-8BF5-9E76F96DBD8E}" destId="{2EF596A0-9073-4E84-A326-005A3FEB6EA9}" srcOrd="0" destOrd="0" presId="urn:microsoft.com/office/officeart/2005/8/layout/process4"/>
    <dgm:cxn modelId="{3547C887-1AF6-4BA1-8BED-F3D2687029F9}" type="presParOf" srcId="{E9B6D373-7F5E-4E16-A91F-A18066CABDD5}" destId="{9C712098-7FEF-4AF6-A10A-AAF11749551B}" srcOrd="9" destOrd="0" presId="urn:microsoft.com/office/officeart/2005/8/layout/process4"/>
    <dgm:cxn modelId="{C5A644AC-9F34-43B1-A765-050BB28D9C2C}" type="presParOf" srcId="{E9B6D373-7F5E-4E16-A91F-A18066CABDD5}" destId="{FE19B497-2FA4-4EF9-831B-AACD67A50D3D}" srcOrd="10" destOrd="0" presId="urn:microsoft.com/office/officeart/2005/8/layout/process4"/>
    <dgm:cxn modelId="{539328D8-34CF-4650-A097-7C046C744F60}" type="presParOf" srcId="{FE19B497-2FA4-4EF9-831B-AACD67A50D3D}" destId="{A840699C-5F13-4A90-85A3-A93A1065F12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D525BA-91C3-4131-87C4-B3209F57D07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9B6ECE0B-AD1C-49FB-99CB-308045FFF776}">
      <dgm:prSet phldrT="[Metin]" custT="1"/>
      <dgm:spPr/>
      <dgm:t>
        <a:bodyPr/>
        <a:lstStyle/>
        <a:p>
          <a:r>
            <a:rPr lang="tr-TR" sz="4000" dirty="0"/>
            <a:t>+</a:t>
          </a:r>
        </a:p>
      </dgm:t>
    </dgm:pt>
    <dgm:pt modelId="{08E31FC7-DCBF-4696-9B68-E0AE7779C132}" type="parTrans" cxnId="{2DBE0F12-266B-4A58-934C-7EF5469F2E40}">
      <dgm:prSet/>
      <dgm:spPr/>
      <dgm:t>
        <a:bodyPr/>
        <a:lstStyle/>
        <a:p>
          <a:endParaRPr lang="tr-TR"/>
        </a:p>
      </dgm:t>
    </dgm:pt>
    <dgm:pt modelId="{3DD8F3E3-E76D-4138-95A4-00B8A87F33A1}" type="sibTrans" cxnId="{2DBE0F12-266B-4A58-934C-7EF5469F2E40}">
      <dgm:prSet/>
      <dgm:spPr/>
      <dgm:t>
        <a:bodyPr/>
        <a:lstStyle/>
        <a:p>
          <a:endParaRPr lang="tr-TR"/>
        </a:p>
      </dgm:t>
    </dgm:pt>
    <dgm:pt modelId="{9531FF10-6D87-4403-8DFA-2D02DB38287B}">
      <dgm:prSet phldrT="[Metin]"/>
      <dgm:spPr/>
      <dgm:t>
        <a:bodyPr/>
        <a:lstStyle/>
        <a:p>
          <a:pPr>
            <a:buNone/>
          </a:pPr>
          <a:r>
            <a:rPr lang="tr-TR" dirty="0"/>
            <a:t>Toplama işlemi yapar</a:t>
          </a:r>
        </a:p>
      </dgm:t>
    </dgm:pt>
    <dgm:pt modelId="{E713F49F-734A-4403-804D-159549CC869A}" type="parTrans" cxnId="{B05FAA76-51C4-40AF-98CE-D2BA6EA80D7E}">
      <dgm:prSet/>
      <dgm:spPr/>
      <dgm:t>
        <a:bodyPr/>
        <a:lstStyle/>
        <a:p>
          <a:endParaRPr lang="tr-TR"/>
        </a:p>
      </dgm:t>
    </dgm:pt>
    <dgm:pt modelId="{87522E9B-8558-4094-90CE-768CFF90F8DD}" type="sibTrans" cxnId="{B05FAA76-51C4-40AF-98CE-D2BA6EA80D7E}">
      <dgm:prSet/>
      <dgm:spPr/>
      <dgm:t>
        <a:bodyPr/>
        <a:lstStyle/>
        <a:p>
          <a:endParaRPr lang="tr-TR"/>
        </a:p>
      </dgm:t>
    </dgm:pt>
    <dgm:pt modelId="{D11D3C98-E3B0-47C5-BB91-1D84ED174D9C}">
      <dgm:prSet phldrT="[Metin]" custT="1"/>
      <dgm:spPr/>
      <dgm:t>
        <a:bodyPr/>
        <a:lstStyle/>
        <a:p>
          <a:r>
            <a:rPr lang="tr-TR" sz="4400" dirty="0"/>
            <a:t>-</a:t>
          </a:r>
        </a:p>
      </dgm:t>
    </dgm:pt>
    <dgm:pt modelId="{0480E464-641F-4011-88B9-3FD80D515E36}" type="parTrans" cxnId="{B8F4C4E0-B999-406F-972A-9194B70B03D3}">
      <dgm:prSet/>
      <dgm:spPr/>
      <dgm:t>
        <a:bodyPr/>
        <a:lstStyle/>
        <a:p>
          <a:endParaRPr lang="tr-TR"/>
        </a:p>
      </dgm:t>
    </dgm:pt>
    <dgm:pt modelId="{896994B1-26D5-4808-991C-F785B805D023}" type="sibTrans" cxnId="{B8F4C4E0-B999-406F-972A-9194B70B03D3}">
      <dgm:prSet/>
      <dgm:spPr/>
      <dgm:t>
        <a:bodyPr/>
        <a:lstStyle/>
        <a:p>
          <a:endParaRPr lang="tr-TR"/>
        </a:p>
      </dgm:t>
    </dgm:pt>
    <dgm:pt modelId="{DE201E7E-BD5D-45C9-9EA2-E7F1DC3844AC}">
      <dgm:prSet phldrT="[Metin]"/>
      <dgm:spPr/>
      <dgm:t>
        <a:bodyPr/>
        <a:lstStyle/>
        <a:p>
          <a:pPr>
            <a:buNone/>
          </a:pPr>
          <a:r>
            <a:rPr lang="tr-TR" dirty="0"/>
            <a:t>Çıkartma işlemi yapar</a:t>
          </a:r>
        </a:p>
      </dgm:t>
    </dgm:pt>
    <dgm:pt modelId="{6DF2980D-8C8E-4107-8827-B24E9FBAF236}" type="parTrans" cxnId="{FCBA2C2C-F48C-4DE7-B3E8-22A563764366}">
      <dgm:prSet/>
      <dgm:spPr/>
      <dgm:t>
        <a:bodyPr/>
        <a:lstStyle/>
        <a:p>
          <a:endParaRPr lang="tr-TR"/>
        </a:p>
      </dgm:t>
    </dgm:pt>
    <dgm:pt modelId="{81D38BBE-C573-47BC-98E0-C09797767204}" type="sibTrans" cxnId="{FCBA2C2C-F48C-4DE7-B3E8-22A563764366}">
      <dgm:prSet/>
      <dgm:spPr/>
      <dgm:t>
        <a:bodyPr/>
        <a:lstStyle/>
        <a:p>
          <a:endParaRPr lang="tr-TR"/>
        </a:p>
      </dgm:t>
    </dgm:pt>
    <dgm:pt modelId="{D0FB65C0-AB2D-4D21-8DF4-C42ECCE6596C}">
      <dgm:prSet phldrT="[Metin]" custT="1"/>
      <dgm:spPr/>
      <dgm:t>
        <a:bodyPr/>
        <a:lstStyle/>
        <a:p>
          <a:r>
            <a:rPr lang="tr-TR" sz="2800" dirty="0"/>
            <a:t>/</a:t>
          </a:r>
        </a:p>
      </dgm:t>
    </dgm:pt>
    <dgm:pt modelId="{04AEE777-7961-4ECF-8529-1E13EE60E2E7}" type="parTrans" cxnId="{85953C0E-91F5-4B1C-9A26-4CDA219BCC80}">
      <dgm:prSet/>
      <dgm:spPr/>
      <dgm:t>
        <a:bodyPr/>
        <a:lstStyle/>
        <a:p>
          <a:endParaRPr lang="tr-TR"/>
        </a:p>
      </dgm:t>
    </dgm:pt>
    <dgm:pt modelId="{19EE87B2-C411-4D94-9C18-7E7739A0FBD5}" type="sibTrans" cxnId="{85953C0E-91F5-4B1C-9A26-4CDA219BCC80}">
      <dgm:prSet/>
      <dgm:spPr/>
      <dgm:t>
        <a:bodyPr/>
        <a:lstStyle/>
        <a:p>
          <a:endParaRPr lang="tr-TR"/>
        </a:p>
      </dgm:t>
    </dgm:pt>
    <dgm:pt modelId="{4097B022-AC60-406D-9527-3BC0B2889B0F}">
      <dgm:prSet phldrT="[Metin]"/>
      <dgm:spPr/>
      <dgm:t>
        <a:bodyPr/>
        <a:lstStyle/>
        <a:p>
          <a:pPr>
            <a:buNone/>
          </a:pPr>
          <a:r>
            <a:rPr lang="tr-TR" dirty="0"/>
            <a:t>Bölme işlemi yapar</a:t>
          </a:r>
        </a:p>
      </dgm:t>
    </dgm:pt>
    <dgm:pt modelId="{E03110F8-A84C-40E2-A80C-11F8ED2C34E8}" type="parTrans" cxnId="{296A0E62-D798-426C-8712-294E2EE38495}">
      <dgm:prSet/>
      <dgm:spPr/>
      <dgm:t>
        <a:bodyPr/>
        <a:lstStyle/>
        <a:p>
          <a:endParaRPr lang="tr-TR"/>
        </a:p>
      </dgm:t>
    </dgm:pt>
    <dgm:pt modelId="{62C89E48-D76A-48C2-AC41-AEE0F3D47925}" type="sibTrans" cxnId="{296A0E62-D798-426C-8712-294E2EE38495}">
      <dgm:prSet/>
      <dgm:spPr/>
      <dgm:t>
        <a:bodyPr/>
        <a:lstStyle/>
        <a:p>
          <a:endParaRPr lang="tr-TR"/>
        </a:p>
      </dgm:t>
    </dgm:pt>
    <dgm:pt modelId="{60CE5BAA-3784-42C1-A432-197AC359ACB4}">
      <dgm:prSet phldrT="[Metin]" custT="1"/>
      <dgm:spPr/>
      <dgm:t>
        <a:bodyPr anchor="b"/>
        <a:lstStyle/>
        <a:p>
          <a:r>
            <a:rPr lang="tr-TR" sz="3600" dirty="0"/>
            <a:t>*</a:t>
          </a:r>
        </a:p>
      </dgm:t>
    </dgm:pt>
    <dgm:pt modelId="{1C4F3903-0542-4F85-86DB-98D65D866D95}" type="parTrans" cxnId="{6E41A1FF-BF64-486C-B4AB-2C1B11701CE5}">
      <dgm:prSet/>
      <dgm:spPr/>
      <dgm:t>
        <a:bodyPr/>
        <a:lstStyle/>
        <a:p>
          <a:endParaRPr lang="tr-TR"/>
        </a:p>
      </dgm:t>
    </dgm:pt>
    <dgm:pt modelId="{C0A4F60D-F247-4AC7-A9C3-C0AFD2416C84}" type="sibTrans" cxnId="{6E41A1FF-BF64-486C-B4AB-2C1B11701CE5}">
      <dgm:prSet/>
      <dgm:spPr/>
      <dgm:t>
        <a:bodyPr/>
        <a:lstStyle/>
        <a:p>
          <a:endParaRPr lang="tr-TR"/>
        </a:p>
      </dgm:t>
    </dgm:pt>
    <dgm:pt modelId="{59133688-018F-4E6F-A8A2-0B7716CF5410}">
      <dgm:prSet phldrT="[Metin]"/>
      <dgm:spPr/>
      <dgm:t>
        <a:bodyPr/>
        <a:lstStyle/>
        <a:p>
          <a:pPr>
            <a:buNone/>
          </a:pPr>
          <a:r>
            <a:rPr lang="tr-TR" dirty="0"/>
            <a:t>Çarpma işlemi yapar</a:t>
          </a:r>
        </a:p>
      </dgm:t>
    </dgm:pt>
    <dgm:pt modelId="{697C0A07-CC92-4669-A84D-95C575FBBD17}" type="parTrans" cxnId="{F22EF98D-FE5D-4579-B6CF-3F2431843F5E}">
      <dgm:prSet/>
      <dgm:spPr/>
      <dgm:t>
        <a:bodyPr/>
        <a:lstStyle/>
        <a:p>
          <a:endParaRPr lang="tr-TR"/>
        </a:p>
      </dgm:t>
    </dgm:pt>
    <dgm:pt modelId="{0A438369-0A64-4081-8FDC-4816BD97783F}" type="sibTrans" cxnId="{F22EF98D-FE5D-4579-B6CF-3F2431843F5E}">
      <dgm:prSet/>
      <dgm:spPr/>
      <dgm:t>
        <a:bodyPr/>
        <a:lstStyle/>
        <a:p>
          <a:endParaRPr lang="tr-TR"/>
        </a:p>
      </dgm:t>
    </dgm:pt>
    <dgm:pt modelId="{8119FDDA-D595-488C-A8AF-1B700091F903}" type="pres">
      <dgm:prSet presAssocID="{84D525BA-91C3-4131-87C4-B3209F57D07F}" presName="Name0" presStyleCnt="0">
        <dgm:presLayoutVars>
          <dgm:dir/>
          <dgm:animLvl val="lvl"/>
          <dgm:resizeHandles val="exact"/>
        </dgm:presLayoutVars>
      </dgm:prSet>
      <dgm:spPr/>
    </dgm:pt>
    <dgm:pt modelId="{07E0594D-2CD5-454D-B053-6584E8363C27}" type="pres">
      <dgm:prSet presAssocID="{9B6ECE0B-AD1C-49FB-99CB-308045FFF776}" presName="linNode" presStyleCnt="0"/>
      <dgm:spPr/>
    </dgm:pt>
    <dgm:pt modelId="{29F6113E-D842-46EA-A619-7C682E1D98D1}" type="pres">
      <dgm:prSet presAssocID="{9B6ECE0B-AD1C-49FB-99CB-308045FFF776}" presName="parentText" presStyleLbl="node1" presStyleIdx="0" presStyleCnt="4" custScaleX="48957">
        <dgm:presLayoutVars>
          <dgm:chMax val="1"/>
          <dgm:bulletEnabled val="1"/>
        </dgm:presLayoutVars>
      </dgm:prSet>
      <dgm:spPr/>
    </dgm:pt>
    <dgm:pt modelId="{E2B55EFE-5C7C-41C6-BA2A-B4B60AF05E0C}" type="pres">
      <dgm:prSet presAssocID="{9B6ECE0B-AD1C-49FB-99CB-308045FFF776}" presName="descendantText" presStyleLbl="alignAccFollowNode1" presStyleIdx="0" presStyleCnt="4" custScaleX="127425">
        <dgm:presLayoutVars>
          <dgm:bulletEnabled val="1"/>
        </dgm:presLayoutVars>
      </dgm:prSet>
      <dgm:spPr/>
    </dgm:pt>
    <dgm:pt modelId="{1CA52328-719C-46F9-A318-5180C66AC65B}" type="pres">
      <dgm:prSet presAssocID="{3DD8F3E3-E76D-4138-95A4-00B8A87F33A1}" presName="sp" presStyleCnt="0"/>
      <dgm:spPr/>
    </dgm:pt>
    <dgm:pt modelId="{24BD812C-6E48-4CFE-A908-C0F3FC55A45C}" type="pres">
      <dgm:prSet presAssocID="{D11D3C98-E3B0-47C5-BB91-1D84ED174D9C}" presName="linNode" presStyleCnt="0"/>
      <dgm:spPr/>
    </dgm:pt>
    <dgm:pt modelId="{08A46F2D-8012-4D2E-A40E-44D4FF77C22A}" type="pres">
      <dgm:prSet presAssocID="{D11D3C98-E3B0-47C5-BB91-1D84ED174D9C}" presName="parentText" presStyleLbl="node1" presStyleIdx="1" presStyleCnt="4" custScaleX="48957">
        <dgm:presLayoutVars>
          <dgm:chMax val="1"/>
          <dgm:bulletEnabled val="1"/>
        </dgm:presLayoutVars>
      </dgm:prSet>
      <dgm:spPr/>
    </dgm:pt>
    <dgm:pt modelId="{EB9D5083-C6F8-4CEC-900B-095D41C50AF6}" type="pres">
      <dgm:prSet presAssocID="{D11D3C98-E3B0-47C5-BB91-1D84ED174D9C}" presName="descendantText" presStyleLbl="alignAccFollowNode1" presStyleIdx="1" presStyleCnt="4" custScaleX="127425">
        <dgm:presLayoutVars>
          <dgm:bulletEnabled val="1"/>
        </dgm:presLayoutVars>
      </dgm:prSet>
      <dgm:spPr/>
    </dgm:pt>
    <dgm:pt modelId="{FEEB9E35-4B33-401E-A614-EC36BC5ADCF4}" type="pres">
      <dgm:prSet presAssocID="{896994B1-26D5-4808-991C-F785B805D023}" presName="sp" presStyleCnt="0"/>
      <dgm:spPr/>
    </dgm:pt>
    <dgm:pt modelId="{5BD5FF46-A6E7-4ADF-980F-A876F699C7B4}" type="pres">
      <dgm:prSet presAssocID="{D0FB65C0-AB2D-4D21-8DF4-C42ECCE6596C}" presName="linNode" presStyleCnt="0"/>
      <dgm:spPr/>
    </dgm:pt>
    <dgm:pt modelId="{904ACBD2-A6E9-4640-BA4E-01E7FFCFE090}" type="pres">
      <dgm:prSet presAssocID="{D0FB65C0-AB2D-4D21-8DF4-C42ECCE6596C}" presName="parentText" presStyleLbl="node1" presStyleIdx="2" presStyleCnt="4" custScaleX="48957">
        <dgm:presLayoutVars>
          <dgm:chMax val="1"/>
          <dgm:bulletEnabled val="1"/>
        </dgm:presLayoutVars>
      </dgm:prSet>
      <dgm:spPr/>
    </dgm:pt>
    <dgm:pt modelId="{B897EA35-D3E4-42AF-B6E8-E60D2C470B6E}" type="pres">
      <dgm:prSet presAssocID="{D0FB65C0-AB2D-4D21-8DF4-C42ECCE6596C}" presName="descendantText" presStyleLbl="alignAccFollowNode1" presStyleIdx="2" presStyleCnt="4" custScaleX="127425">
        <dgm:presLayoutVars>
          <dgm:bulletEnabled val="1"/>
        </dgm:presLayoutVars>
      </dgm:prSet>
      <dgm:spPr/>
    </dgm:pt>
    <dgm:pt modelId="{60B7CF1D-5909-4A84-B5D0-6FFA596D480E}" type="pres">
      <dgm:prSet presAssocID="{19EE87B2-C411-4D94-9C18-7E7739A0FBD5}" presName="sp" presStyleCnt="0"/>
      <dgm:spPr/>
    </dgm:pt>
    <dgm:pt modelId="{41BF3CC9-9D04-4D24-B140-88C54ECC7B4E}" type="pres">
      <dgm:prSet presAssocID="{60CE5BAA-3784-42C1-A432-197AC359ACB4}" presName="linNode" presStyleCnt="0"/>
      <dgm:spPr/>
    </dgm:pt>
    <dgm:pt modelId="{F4F368B7-AEC8-4B70-A876-75EDFE0BBA32}" type="pres">
      <dgm:prSet presAssocID="{60CE5BAA-3784-42C1-A432-197AC359ACB4}" presName="parentText" presStyleLbl="node1" presStyleIdx="3" presStyleCnt="4" custScaleX="48957">
        <dgm:presLayoutVars>
          <dgm:chMax val="1"/>
          <dgm:bulletEnabled val="1"/>
        </dgm:presLayoutVars>
      </dgm:prSet>
      <dgm:spPr/>
    </dgm:pt>
    <dgm:pt modelId="{88F1F2AC-5BAB-4EC2-BA18-3F5DA48B3EF7}" type="pres">
      <dgm:prSet presAssocID="{60CE5BAA-3784-42C1-A432-197AC359ACB4}" presName="descendantText" presStyleLbl="alignAccFollowNode1" presStyleIdx="3" presStyleCnt="4" custScaleX="127425">
        <dgm:presLayoutVars>
          <dgm:bulletEnabled val="1"/>
        </dgm:presLayoutVars>
      </dgm:prSet>
      <dgm:spPr/>
    </dgm:pt>
  </dgm:ptLst>
  <dgm:cxnLst>
    <dgm:cxn modelId="{85953C0E-91F5-4B1C-9A26-4CDA219BCC80}" srcId="{84D525BA-91C3-4131-87C4-B3209F57D07F}" destId="{D0FB65C0-AB2D-4D21-8DF4-C42ECCE6596C}" srcOrd="2" destOrd="0" parTransId="{04AEE777-7961-4ECF-8529-1E13EE60E2E7}" sibTransId="{19EE87B2-C411-4D94-9C18-7E7739A0FBD5}"/>
    <dgm:cxn modelId="{2DBE0F12-266B-4A58-934C-7EF5469F2E40}" srcId="{84D525BA-91C3-4131-87C4-B3209F57D07F}" destId="{9B6ECE0B-AD1C-49FB-99CB-308045FFF776}" srcOrd="0" destOrd="0" parTransId="{08E31FC7-DCBF-4696-9B68-E0AE7779C132}" sibTransId="{3DD8F3E3-E76D-4138-95A4-00B8A87F33A1}"/>
    <dgm:cxn modelId="{FCBA2C2C-F48C-4DE7-B3E8-22A563764366}" srcId="{D11D3C98-E3B0-47C5-BB91-1D84ED174D9C}" destId="{DE201E7E-BD5D-45C9-9EA2-E7F1DC3844AC}" srcOrd="0" destOrd="0" parTransId="{6DF2980D-8C8E-4107-8827-B24E9FBAF236}" sibTransId="{81D38BBE-C573-47BC-98E0-C09797767204}"/>
    <dgm:cxn modelId="{296A0E62-D798-426C-8712-294E2EE38495}" srcId="{D0FB65C0-AB2D-4D21-8DF4-C42ECCE6596C}" destId="{4097B022-AC60-406D-9527-3BC0B2889B0F}" srcOrd="0" destOrd="0" parTransId="{E03110F8-A84C-40E2-A80C-11F8ED2C34E8}" sibTransId="{62C89E48-D76A-48C2-AC41-AEE0F3D47925}"/>
    <dgm:cxn modelId="{48E5414B-B3BA-4FED-B108-645D8A4E2A9A}" type="presOf" srcId="{84D525BA-91C3-4131-87C4-B3209F57D07F}" destId="{8119FDDA-D595-488C-A8AF-1B700091F903}" srcOrd="0" destOrd="0" presId="urn:microsoft.com/office/officeart/2005/8/layout/vList5"/>
    <dgm:cxn modelId="{B05FAA76-51C4-40AF-98CE-D2BA6EA80D7E}" srcId="{9B6ECE0B-AD1C-49FB-99CB-308045FFF776}" destId="{9531FF10-6D87-4403-8DFA-2D02DB38287B}" srcOrd="0" destOrd="0" parTransId="{E713F49F-734A-4403-804D-159549CC869A}" sibTransId="{87522E9B-8558-4094-90CE-768CFF90F8DD}"/>
    <dgm:cxn modelId="{D8F9BD81-DF1A-4F70-B016-9CEC872DAB44}" type="presOf" srcId="{59133688-018F-4E6F-A8A2-0B7716CF5410}" destId="{88F1F2AC-5BAB-4EC2-BA18-3F5DA48B3EF7}" srcOrd="0" destOrd="0" presId="urn:microsoft.com/office/officeart/2005/8/layout/vList5"/>
    <dgm:cxn modelId="{F22EF98D-FE5D-4579-B6CF-3F2431843F5E}" srcId="{60CE5BAA-3784-42C1-A432-197AC359ACB4}" destId="{59133688-018F-4E6F-A8A2-0B7716CF5410}" srcOrd="0" destOrd="0" parTransId="{697C0A07-CC92-4669-A84D-95C575FBBD17}" sibTransId="{0A438369-0A64-4081-8FDC-4816BD97783F}"/>
    <dgm:cxn modelId="{CFD873B3-0AC9-4089-BC33-AB18E8C1944C}" type="presOf" srcId="{60CE5BAA-3784-42C1-A432-197AC359ACB4}" destId="{F4F368B7-AEC8-4B70-A876-75EDFE0BBA32}" srcOrd="0" destOrd="0" presId="urn:microsoft.com/office/officeart/2005/8/layout/vList5"/>
    <dgm:cxn modelId="{0774F7C7-C426-48DA-BDA7-8501E1B18C24}" type="presOf" srcId="{4097B022-AC60-406D-9527-3BC0B2889B0F}" destId="{B897EA35-D3E4-42AF-B6E8-E60D2C470B6E}" srcOrd="0" destOrd="0" presId="urn:microsoft.com/office/officeart/2005/8/layout/vList5"/>
    <dgm:cxn modelId="{4A55C8DB-9B5E-450A-97FC-224275EF0A0E}" type="presOf" srcId="{D0FB65C0-AB2D-4D21-8DF4-C42ECCE6596C}" destId="{904ACBD2-A6E9-4640-BA4E-01E7FFCFE090}" srcOrd="0" destOrd="0" presId="urn:microsoft.com/office/officeart/2005/8/layout/vList5"/>
    <dgm:cxn modelId="{B8F4C4E0-B999-406F-972A-9194B70B03D3}" srcId="{84D525BA-91C3-4131-87C4-B3209F57D07F}" destId="{D11D3C98-E3B0-47C5-BB91-1D84ED174D9C}" srcOrd="1" destOrd="0" parTransId="{0480E464-641F-4011-88B9-3FD80D515E36}" sibTransId="{896994B1-26D5-4808-991C-F785B805D023}"/>
    <dgm:cxn modelId="{4CC434E1-2786-438F-9BA5-699C47FCDCEA}" type="presOf" srcId="{9B6ECE0B-AD1C-49FB-99CB-308045FFF776}" destId="{29F6113E-D842-46EA-A619-7C682E1D98D1}" srcOrd="0" destOrd="0" presId="urn:microsoft.com/office/officeart/2005/8/layout/vList5"/>
    <dgm:cxn modelId="{1A85E7E7-6785-4BC4-9DEB-C802F0E78602}" type="presOf" srcId="{9531FF10-6D87-4403-8DFA-2D02DB38287B}" destId="{E2B55EFE-5C7C-41C6-BA2A-B4B60AF05E0C}" srcOrd="0" destOrd="0" presId="urn:microsoft.com/office/officeart/2005/8/layout/vList5"/>
    <dgm:cxn modelId="{D847D6EB-27A0-439F-B4FC-44BB11024226}" type="presOf" srcId="{D11D3C98-E3B0-47C5-BB91-1D84ED174D9C}" destId="{08A46F2D-8012-4D2E-A40E-44D4FF77C22A}" srcOrd="0" destOrd="0" presId="urn:microsoft.com/office/officeart/2005/8/layout/vList5"/>
    <dgm:cxn modelId="{759FF5F5-50D4-47BB-BB6D-527FBEA0D4DB}" type="presOf" srcId="{DE201E7E-BD5D-45C9-9EA2-E7F1DC3844AC}" destId="{EB9D5083-C6F8-4CEC-900B-095D41C50AF6}" srcOrd="0" destOrd="0" presId="urn:microsoft.com/office/officeart/2005/8/layout/vList5"/>
    <dgm:cxn modelId="{6E41A1FF-BF64-486C-B4AB-2C1B11701CE5}" srcId="{84D525BA-91C3-4131-87C4-B3209F57D07F}" destId="{60CE5BAA-3784-42C1-A432-197AC359ACB4}" srcOrd="3" destOrd="0" parTransId="{1C4F3903-0542-4F85-86DB-98D65D866D95}" sibTransId="{C0A4F60D-F247-4AC7-A9C3-C0AFD2416C84}"/>
    <dgm:cxn modelId="{28D88CF6-5F2D-4E79-AF71-B1A62FB57EA5}" type="presParOf" srcId="{8119FDDA-D595-488C-A8AF-1B700091F903}" destId="{07E0594D-2CD5-454D-B053-6584E8363C27}" srcOrd="0" destOrd="0" presId="urn:microsoft.com/office/officeart/2005/8/layout/vList5"/>
    <dgm:cxn modelId="{409F14A7-6E29-451D-BF78-2212EAD3F01A}" type="presParOf" srcId="{07E0594D-2CD5-454D-B053-6584E8363C27}" destId="{29F6113E-D842-46EA-A619-7C682E1D98D1}" srcOrd="0" destOrd="0" presId="urn:microsoft.com/office/officeart/2005/8/layout/vList5"/>
    <dgm:cxn modelId="{DCEB8F42-DC2D-49D3-9390-394DC800E5D4}" type="presParOf" srcId="{07E0594D-2CD5-454D-B053-6584E8363C27}" destId="{E2B55EFE-5C7C-41C6-BA2A-B4B60AF05E0C}" srcOrd="1" destOrd="0" presId="urn:microsoft.com/office/officeart/2005/8/layout/vList5"/>
    <dgm:cxn modelId="{B7C57A76-AEDA-43EC-A47A-29630D71BCBF}" type="presParOf" srcId="{8119FDDA-D595-488C-A8AF-1B700091F903}" destId="{1CA52328-719C-46F9-A318-5180C66AC65B}" srcOrd="1" destOrd="0" presId="urn:microsoft.com/office/officeart/2005/8/layout/vList5"/>
    <dgm:cxn modelId="{87DFF844-F360-4821-B3BF-8344C7170B0B}" type="presParOf" srcId="{8119FDDA-D595-488C-A8AF-1B700091F903}" destId="{24BD812C-6E48-4CFE-A908-C0F3FC55A45C}" srcOrd="2" destOrd="0" presId="urn:microsoft.com/office/officeart/2005/8/layout/vList5"/>
    <dgm:cxn modelId="{C002D153-5A17-47CB-A5BE-C8B19434A436}" type="presParOf" srcId="{24BD812C-6E48-4CFE-A908-C0F3FC55A45C}" destId="{08A46F2D-8012-4D2E-A40E-44D4FF77C22A}" srcOrd="0" destOrd="0" presId="urn:microsoft.com/office/officeart/2005/8/layout/vList5"/>
    <dgm:cxn modelId="{FE6A9E1F-4766-4D8B-B406-7CD0B72EAA02}" type="presParOf" srcId="{24BD812C-6E48-4CFE-A908-C0F3FC55A45C}" destId="{EB9D5083-C6F8-4CEC-900B-095D41C50AF6}" srcOrd="1" destOrd="0" presId="urn:microsoft.com/office/officeart/2005/8/layout/vList5"/>
    <dgm:cxn modelId="{E970ABEA-C86C-43C0-990A-0A8B704D4F34}" type="presParOf" srcId="{8119FDDA-D595-488C-A8AF-1B700091F903}" destId="{FEEB9E35-4B33-401E-A614-EC36BC5ADCF4}" srcOrd="3" destOrd="0" presId="urn:microsoft.com/office/officeart/2005/8/layout/vList5"/>
    <dgm:cxn modelId="{A957C3DD-2DD9-4E09-AD4F-F7FE7A90FB4A}" type="presParOf" srcId="{8119FDDA-D595-488C-A8AF-1B700091F903}" destId="{5BD5FF46-A6E7-4ADF-980F-A876F699C7B4}" srcOrd="4" destOrd="0" presId="urn:microsoft.com/office/officeart/2005/8/layout/vList5"/>
    <dgm:cxn modelId="{D5B1C03B-8AFE-46C1-822C-EC193B1C0B7F}" type="presParOf" srcId="{5BD5FF46-A6E7-4ADF-980F-A876F699C7B4}" destId="{904ACBD2-A6E9-4640-BA4E-01E7FFCFE090}" srcOrd="0" destOrd="0" presId="urn:microsoft.com/office/officeart/2005/8/layout/vList5"/>
    <dgm:cxn modelId="{46174C52-DD9D-48AB-B1D1-D0A572D5603B}" type="presParOf" srcId="{5BD5FF46-A6E7-4ADF-980F-A876F699C7B4}" destId="{B897EA35-D3E4-42AF-B6E8-E60D2C470B6E}" srcOrd="1" destOrd="0" presId="urn:microsoft.com/office/officeart/2005/8/layout/vList5"/>
    <dgm:cxn modelId="{C6DD4B71-F27B-49EB-9C50-848A6A960239}" type="presParOf" srcId="{8119FDDA-D595-488C-A8AF-1B700091F903}" destId="{60B7CF1D-5909-4A84-B5D0-6FFA596D480E}" srcOrd="5" destOrd="0" presId="urn:microsoft.com/office/officeart/2005/8/layout/vList5"/>
    <dgm:cxn modelId="{A3485A14-0647-47A3-A056-594D3F040D6F}" type="presParOf" srcId="{8119FDDA-D595-488C-A8AF-1B700091F903}" destId="{41BF3CC9-9D04-4D24-B140-88C54ECC7B4E}" srcOrd="6" destOrd="0" presId="urn:microsoft.com/office/officeart/2005/8/layout/vList5"/>
    <dgm:cxn modelId="{30018062-A06D-4441-8B10-1A42FA7DF4C0}" type="presParOf" srcId="{41BF3CC9-9D04-4D24-B140-88C54ECC7B4E}" destId="{F4F368B7-AEC8-4B70-A876-75EDFE0BBA32}" srcOrd="0" destOrd="0" presId="urn:microsoft.com/office/officeart/2005/8/layout/vList5"/>
    <dgm:cxn modelId="{C567F913-9FDD-4F98-B063-6A97C8DA6A31}" type="presParOf" srcId="{41BF3CC9-9D04-4D24-B140-88C54ECC7B4E}" destId="{88F1F2AC-5BAB-4EC2-BA18-3F5DA48B3EF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D525BA-91C3-4131-87C4-B3209F57D07F}"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tr-TR"/>
        </a:p>
      </dgm:t>
    </dgm:pt>
    <dgm:pt modelId="{12296447-0F1F-4513-AAFA-F37401E713E5}">
      <dgm:prSet/>
      <dgm:spPr/>
      <dgm:t>
        <a:bodyPr/>
        <a:lstStyle/>
        <a:p>
          <a:r>
            <a:rPr lang="tr-TR" dirty="0"/>
            <a:t>=</a:t>
          </a:r>
        </a:p>
      </dgm:t>
    </dgm:pt>
    <dgm:pt modelId="{9FA09180-F5AB-440D-BDA6-2AC1DEE97B7A}" type="parTrans" cxnId="{CF0BF1EF-CF8E-4658-A6C3-E18BD7FEFD21}">
      <dgm:prSet/>
      <dgm:spPr/>
      <dgm:t>
        <a:bodyPr/>
        <a:lstStyle/>
        <a:p>
          <a:endParaRPr lang="tr-TR"/>
        </a:p>
      </dgm:t>
    </dgm:pt>
    <dgm:pt modelId="{F097D25C-AF6F-4BF0-8DD0-4AB5224F83C4}" type="sibTrans" cxnId="{CF0BF1EF-CF8E-4658-A6C3-E18BD7FEFD21}">
      <dgm:prSet/>
      <dgm:spPr/>
      <dgm:t>
        <a:bodyPr/>
        <a:lstStyle/>
        <a:p>
          <a:endParaRPr lang="tr-TR"/>
        </a:p>
      </dgm:t>
    </dgm:pt>
    <dgm:pt modelId="{60211492-7D9D-488E-A3AE-6FF6EDA44790}">
      <dgm:prSet/>
      <dgm:spPr/>
      <dgm:t>
        <a:bodyPr/>
        <a:lstStyle/>
        <a:p>
          <a:pPr>
            <a:buNone/>
          </a:pPr>
          <a:r>
            <a:rPr lang="tr-TR" dirty="0"/>
            <a:t>Eşittir</a:t>
          </a:r>
        </a:p>
      </dgm:t>
    </dgm:pt>
    <dgm:pt modelId="{396ECFA1-B854-4079-833A-02661DD2019C}" type="parTrans" cxnId="{A0F5E3B0-4EF5-4C48-B32A-D2973F184989}">
      <dgm:prSet/>
      <dgm:spPr/>
      <dgm:t>
        <a:bodyPr/>
        <a:lstStyle/>
        <a:p>
          <a:endParaRPr lang="tr-TR"/>
        </a:p>
      </dgm:t>
    </dgm:pt>
    <dgm:pt modelId="{028867AA-CD7A-40B0-A4BE-668727C98ED6}" type="sibTrans" cxnId="{A0F5E3B0-4EF5-4C48-B32A-D2973F184989}">
      <dgm:prSet/>
      <dgm:spPr/>
      <dgm:t>
        <a:bodyPr/>
        <a:lstStyle/>
        <a:p>
          <a:endParaRPr lang="tr-TR"/>
        </a:p>
      </dgm:t>
    </dgm:pt>
    <dgm:pt modelId="{7964FD37-02F3-4D81-B24E-8838FCF9A26B}">
      <dgm:prSet/>
      <dgm:spPr/>
      <dgm:t>
        <a:bodyPr/>
        <a:lstStyle/>
        <a:p>
          <a:r>
            <a:rPr lang="tr-TR" dirty="0"/>
            <a:t>&lt;</a:t>
          </a:r>
        </a:p>
      </dgm:t>
    </dgm:pt>
    <dgm:pt modelId="{3AC1C3A1-898C-4941-ABDE-28070DCB707F}" type="parTrans" cxnId="{461C61EE-E650-4F63-B0C8-89C923FF41E3}">
      <dgm:prSet/>
      <dgm:spPr/>
      <dgm:t>
        <a:bodyPr/>
        <a:lstStyle/>
        <a:p>
          <a:endParaRPr lang="tr-TR"/>
        </a:p>
      </dgm:t>
    </dgm:pt>
    <dgm:pt modelId="{DA06B7F5-5378-419B-9AE4-F2332F8AA8AA}" type="sibTrans" cxnId="{461C61EE-E650-4F63-B0C8-89C923FF41E3}">
      <dgm:prSet/>
      <dgm:spPr/>
      <dgm:t>
        <a:bodyPr/>
        <a:lstStyle/>
        <a:p>
          <a:endParaRPr lang="tr-TR"/>
        </a:p>
      </dgm:t>
    </dgm:pt>
    <dgm:pt modelId="{29A55738-AB4B-44F3-B43F-A9D3C409F678}">
      <dgm:prSet/>
      <dgm:spPr/>
      <dgm:t>
        <a:bodyPr/>
        <a:lstStyle/>
        <a:p>
          <a:pPr>
            <a:buNone/>
          </a:pPr>
          <a:r>
            <a:rPr lang="tr-TR" dirty="0"/>
            <a:t>Küçüktür</a:t>
          </a:r>
        </a:p>
      </dgm:t>
    </dgm:pt>
    <dgm:pt modelId="{84937C88-FE40-4362-9504-22E319E24064}" type="parTrans" cxnId="{F8A9E1F9-C2C6-4984-BA78-07F79EDCC431}">
      <dgm:prSet/>
      <dgm:spPr/>
      <dgm:t>
        <a:bodyPr/>
        <a:lstStyle/>
        <a:p>
          <a:endParaRPr lang="tr-TR"/>
        </a:p>
      </dgm:t>
    </dgm:pt>
    <dgm:pt modelId="{6A01308C-0AD7-4971-A22A-EE831353D792}" type="sibTrans" cxnId="{F8A9E1F9-C2C6-4984-BA78-07F79EDCC431}">
      <dgm:prSet/>
      <dgm:spPr/>
      <dgm:t>
        <a:bodyPr/>
        <a:lstStyle/>
        <a:p>
          <a:endParaRPr lang="tr-TR"/>
        </a:p>
      </dgm:t>
    </dgm:pt>
    <dgm:pt modelId="{646EDE6F-E52C-4811-B11D-9773F0368AFB}">
      <dgm:prSet/>
      <dgm:spPr/>
      <dgm:t>
        <a:bodyPr/>
        <a:lstStyle/>
        <a:p>
          <a:r>
            <a:rPr lang="tr-TR" dirty="0"/>
            <a:t>&gt;</a:t>
          </a:r>
        </a:p>
      </dgm:t>
    </dgm:pt>
    <dgm:pt modelId="{4F2FCB51-97C3-4D41-B61C-344081AC5B89}" type="parTrans" cxnId="{7E1BA47A-B9AF-46BF-99E8-2685485975AD}">
      <dgm:prSet/>
      <dgm:spPr/>
      <dgm:t>
        <a:bodyPr/>
        <a:lstStyle/>
        <a:p>
          <a:endParaRPr lang="tr-TR"/>
        </a:p>
      </dgm:t>
    </dgm:pt>
    <dgm:pt modelId="{C510CBFF-BA90-42AE-B1BE-8A26E885BDF1}" type="sibTrans" cxnId="{7E1BA47A-B9AF-46BF-99E8-2685485975AD}">
      <dgm:prSet/>
      <dgm:spPr/>
      <dgm:t>
        <a:bodyPr/>
        <a:lstStyle/>
        <a:p>
          <a:endParaRPr lang="tr-TR"/>
        </a:p>
      </dgm:t>
    </dgm:pt>
    <dgm:pt modelId="{F34E3E6B-B4E0-470A-90E5-5912DE4B87E1}">
      <dgm:prSet/>
      <dgm:spPr/>
      <dgm:t>
        <a:bodyPr/>
        <a:lstStyle/>
        <a:p>
          <a:pPr algn="l">
            <a:buNone/>
          </a:pPr>
          <a:r>
            <a:rPr lang="tr-TR" dirty="0"/>
            <a:t>Büyüktür</a:t>
          </a:r>
        </a:p>
      </dgm:t>
    </dgm:pt>
    <dgm:pt modelId="{70C38E14-0763-40E0-BEC2-22FA8FF3A3C9}" type="parTrans" cxnId="{D28F19B4-B45D-4905-8BA4-C7783C0BE23D}">
      <dgm:prSet/>
      <dgm:spPr/>
      <dgm:t>
        <a:bodyPr/>
        <a:lstStyle/>
        <a:p>
          <a:endParaRPr lang="tr-TR"/>
        </a:p>
      </dgm:t>
    </dgm:pt>
    <dgm:pt modelId="{BE0E66F9-0B20-4F0A-A977-29D3BDA837D7}" type="sibTrans" cxnId="{D28F19B4-B45D-4905-8BA4-C7783C0BE23D}">
      <dgm:prSet/>
      <dgm:spPr/>
      <dgm:t>
        <a:bodyPr/>
        <a:lstStyle/>
        <a:p>
          <a:endParaRPr lang="tr-TR"/>
        </a:p>
      </dgm:t>
    </dgm:pt>
    <dgm:pt modelId="{770F3399-114B-4D28-91D6-0B739679012E}">
      <dgm:prSet/>
      <dgm:spPr/>
      <dgm:t>
        <a:bodyPr/>
        <a:lstStyle/>
        <a:p>
          <a:r>
            <a:rPr lang="tr-TR" dirty="0"/>
            <a:t>&lt;=</a:t>
          </a:r>
        </a:p>
      </dgm:t>
    </dgm:pt>
    <dgm:pt modelId="{7899F34E-0A6A-4A63-8392-B85CC3C76B0C}" type="parTrans" cxnId="{CADD66E8-B647-4AC9-9345-4A6FE069250E}">
      <dgm:prSet/>
      <dgm:spPr/>
      <dgm:t>
        <a:bodyPr/>
        <a:lstStyle/>
        <a:p>
          <a:endParaRPr lang="tr-TR"/>
        </a:p>
      </dgm:t>
    </dgm:pt>
    <dgm:pt modelId="{463ECEF0-EE22-45AB-8A8C-F64F2B516B49}" type="sibTrans" cxnId="{CADD66E8-B647-4AC9-9345-4A6FE069250E}">
      <dgm:prSet/>
      <dgm:spPr/>
      <dgm:t>
        <a:bodyPr/>
        <a:lstStyle/>
        <a:p>
          <a:endParaRPr lang="tr-TR"/>
        </a:p>
      </dgm:t>
    </dgm:pt>
    <dgm:pt modelId="{39B64905-85C8-40B3-8722-09C1A9AED92A}">
      <dgm:prSet/>
      <dgm:spPr/>
      <dgm:t>
        <a:bodyPr/>
        <a:lstStyle/>
        <a:p>
          <a:pPr>
            <a:buNone/>
          </a:pPr>
          <a:r>
            <a:rPr lang="tr-TR" dirty="0"/>
            <a:t>Küçük ya da eşittir</a:t>
          </a:r>
        </a:p>
      </dgm:t>
    </dgm:pt>
    <dgm:pt modelId="{6F297E2E-2EC6-4C58-85CC-AF229253F3E4}" type="parTrans" cxnId="{86068314-7174-4644-BDF3-4A9F012A07EA}">
      <dgm:prSet/>
      <dgm:spPr/>
      <dgm:t>
        <a:bodyPr/>
        <a:lstStyle/>
        <a:p>
          <a:endParaRPr lang="tr-TR"/>
        </a:p>
      </dgm:t>
    </dgm:pt>
    <dgm:pt modelId="{6328FF85-2C41-444A-971B-A2F15C1EF370}" type="sibTrans" cxnId="{86068314-7174-4644-BDF3-4A9F012A07EA}">
      <dgm:prSet/>
      <dgm:spPr/>
      <dgm:t>
        <a:bodyPr/>
        <a:lstStyle/>
        <a:p>
          <a:endParaRPr lang="tr-TR"/>
        </a:p>
      </dgm:t>
    </dgm:pt>
    <dgm:pt modelId="{8C30B492-05B3-4B29-8FA8-3EFAF99F41A8}">
      <dgm:prSet/>
      <dgm:spPr/>
      <dgm:t>
        <a:bodyPr/>
        <a:lstStyle/>
        <a:p>
          <a:r>
            <a:rPr lang="tr-TR" dirty="0"/>
            <a:t>&gt;=</a:t>
          </a:r>
        </a:p>
      </dgm:t>
    </dgm:pt>
    <dgm:pt modelId="{C45B68C7-34CC-429C-B22B-45A1FBF8B888}" type="parTrans" cxnId="{2E2671AB-E94A-4FD7-92F1-3C27EBD8131A}">
      <dgm:prSet/>
      <dgm:spPr/>
      <dgm:t>
        <a:bodyPr/>
        <a:lstStyle/>
        <a:p>
          <a:endParaRPr lang="tr-TR"/>
        </a:p>
      </dgm:t>
    </dgm:pt>
    <dgm:pt modelId="{660EB772-B5BF-4145-B3BC-4B9C9B933B6F}" type="sibTrans" cxnId="{2E2671AB-E94A-4FD7-92F1-3C27EBD8131A}">
      <dgm:prSet/>
      <dgm:spPr/>
      <dgm:t>
        <a:bodyPr/>
        <a:lstStyle/>
        <a:p>
          <a:endParaRPr lang="tr-TR"/>
        </a:p>
      </dgm:t>
    </dgm:pt>
    <dgm:pt modelId="{1C1C32E1-8D12-403F-AC44-F434892B11C7}">
      <dgm:prSet/>
      <dgm:spPr/>
      <dgm:t>
        <a:bodyPr/>
        <a:lstStyle/>
        <a:p>
          <a:pPr>
            <a:buNone/>
          </a:pPr>
          <a:r>
            <a:rPr lang="tr-TR" dirty="0"/>
            <a:t>Büyük yada eşittir</a:t>
          </a:r>
        </a:p>
      </dgm:t>
    </dgm:pt>
    <dgm:pt modelId="{1C8C19D4-2E3D-4E07-A720-2EABD4A241CE}" type="parTrans" cxnId="{8DCE5E12-A476-4DFB-BEF1-4F821A8CB7C9}">
      <dgm:prSet/>
      <dgm:spPr/>
      <dgm:t>
        <a:bodyPr/>
        <a:lstStyle/>
        <a:p>
          <a:endParaRPr lang="tr-TR"/>
        </a:p>
      </dgm:t>
    </dgm:pt>
    <dgm:pt modelId="{F37F4B3D-5E58-47DC-88DE-F178D4F0DE72}" type="sibTrans" cxnId="{8DCE5E12-A476-4DFB-BEF1-4F821A8CB7C9}">
      <dgm:prSet/>
      <dgm:spPr/>
      <dgm:t>
        <a:bodyPr/>
        <a:lstStyle/>
        <a:p>
          <a:endParaRPr lang="tr-TR"/>
        </a:p>
      </dgm:t>
    </dgm:pt>
    <dgm:pt modelId="{8119FDDA-D595-488C-A8AF-1B700091F903}" type="pres">
      <dgm:prSet presAssocID="{84D525BA-91C3-4131-87C4-B3209F57D07F}" presName="Name0" presStyleCnt="0">
        <dgm:presLayoutVars>
          <dgm:dir/>
          <dgm:animLvl val="lvl"/>
          <dgm:resizeHandles val="exact"/>
        </dgm:presLayoutVars>
      </dgm:prSet>
      <dgm:spPr/>
    </dgm:pt>
    <dgm:pt modelId="{D353B9D4-228A-4CBF-A146-395898798387}" type="pres">
      <dgm:prSet presAssocID="{12296447-0F1F-4513-AAFA-F37401E713E5}" presName="linNode" presStyleCnt="0"/>
      <dgm:spPr/>
    </dgm:pt>
    <dgm:pt modelId="{4396CA3D-D5C8-4852-919A-D393C1AEA590}" type="pres">
      <dgm:prSet presAssocID="{12296447-0F1F-4513-AAFA-F37401E713E5}" presName="parentText" presStyleLbl="node1" presStyleIdx="0" presStyleCnt="5" custScaleX="64653">
        <dgm:presLayoutVars>
          <dgm:chMax val="1"/>
          <dgm:bulletEnabled val="1"/>
        </dgm:presLayoutVars>
      </dgm:prSet>
      <dgm:spPr/>
    </dgm:pt>
    <dgm:pt modelId="{A816BC77-3C4C-45EE-B00E-C6C65FC9F69B}" type="pres">
      <dgm:prSet presAssocID="{12296447-0F1F-4513-AAFA-F37401E713E5}" presName="descendantText" presStyleLbl="alignAccFollowNode1" presStyleIdx="0" presStyleCnt="5">
        <dgm:presLayoutVars>
          <dgm:bulletEnabled val="1"/>
        </dgm:presLayoutVars>
      </dgm:prSet>
      <dgm:spPr/>
    </dgm:pt>
    <dgm:pt modelId="{9327E021-F737-4D34-BC63-B84469C5AC15}" type="pres">
      <dgm:prSet presAssocID="{F097D25C-AF6F-4BF0-8DD0-4AB5224F83C4}" presName="sp" presStyleCnt="0"/>
      <dgm:spPr/>
    </dgm:pt>
    <dgm:pt modelId="{30FD84C4-FB4C-461A-938C-2BA79555EFE3}" type="pres">
      <dgm:prSet presAssocID="{7964FD37-02F3-4D81-B24E-8838FCF9A26B}" presName="linNode" presStyleCnt="0"/>
      <dgm:spPr/>
    </dgm:pt>
    <dgm:pt modelId="{2A6B4820-9FC4-48AD-B5FF-05C349250ACF}" type="pres">
      <dgm:prSet presAssocID="{7964FD37-02F3-4D81-B24E-8838FCF9A26B}" presName="parentText" presStyleLbl="node1" presStyleIdx="1" presStyleCnt="5" custScaleX="64653">
        <dgm:presLayoutVars>
          <dgm:chMax val="1"/>
          <dgm:bulletEnabled val="1"/>
        </dgm:presLayoutVars>
      </dgm:prSet>
      <dgm:spPr/>
    </dgm:pt>
    <dgm:pt modelId="{9BCC8B30-5CC3-4298-9AD8-923A88E67A2B}" type="pres">
      <dgm:prSet presAssocID="{7964FD37-02F3-4D81-B24E-8838FCF9A26B}" presName="descendantText" presStyleLbl="alignAccFollowNode1" presStyleIdx="1" presStyleCnt="5">
        <dgm:presLayoutVars>
          <dgm:bulletEnabled val="1"/>
        </dgm:presLayoutVars>
      </dgm:prSet>
      <dgm:spPr/>
    </dgm:pt>
    <dgm:pt modelId="{D198A94C-4CB9-43D2-BD5A-FD5F8CAEFAA5}" type="pres">
      <dgm:prSet presAssocID="{DA06B7F5-5378-419B-9AE4-F2332F8AA8AA}" presName="sp" presStyleCnt="0"/>
      <dgm:spPr/>
    </dgm:pt>
    <dgm:pt modelId="{48FDD6AB-0DB6-4E89-A4FE-BFEEEE6A61F1}" type="pres">
      <dgm:prSet presAssocID="{646EDE6F-E52C-4811-B11D-9773F0368AFB}" presName="linNode" presStyleCnt="0"/>
      <dgm:spPr/>
    </dgm:pt>
    <dgm:pt modelId="{D63354D0-0F81-48F9-83DD-A86D7EF02E26}" type="pres">
      <dgm:prSet presAssocID="{646EDE6F-E52C-4811-B11D-9773F0368AFB}" presName="parentText" presStyleLbl="node1" presStyleIdx="2" presStyleCnt="5" custScaleX="64653">
        <dgm:presLayoutVars>
          <dgm:chMax val="1"/>
          <dgm:bulletEnabled val="1"/>
        </dgm:presLayoutVars>
      </dgm:prSet>
      <dgm:spPr/>
    </dgm:pt>
    <dgm:pt modelId="{47AADBCF-3FCA-4391-BC42-62AC412E7A55}" type="pres">
      <dgm:prSet presAssocID="{646EDE6F-E52C-4811-B11D-9773F0368AFB}" presName="descendantText" presStyleLbl="alignAccFollowNode1" presStyleIdx="2" presStyleCnt="5">
        <dgm:presLayoutVars>
          <dgm:bulletEnabled val="1"/>
        </dgm:presLayoutVars>
      </dgm:prSet>
      <dgm:spPr/>
    </dgm:pt>
    <dgm:pt modelId="{1078AC6C-6B6C-402A-8680-176853FD7858}" type="pres">
      <dgm:prSet presAssocID="{C510CBFF-BA90-42AE-B1BE-8A26E885BDF1}" presName="sp" presStyleCnt="0"/>
      <dgm:spPr/>
    </dgm:pt>
    <dgm:pt modelId="{67616C3D-4DF5-44A4-B245-89A3F2B7772D}" type="pres">
      <dgm:prSet presAssocID="{770F3399-114B-4D28-91D6-0B739679012E}" presName="linNode" presStyleCnt="0"/>
      <dgm:spPr/>
    </dgm:pt>
    <dgm:pt modelId="{F328C10A-B6FA-4DBA-8DC6-EAE101843A7F}" type="pres">
      <dgm:prSet presAssocID="{770F3399-114B-4D28-91D6-0B739679012E}" presName="parentText" presStyleLbl="node1" presStyleIdx="3" presStyleCnt="5" custScaleX="64653">
        <dgm:presLayoutVars>
          <dgm:chMax val="1"/>
          <dgm:bulletEnabled val="1"/>
        </dgm:presLayoutVars>
      </dgm:prSet>
      <dgm:spPr/>
    </dgm:pt>
    <dgm:pt modelId="{896178DD-3D35-4C29-B4E7-802363774902}" type="pres">
      <dgm:prSet presAssocID="{770F3399-114B-4D28-91D6-0B739679012E}" presName="descendantText" presStyleLbl="alignAccFollowNode1" presStyleIdx="3" presStyleCnt="5">
        <dgm:presLayoutVars>
          <dgm:bulletEnabled val="1"/>
        </dgm:presLayoutVars>
      </dgm:prSet>
      <dgm:spPr/>
    </dgm:pt>
    <dgm:pt modelId="{C5A0D67A-3EEF-400F-8FDB-657AACF1593C}" type="pres">
      <dgm:prSet presAssocID="{463ECEF0-EE22-45AB-8A8C-F64F2B516B49}" presName="sp" presStyleCnt="0"/>
      <dgm:spPr/>
    </dgm:pt>
    <dgm:pt modelId="{71AF6C3E-F762-473D-8261-303C7D5F4870}" type="pres">
      <dgm:prSet presAssocID="{8C30B492-05B3-4B29-8FA8-3EFAF99F41A8}" presName="linNode" presStyleCnt="0"/>
      <dgm:spPr/>
    </dgm:pt>
    <dgm:pt modelId="{A79944EF-E119-4A3D-9976-59A4F12A64DC}" type="pres">
      <dgm:prSet presAssocID="{8C30B492-05B3-4B29-8FA8-3EFAF99F41A8}" presName="parentText" presStyleLbl="node1" presStyleIdx="4" presStyleCnt="5" custScaleX="64653">
        <dgm:presLayoutVars>
          <dgm:chMax val="1"/>
          <dgm:bulletEnabled val="1"/>
        </dgm:presLayoutVars>
      </dgm:prSet>
      <dgm:spPr/>
    </dgm:pt>
    <dgm:pt modelId="{B41A2F73-81EC-4147-83C5-0EA7EF502E9A}" type="pres">
      <dgm:prSet presAssocID="{8C30B492-05B3-4B29-8FA8-3EFAF99F41A8}" presName="descendantText" presStyleLbl="alignAccFollowNode1" presStyleIdx="4" presStyleCnt="5">
        <dgm:presLayoutVars>
          <dgm:bulletEnabled val="1"/>
        </dgm:presLayoutVars>
      </dgm:prSet>
      <dgm:spPr/>
    </dgm:pt>
  </dgm:ptLst>
  <dgm:cxnLst>
    <dgm:cxn modelId="{8DCE5E12-A476-4DFB-BEF1-4F821A8CB7C9}" srcId="{8C30B492-05B3-4B29-8FA8-3EFAF99F41A8}" destId="{1C1C32E1-8D12-403F-AC44-F434892B11C7}" srcOrd="0" destOrd="0" parTransId="{1C8C19D4-2E3D-4E07-A720-2EABD4A241CE}" sibTransId="{F37F4B3D-5E58-47DC-88DE-F178D4F0DE72}"/>
    <dgm:cxn modelId="{86068314-7174-4644-BDF3-4A9F012A07EA}" srcId="{770F3399-114B-4D28-91D6-0B739679012E}" destId="{39B64905-85C8-40B3-8722-09C1A9AED92A}" srcOrd="0" destOrd="0" parTransId="{6F297E2E-2EC6-4C58-85CC-AF229253F3E4}" sibTransId="{6328FF85-2C41-444A-971B-A2F15C1EF370}"/>
    <dgm:cxn modelId="{F856F321-DE18-42AA-ABE7-C1E094DB9282}" type="presOf" srcId="{12296447-0F1F-4513-AAFA-F37401E713E5}" destId="{4396CA3D-D5C8-4852-919A-D393C1AEA590}" srcOrd="0" destOrd="0" presId="urn:microsoft.com/office/officeart/2005/8/layout/vList5"/>
    <dgm:cxn modelId="{FB8E2731-80D9-4A85-B14D-BAB26142015C}" type="presOf" srcId="{29A55738-AB4B-44F3-B43F-A9D3C409F678}" destId="{9BCC8B30-5CC3-4298-9AD8-923A88E67A2B}" srcOrd="0" destOrd="0" presId="urn:microsoft.com/office/officeart/2005/8/layout/vList5"/>
    <dgm:cxn modelId="{5E62595C-0031-4468-A730-B5A1F0EB18D9}" type="presOf" srcId="{7964FD37-02F3-4D81-B24E-8838FCF9A26B}" destId="{2A6B4820-9FC4-48AD-B5FF-05C349250ACF}" srcOrd="0" destOrd="0" presId="urn:microsoft.com/office/officeart/2005/8/layout/vList5"/>
    <dgm:cxn modelId="{EA138461-F57D-4653-94C0-17BC47F8909B}" type="presOf" srcId="{F34E3E6B-B4E0-470A-90E5-5912DE4B87E1}" destId="{47AADBCF-3FCA-4391-BC42-62AC412E7A55}" srcOrd="0" destOrd="0" presId="urn:microsoft.com/office/officeart/2005/8/layout/vList5"/>
    <dgm:cxn modelId="{A6AFD54A-C5AB-45DD-8A7F-9DB11E22134D}" type="presOf" srcId="{1C1C32E1-8D12-403F-AC44-F434892B11C7}" destId="{B41A2F73-81EC-4147-83C5-0EA7EF502E9A}" srcOrd="0" destOrd="0" presId="urn:microsoft.com/office/officeart/2005/8/layout/vList5"/>
    <dgm:cxn modelId="{48E5414B-B3BA-4FED-B108-645D8A4E2A9A}" type="presOf" srcId="{84D525BA-91C3-4131-87C4-B3209F57D07F}" destId="{8119FDDA-D595-488C-A8AF-1B700091F903}" srcOrd="0" destOrd="0" presId="urn:microsoft.com/office/officeart/2005/8/layout/vList5"/>
    <dgm:cxn modelId="{7E1BA47A-B9AF-46BF-99E8-2685485975AD}" srcId="{84D525BA-91C3-4131-87C4-B3209F57D07F}" destId="{646EDE6F-E52C-4811-B11D-9773F0368AFB}" srcOrd="2" destOrd="0" parTransId="{4F2FCB51-97C3-4D41-B61C-344081AC5B89}" sibTransId="{C510CBFF-BA90-42AE-B1BE-8A26E885BDF1}"/>
    <dgm:cxn modelId="{4EC0F989-1A6E-4BE9-9C2F-2E172288F83D}" type="presOf" srcId="{60211492-7D9D-488E-A3AE-6FF6EDA44790}" destId="{A816BC77-3C4C-45EE-B00E-C6C65FC9F69B}" srcOrd="0" destOrd="0" presId="urn:microsoft.com/office/officeart/2005/8/layout/vList5"/>
    <dgm:cxn modelId="{8C0C3794-4F02-48D5-B594-86DBEDD7B5C7}" type="presOf" srcId="{8C30B492-05B3-4B29-8FA8-3EFAF99F41A8}" destId="{A79944EF-E119-4A3D-9976-59A4F12A64DC}" srcOrd="0" destOrd="0" presId="urn:microsoft.com/office/officeart/2005/8/layout/vList5"/>
    <dgm:cxn modelId="{2E2671AB-E94A-4FD7-92F1-3C27EBD8131A}" srcId="{84D525BA-91C3-4131-87C4-B3209F57D07F}" destId="{8C30B492-05B3-4B29-8FA8-3EFAF99F41A8}" srcOrd="4" destOrd="0" parTransId="{C45B68C7-34CC-429C-B22B-45A1FBF8B888}" sibTransId="{660EB772-B5BF-4145-B3BC-4B9C9B933B6F}"/>
    <dgm:cxn modelId="{239603AC-7F81-45A3-B2F4-68E5074C4018}" type="presOf" srcId="{646EDE6F-E52C-4811-B11D-9773F0368AFB}" destId="{D63354D0-0F81-48F9-83DD-A86D7EF02E26}" srcOrd="0" destOrd="0" presId="urn:microsoft.com/office/officeart/2005/8/layout/vList5"/>
    <dgm:cxn modelId="{A0F5E3B0-4EF5-4C48-B32A-D2973F184989}" srcId="{12296447-0F1F-4513-AAFA-F37401E713E5}" destId="{60211492-7D9D-488E-A3AE-6FF6EDA44790}" srcOrd="0" destOrd="0" parTransId="{396ECFA1-B854-4079-833A-02661DD2019C}" sibTransId="{028867AA-CD7A-40B0-A4BE-668727C98ED6}"/>
    <dgm:cxn modelId="{D28F19B4-B45D-4905-8BA4-C7783C0BE23D}" srcId="{646EDE6F-E52C-4811-B11D-9773F0368AFB}" destId="{F34E3E6B-B4E0-470A-90E5-5912DE4B87E1}" srcOrd="0" destOrd="0" parTransId="{70C38E14-0763-40E0-BEC2-22FA8FF3A3C9}" sibTransId="{BE0E66F9-0B20-4F0A-A977-29D3BDA837D7}"/>
    <dgm:cxn modelId="{B8EF8DD8-0A2E-4855-BC07-D8FF3805D54C}" type="presOf" srcId="{770F3399-114B-4D28-91D6-0B739679012E}" destId="{F328C10A-B6FA-4DBA-8DC6-EAE101843A7F}" srcOrd="0" destOrd="0" presId="urn:microsoft.com/office/officeart/2005/8/layout/vList5"/>
    <dgm:cxn modelId="{CADD66E8-B647-4AC9-9345-4A6FE069250E}" srcId="{84D525BA-91C3-4131-87C4-B3209F57D07F}" destId="{770F3399-114B-4D28-91D6-0B739679012E}" srcOrd="3" destOrd="0" parTransId="{7899F34E-0A6A-4A63-8392-B85CC3C76B0C}" sibTransId="{463ECEF0-EE22-45AB-8A8C-F64F2B516B49}"/>
    <dgm:cxn modelId="{461C61EE-E650-4F63-B0C8-89C923FF41E3}" srcId="{84D525BA-91C3-4131-87C4-B3209F57D07F}" destId="{7964FD37-02F3-4D81-B24E-8838FCF9A26B}" srcOrd="1" destOrd="0" parTransId="{3AC1C3A1-898C-4941-ABDE-28070DCB707F}" sibTransId="{DA06B7F5-5378-419B-9AE4-F2332F8AA8AA}"/>
    <dgm:cxn modelId="{CF0BF1EF-CF8E-4658-A6C3-E18BD7FEFD21}" srcId="{84D525BA-91C3-4131-87C4-B3209F57D07F}" destId="{12296447-0F1F-4513-AAFA-F37401E713E5}" srcOrd="0" destOrd="0" parTransId="{9FA09180-F5AB-440D-BDA6-2AC1DEE97B7A}" sibTransId="{F097D25C-AF6F-4BF0-8DD0-4AB5224F83C4}"/>
    <dgm:cxn modelId="{F8A9E1F9-C2C6-4984-BA78-07F79EDCC431}" srcId="{7964FD37-02F3-4D81-B24E-8838FCF9A26B}" destId="{29A55738-AB4B-44F3-B43F-A9D3C409F678}" srcOrd="0" destOrd="0" parTransId="{84937C88-FE40-4362-9504-22E319E24064}" sibTransId="{6A01308C-0AD7-4971-A22A-EE831353D792}"/>
    <dgm:cxn modelId="{D74077FF-0FE2-40EB-8AB7-FB9C2E9F606B}" type="presOf" srcId="{39B64905-85C8-40B3-8722-09C1A9AED92A}" destId="{896178DD-3D35-4C29-B4E7-802363774902}" srcOrd="0" destOrd="0" presId="urn:microsoft.com/office/officeart/2005/8/layout/vList5"/>
    <dgm:cxn modelId="{DE3202B5-F3EB-4EB3-895E-D6CFC29EBEBD}" type="presParOf" srcId="{8119FDDA-D595-488C-A8AF-1B700091F903}" destId="{D353B9D4-228A-4CBF-A146-395898798387}" srcOrd="0" destOrd="0" presId="urn:microsoft.com/office/officeart/2005/8/layout/vList5"/>
    <dgm:cxn modelId="{BC64B3F0-C615-4FD8-9C9D-9CCCCE004E72}" type="presParOf" srcId="{D353B9D4-228A-4CBF-A146-395898798387}" destId="{4396CA3D-D5C8-4852-919A-D393C1AEA590}" srcOrd="0" destOrd="0" presId="urn:microsoft.com/office/officeart/2005/8/layout/vList5"/>
    <dgm:cxn modelId="{90D7D311-D637-43A1-9739-CD14CAE5A37F}" type="presParOf" srcId="{D353B9D4-228A-4CBF-A146-395898798387}" destId="{A816BC77-3C4C-45EE-B00E-C6C65FC9F69B}" srcOrd="1" destOrd="0" presId="urn:microsoft.com/office/officeart/2005/8/layout/vList5"/>
    <dgm:cxn modelId="{32675A80-1377-4228-B891-CB7BA5BAB17F}" type="presParOf" srcId="{8119FDDA-D595-488C-A8AF-1B700091F903}" destId="{9327E021-F737-4D34-BC63-B84469C5AC15}" srcOrd="1" destOrd="0" presId="urn:microsoft.com/office/officeart/2005/8/layout/vList5"/>
    <dgm:cxn modelId="{2C100581-4347-42E6-A594-5B8BE44ADF88}" type="presParOf" srcId="{8119FDDA-D595-488C-A8AF-1B700091F903}" destId="{30FD84C4-FB4C-461A-938C-2BA79555EFE3}" srcOrd="2" destOrd="0" presId="urn:microsoft.com/office/officeart/2005/8/layout/vList5"/>
    <dgm:cxn modelId="{2FEE2F97-B149-4F7C-BEF7-BA73A35050AB}" type="presParOf" srcId="{30FD84C4-FB4C-461A-938C-2BA79555EFE3}" destId="{2A6B4820-9FC4-48AD-B5FF-05C349250ACF}" srcOrd="0" destOrd="0" presId="urn:microsoft.com/office/officeart/2005/8/layout/vList5"/>
    <dgm:cxn modelId="{8E79CFD8-9FFF-4648-8611-A502DBA11D43}" type="presParOf" srcId="{30FD84C4-FB4C-461A-938C-2BA79555EFE3}" destId="{9BCC8B30-5CC3-4298-9AD8-923A88E67A2B}" srcOrd="1" destOrd="0" presId="urn:microsoft.com/office/officeart/2005/8/layout/vList5"/>
    <dgm:cxn modelId="{130CDC03-B650-465C-BF01-159C4C64C1F3}" type="presParOf" srcId="{8119FDDA-D595-488C-A8AF-1B700091F903}" destId="{D198A94C-4CB9-43D2-BD5A-FD5F8CAEFAA5}" srcOrd="3" destOrd="0" presId="urn:microsoft.com/office/officeart/2005/8/layout/vList5"/>
    <dgm:cxn modelId="{D53A3F5A-58DC-4443-AA4C-AAC04C720632}" type="presParOf" srcId="{8119FDDA-D595-488C-A8AF-1B700091F903}" destId="{48FDD6AB-0DB6-4E89-A4FE-BFEEEE6A61F1}" srcOrd="4" destOrd="0" presId="urn:microsoft.com/office/officeart/2005/8/layout/vList5"/>
    <dgm:cxn modelId="{8E075103-F12A-4E16-9392-14F57AE4B1A4}" type="presParOf" srcId="{48FDD6AB-0DB6-4E89-A4FE-BFEEEE6A61F1}" destId="{D63354D0-0F81-48F9-83DD-A86D7EF02E26}" srcOrd="0" destOrd="0" presId="urn:microsoft.com/office/officeart/2005/8/layout/vList5"/>
    <dgm:cxn modelId="{80687CF8-B1D9-46EF-896D-F0C5470BDF70}" type="presParOf" srcId="{48FDD6AB-0DB6-4E89-A4FE-BFEEEE6A61F1}" destId="{47AADBCF-3FCA-4391-BC42-62AC412E7A55}" srcOrd="1" destOrd="0" presId="urn:microsoft.com/office/officeart/2005/8/layout/vList5"/>
    <dgm:cxn modelId="{47E27CD0-4466-42EE-AF7B-528D050B023C}" type="presParOf" srcId="{8119FDDA-D595-488C-A8AF-1B700091F903}" destId="{1078AC6C-6B6C-402A-8680-176853FD7858}" srcOrd="5" destOrd="0" presId="urn:microsoft.com/office/officeart/2005/8/layout/vList5"/>
    <dgm:cxn modelId="{35510022-22E9-4733-8ECD-EADC32B24160}" type="presParOf" srcId="{8119FDDA-D595-488C-A8AF-1B700091F903}" destId="{67616C3D-4DF5-44A4-B245-89A3F2B7772D}" srcOrd="6" destOrd="0" presId="urn:microsoft.com/office/officeart/2005/8/layout/vList5"/>
    <dgm:cxn modelId="{5BA500A9-11EE-4989-83A5-113F5A426456}" type="presParOf" srcId="{67616C3D-4DF5-44A4-B245-89A3F2B7772D}" destId="{F328C10A-B6FA-4DBA-8DC6-EAE101843A7F}" srcOrd="0" destOrd="0" presId="urn:microsoft.com/office/officeart/2005/8/layout/vList5"/>
    <dgm:cxn modelId="{82F01BC6-3139-4B18-A5C9-316772A7EED2}" type="presParOf" srcId="{67616C3D-4DF5-44A4-B245-89A3F2B7772D}" destId="{896178DD-3D35-4C29-B4E7-802363774902}" srcOrd="1" destOrd="0" presId="urn:microsoft.com/office/officeart/2005/8/layout/vList5"/>
    <dgm:cxn modelId="{D2E4559F-D6D5-46E9-B5F3-669704C4D3A2}" type="presParOf" srcId="{8119FDDA-D595-488C-A8AF-1B700091F903}" destId="{C5A0D67A-3EEF-400F-8FDB-657AACF1593C}" srcOrd="7" destOrd="0" presId="urn:microsoft.com/office/officeart/2005/8/layout/vList5"/>
    <dgm:cxn modelId="{AA1953D9-50CE-4D9B-8BCB-BF0306BB9114}" type="presParOf" srcId="{8119FDDA-D595-488C-A8AF-1B700091F903}" destId="{71AF6C3E-F762-473D-8261-303C7D5F4870}" srcOrd="8" destOrd="0" presId="urn:microsoft.com/office/officeart/2005/8/layout/vList5"/>
    <dgm:cxn modelId="{70FD74AB-3020-499F-B6E1-6D5E122ABE17}" type="presParOf" srcId="{71AF6C3E-F762-473D-8261-303C7D5F4870}" destId="{A79944EF-E119-4A3D-9976-59A4F12A64DC}" srcOrd="0" destOrd="0" presId="urn:microsoft.com/office/officeart/2005/8/layout/vList5"/>
    <dgm:cxn modelId="{250BD998-3D72-43D3-BF71-65E89593AB0C}" type="presParOf" srcId="{71AF6C3E-F762-473D-8261-303C7D5F4870}" destId="{B41A2F73-81EC-4147-83C5-0EA7EF502E9A}"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03C1B-9C0A-4A1E-8164-B21D394374DA}">
      <dsp:nvSpPr>
        <dsp:cNvPr id="0" name=""/>
        <dsp:cNvSpPr/>
      </dsp:nvSpPr>
      <dsp:spPr>
        <a:xfrm>
          <a:off x="0" y="3590788"/>
          <a:ext cx="6561348" cy="4712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tr-TR" sz="2000" b="0" kern="1200" dirty="0">
              <a:latin typeface="+mj-lt"/>
            </a:rPr>
            <a:t>Çözümün değerlendirilmesi ve sonuca ulaşılması</a:t>
          </a:r>
        </a:p>
      </dsp:txBody>
      <dsp:txXfrm>
        <a:off x="0" y="3590788"/>
        <a:ext cx="6561348" cy="471289"/>
      </dsp:txXfrm>
    </dsp:sp>
    <dsp:sp modelId="{07F377CE-7D83-4A38-951D-A749628BE1B9}">
      <dsp:nvSpPr>
        <dsp:cNvPr id="0" name=""/>
        <dsp:cNvSpPr/>
      </dsp:nvSpPr>
      <dsp:spPr>
        <a:xfrm rot="10800000">
          <a:off x="0" y="2873015"/>
          <a:ext cx="6561348" cy="724842"/>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tr-TR" sz="2000" b="0" kern="1200" dirty="0">
              <a:latin typeface="+mj-lt"/>
            </a:rPr>
            <a:t>Çözüm önerilerinin test edilmesi</a:t>
          </a:r>
        </a:p>
      </dsp:txBody>
      <dsp:txXfrm rot="10800000">
        <a:off x="0" y="2873015"/>
        <a:ext cx="6561348" cy="470981"/>
      </dsp:txXfrm>
    </dsp:sp>
    <dsp:sp modelId="{78A97BF4-27F9-4FF5-8F00-5187DDB806C7}">
      <dsp:nvSpPr>
        <dsp:cNvPr id="0" name=""/>
        <dsp:cNvSpPr/>
      </dsp:nvSpPr>
      <dsp:spPr>
        <a:xfrm rot="10800000">
          <a:off x="0" y="2155242"/>
          <a:ext cx="6561348" cy="724842"/>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tr-TR" sz="2000" b="0" kern="1200" dirty="0">
              <a:latin typeface="+mj-lt"/>
            </a:rPr>
            <a:t>Probleme ait çözüm önerilerinin belirlenmesi</a:t>
          </a:r>
        </a:p>
      </dsp:txBody>
      <dsp:txXfrm rot="10800000">
        <a:off x="0" y="2155242"/>
        <a:ext cx="6561348" cy="470981"/>
      </dsp:txXfrm>
    </dsp:sp>
    <dsp:sp modelId="{526C8CAF-A3A8-4283-8BFE-840C38161101}">
      <dsp:nvSpPr>
        <dsp:cNvPr id="0" name=""/>
        <dsp:cNvSpPr/>
      </dsp:nvSpPr>
      <dsp:spPr>
        <a:xfrm rot="10800000">
          <a:off x="0" y="1437468"/>
          <a:ext cx="6561348" cy="724842"/>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tr-TR" sz="2000" b="0" kern="1200" dirty="0">
              <a:latin typeface="+mj-lt"/>
            </a:rPr>
            <a:t>Problem ile ilgili araştırma yapılması ve bilgilerin toplanması</a:t>
          </a:r>
        </a:p>
      </dsp:txBody>
      <dsp:txXfrm rot="10800000">
        <a:off x="0" y="1437468"/>
        <a:ext cx="6561348" cy="470981"/>
      </dsp:txXfrm>
    </dsp:sp>
    <dsp:sp modelId="{2EF596A0-9073-4E84-A326-005A3FEB6EA9}">
      <dsp:nvSpPr>
        <dsp:cNvPr id="0" name=""/>
        <dsp:cNvSpPr/>
      </dsp:nvSpPr>
      <dsp:spPr>
        <a:xfrm rot="10800000">
          <a:off x="0" y="719695"/>
          <a:ext cx="6561348" cy="724842"/>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tr-TR" sz="2000" b="0" kern="1200" dirty="0">
              <a:latin typeface="+mj-lt"/>
            </a:rPr>
            <a:t>Problemin anlaşılması</a:t>
          </a:r>
        </a:p>
      </dsp:txBody>
      <dsp:txXfrm rot="10800000">
        <a:off x="0" y="719695"/>
        <a:ext cx="6561348" cy="470981"/>
      </dsp:txXfrm>
    </dsp:sp>
    <dsp:sp modelId="{A840699C-5F13-4A90-85A3-A93A1065F123}">
      <dsp:nvSpPr>
        <dsp:cNvPr id="0" name=""/>
        <dsp:cNvSpPr/>
      </dsp:nvSpPr>
      <dsp:spPr>
        <a:xfrm rot="10800000">
          <a:off x="0" y="1922"/>
          <a:ext cx="6561348" cy="724842"/>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tr-TR" sz="2000" b="0" kern="1200" dirty="0">
              <a:latin typeface="+mj-lt"/>
            </a:rPr>
            <a:t>Problemin belirlenmesi</a:t>
          </a:r>
        </a:p>
      </dsp:txBody>
      <dsp:txXfrm rot="10800000">
        <a:off x="0" y="1922"/>
        <a:ext cx="6561348" cy="4709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55EFE-5C7C-41C6-BA2A-B4B60AF05E0C}">
      <dsp:nvSpPr>
        <dsp:cNvPr id="0" name=""/>
        <dsp:cNvSpPr/>
      </dsp:nvSpPr>
      <dsp:spPr>
        <a:xfrm rot="5400000">
          <a:off x="1935519" y="-1187001"/>
          <a:ext cx="551520" cy="306627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None/>
          </a:pPr>
          <a:r>
            <a:rPr lang="tr-TR" sz="2400" kern="1200" dirty="0"/>
            <a:t>Toplama işlemi yapar</a:t>
          </a:r>
        </a:p>
      </dsp:txBody>
      <dsp:txXfrm rot="-5400000">
        <a:off x="678145" y="97296"/>
        <a:ext cx="3039347" cy="497674"/>
      </dsp:txXfrm>
    </dsp:sp>
    <dsp:sp modelId="{29F6113E-D842-46EA-A619-7C682E1D98D1}">
      <dsp:nvSpPr>
        <dsp:cNvPr id="0" name=""/>
        <dsp:cNvSpPr/>
      </dsp:nvSpPr>
      <dsp:spPr>
        <a:xfrm>
          <a:off x="15480" y="1433"/>
          <a:ext cx="662663" cy="689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tr-TR" sz="4000" kern="1200" dirty="0"/>
            <a:t>+</a:t>
          </a:r>
        </a:p>
      </dsp:txBody>
      <dsp:txXfrm>
        <a:off x="47829" y="33782"/>
        <a:ext cx="597965" cy="624702"/>
      </dsp:txXfrm>
    </dsp:sp>
    <dsp:sp modelId="{EB9D5083-C6F8-4CEC-900B-095D41C50AF6}">
      <dsp:nvSpPr>
        <dsp:cNvPr id="0" name=""/>
        <dsp:cNvSpPr/>
      </dsp:nvSpPr>
      <dsp:spPr>
        <a:xfrm rot="5400000">
          <a:off x="1935519" y="-463131"/>
          <a:ext cx="551520" cy="306627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None/>
          </a:pPr>
          <a:r>
            <a:rPr lang="tr-TR" sz="2300" kern="1200" dirty="0"/>
            <a:t>Çıkartma işlemi yapar</a:t>
          </a:r>
        </a:p>
      </dsp:txBody>
      <dsp:txXfrm rot="-5400000">
        <a:off x="678145" y="821166"/>
        <a:ext cx="3039347" cy="497674"/>
      </dsp:txXfrm>
    </dsp:sp>
    <dsp:sp modelId="{08A46F2D-8012-4D2E-A40E-44D4FF77C22A}">
      <dsp:nvSpPr>
        <dsp:cNvPr id="0" name=""/>
        <dsp:cNvSpPr/>
      </dsp:nvSpPr>
      <dsp:spPr>
        <a:xfrm>
          <a:off x="15480" y="725303"/>
          <a:ext cx="662663" cy="689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tr-TR" sz="4400" kern="1200" dirty="0"/>
            <a:t>-</a:t>
          </a:r>
        </a:p>
      </dsp:txBody>
      <dsp:txXfrm>
        <a:off x="47829" y="757652"/>
        <a:ext cx="597965" cy="624702"/>
      </dsp:txXfrm>
    </dsp:sp>
    <dsp:sp modelId="{B897EA35-D3E4-42AF-B6E8-E60D2C470B6E}">
      <dsp:nvSpPr>
        <dsp:cNvPr id="0" name=""/>
        <dsp:cNvSpPr/>
      </dsp:nvSpPr>
      <dsp:spPr>
        <a:xfrm rot="5400000">
          <a:off x="1935519" y="260738"/>
          <a:ext cx="551520" cy="306627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None/>
          </a:pPr>
          <a:r>
            <a:rPr lang="tr-TR" sz="2200" kern="1200" dirty="0"/>
            <a:t>Bölme işlemi yapar</a:t>
          </a:r>
        </a:p>
      </dsp:txBody>
      <dsp:txXfrm rot="-5400000">
        <a:off x="678145" y="1545036"/>
        <a:ext cx="3039347" cy="497674"/>
      </dsp:txXfrm>
    </dsp:sp>
    <dsp:sp modelId="{904ACBD2-A6E9-4640-BA4E-01E7FFCFE090}">
      <dsp:nvSpPr>
        <dsp:cNvPr id="0" name=""/>
        <dsp:cNvSpPr/>
      </dsp:nvSpPr>
      <dsp:spPr>
        <a:xfrm>
          <a:off x="15480" y="1449174"/>
          <a:ext cx="662663" cy="689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tr-TR" sz="2800" kern="1200" dirty="0"/>
            <a:t>/</a:t>
          </a:r>
        </a:p>
      </dsp:txBody>
      <dsp:txXfrm>
        <a:off x="47829" y="1481523"/>
        <a:ext cx="597965" cy="624702"/>
      </dsp:txXfrm>
    </dsp:sp>
    <dsp:sp modelId="{88F1F2AC-5BAB-4EC2-BA18-3F5DA48B3EF7}">
      <dsp:nvSpPr>
        <dsp:cNvPr id="0" name=""/>
        <dsp:cNvSpPr/>
      </dsp:nvSpPr>
      <dsp:spPr>
        <a:xfrm rot="5400000">
          <a:off x="1935519" y="984609"/>
          <a:ext cx="551520" cy="306627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None/>
          </a:pPr>
          <a:r>
            <a:rPr lang="tr-TR" sz="2200" kern="1200" dirty="0"/>
            <a:t>Çarpma işlemi yapar</a:t>
          </a:r>
        </a:p>
      </dsp:txBody>
      <dsp:txXfrm rot="-5400000">
        <a:off x="678145" y="2268907"/>
        <a:ext cx="3039347" cy="497674"/>
      </dsp:txXfrm>
    </dsp:sp>
    <dsp:sp modelId="{F4F368B7-AEC8-4B70-A876-75EDFE0BBA32}">
      <dsp:nvSpPr>
        <dsp:cNvPr id="0" name=""/>
        <dsp:cNvSpPr/>
      </dsp:nvSpPr>
      <dsp:spPr>
        <a:xfrm>
          <a:off x="15480" y="2173044"/>
          <a:ext cx="662663" cy="689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b" anchorCtr="0">
          <a:noAutofit/>
        </a:bodyPr>
        <a:lstStyle/>
        <a:p>
          <a:pPr marL="0" lvl="0" indent="0" algn="ctr" defTabSz="1600200">
            <a:lnSpc>
              <a:spcPct val="90000"/>
            </a:lnSpc>
            <a:spcBef>
              <a:spcPct val="0"/>
            </a:spcBef>
            <a:spcAft>
              <a:spcPct val="35000"/>
            </a:spcAft>
            <a:buNone/>
          </a:pPr>
          <a:r>
            <a:rPr lang="tr-TR" sz="3600" kern="1200" dirty="0"/>
            <a:t>*</a:t>
          </a:r>
        </a:p>
      </dsp:txBody>
      <dsp:txXfrm>
        <a:off x="47829" y="2205393"/>
        <a:ext cx="597965" cy="6247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6BC77-3C4C-45EE-B00E-C6C65FC9F69B}">
      <dsp:nvSpPr>
        <dsp:cNvPr id="0" name=""/>
        <dsp:cNvSpPr/>
      </dsp:nvSpPr>
      <dsp:spPr>
        <a:xfrm rot="5400000">
          <a:off x="2097402" y="-926777"/>
          <a:ext cx="440209" cy="2406333"/>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None/>
          </a:pPr>
          <a:r>
            <a:rPr lang="tr-TR" sz="2200" kern="1200" dirty="0"/>
            <a:t>Eşittir</a:t>
          </a:r>
        </a:p>
      </dsp:txBody>
      <dsp:txXfrm rot="-5400000">
        <a:off x="1114341" y="77773"/>
        <a:ext cx="2384844" cy="397231"/>
      </dsp:txXfrm>
    </dsp:sp>
    <dsp:sp modelId="{4396CA3D-D5C8-4852-919A-D393C1AEA590}">
      <dsp:nvSpPr>
        <dsp:cNvPr id="0" name=""/>
        <dsp:cNvSpPr/>
      </dsp:nvSpPr>
      <dsp:spPr>
        <a:xfrm>
          <a:off x="239221" y="1258"/>
          <a:ext cx="875118" cy="55026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tr-TR" sz="2700" kern="1200" dirty="0"/>
            <a:t>=</a:t>
          </a:r>
        </a:p>
      </dsp:txBody>
      <dsp:txXfrm>
        <a:off x="266083" y="28120"/>
        <a:ext cx="821394" cy="496537"/>
      </dsp:txXfrm>
    </dsp:sp>
    <dsp:sp modelId="{9BCC8B30-5CC3-4298-9AD8-923A88E67A2B}">
      <dsp:nvSpPr>
        <dsp:cNvPr id="0" name=""/>
        <dsp:cNvSpPr/>
      </dsp:nvSpPr>
      <dsp:spPr>
        <a:xfrm rot="5400000">
          <a:off x="2097402" y="-349002"/>
          <a:ext cx="440209" cy="2406333"/>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None/>
          </a:pPr>
          <a:r>
            <a:rPr lang="tr-TR" sz="2200" kern="1200" dirty="0"/>
            <a:t>Küçüktür</a:t>
          </a:r>
        </a:p>
      </dsp:txBody>
      <dsp:txXfrm rot="-5400000">
        <a:off x="1114341" y="655548"/>
        <a:ext cx="2384844" cy="397231"/>
      </dsp:txXfrm>
    </dsp:sp>
    <dsp:sp modelId="{2A6B4820-9FC4-48AD-B5FF-05C349250ACF}">
      <dsp:nvSpPr>
        <dsp:cNvPr id="0" name=""/>
        <dsp:cNvSpPr/>
      </dsp:nvSpPr>
      <dsp:spPr>
        <a:xfrm>
          <a:off x="239221" y="579033"/>
          <a:ext cx="875118" cy="55026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tr-TR" sz="2700" kern="1200" dirty="0"/>
            <a:t>&lt;</a:t>
          </a:r>
        </a:p>
      </dsp:txBody>
      <dsp:txXfrm>
        <a:off x="266083" y="605895"/>
        <a:ext cx="821394" cy="496537"/>
      </dsp:txXfrm>
    </dsp:sp>
    <dsp:sp modelId="{47AADBCF-3FCA-4391-BC42-62AC412E7A55}">
      <dsp:nvSpPr>
        <dsp:cNvPr id="0" name=""/>
        <dsp:cNvSpPr/>
      </dsp:nvSpPr>
      <dsp:spPr>
        <a:xfrm rot="5400000">
          <a:off x="2097402" y="228772"/>
          <a:ext cx="440209" cy="2406333"/>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None/>
          </a:pPr>
          <a:r>
            <a:rPr lang="tr-TR" sz="2200" kern="1200" dirty="0"/>
            <a:t>Büyüktür</a:t>
          </a:r>
        </a:p>
      </dsp:txBody>
      <dsp:txXfrm rot="-5400000">
        <a:off x="1114341" y="1233323"/>
        <a:ext cx="2384844" cy="397231"/>
      </dsp:txXfrm>
    </dsp:sp>
    <dsp:sp modelId="{D63354D0-0F81-48F9-83DD-A86D7EF02E26}">
      <dsp:nvSpPr>
        <dsp:cNvPr id="0" name=""/>
        <dsp:cNvSpPr/>
      </dsp:nvSpPr>
      <dsp:spPr>
        <a:xfrm>
          <a:off x="239221" y="1156808"/>
          <a:ext cx="875118" cy="55026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tr-TR" sz="2700" kern="1200" dirty="0"/>
            <a:t>&gt;</a:t>
          </a:r>
        </a:p>
      </dsp:txBody>
      <dsp:txXfrm>
        <a:off x="266083" y="1183670"/>
        <a:ext cx="821394" cy="496537"/>
      </dsp:txXfrm>
    </dsp:sp>
    <dsp:sp modelId="{896178DD-3D35-4C29-B4E7-802363774902}">
      <dsp:nvSpPr>
        <dsp:cNvPr id="0" name=""/>
        <dsp:cNvSpPr/>
      </dsp:nvSpPr>
      <dsp:spPr>
        <a:xfrm rot="5400000">
          <a:off x="2097402" y="806547"/>
          <a:ext cx="440209" cy="2406333"/>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None/>
          </a:pPr>
          <a:r>
            <a:rPr lang="tr-TR" sz="2200" kern="1200" dirty="0"/>
            <a:t>Küçük ya da eşittir</a:t>
          </a:r>
        </a:p>
      </dsp:txBody>
      <dsp:txXfrm rot="-5400000">
        <a:off x="1114341" y="1811098"/>
        <a:ext cx="2384844" cy="397231"/>
      </dsp:txXfrm>
    </dsp:sp>
    <dsp:sp modelId="{F328C10A-B6FA-4DBA-8DC6-EAE101843A7F}">
      <dsp:nvSpPr>
        <dsp:cNvPr id="0" name=""/>
        <dsp:cNvSpPr/>
      </dsp:nvSpPr>
      <dsp:spPr>
        <a:xfrm>
          <a:off x="239221" y="1734582"/>
          <a:ext cx="875118" cy="55026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tr-TR" sz="2700" kern="1200" dirty="0"/>
            <a:t>&lt;=</a:t>
          </a:r>
        </a:p>
      </dsp:txBody>
      <dsp:txXfrm>
        <a:off x="266083" y="1761444"/>
        <a:ext cx="821394" cy="496537"/>
      </dsp:txXfrm>
    </dsp:sp>
    <dsp:sp modelId="{B41A2F73-81EC-4147-83C5-0EA7EF502E9A}">
      <dsp:nvSpPr>
        <dsp:cNvPr id="0" name=""/>
        <dsp:cNvSpPr/>
      </dsp:nvSpPr>
      <dsp:spPr>
        <a:xfrm rot="5400000">
          <a:off x="2097402" y="1384321"/>
          <a:ext cx="440209" cy="2406333"/>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None/>
          </a:pPr>
          <a:r>
            <a:rPr lang="tr-TR" sz="2200" kern="1200" dirty="0"/>
            <a:t>Büyük yada eşittir</a:t>
          </a:r>
        </a:p>
      </dsp:txBody>
      <dsp:txXfrm rot="-5400000">
        <a:off x="1114341" y="2388872"/>
        <a:ext cx="2384844" cy="397231"/>
      </dsp:txXfrm>
    </dsp:sp>
    <dsp:sp modelId="{A79944EF-E119-4A3D-9976-59A4F12A64DC}">
      <dsp:nvSpPr>
        <dsp:cNvPr id="0" name=""/>
        <dsp:cNvSpPr/>
      </dsp:nvSpPr>
      <dsp:spPr>
        <a:xfrm>
          <a:off x="239221" y="2312357"/>
          <a:ext cx="875118" cy="55026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tr-TR" sz="2700" kern="1200" dirty="0"/>
            <a:t>&gt;=</a:t>
          </a:r>
        </a:p>
      </dsp:txBody>
      <dsp:txXfrm>
        <a:off x="266083" y="2339219"/>
        <a:ext cx="821394" cy="49653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873FD8-3FD3-4B35-BEB7-6A7865BC810F}" type="datetimeFigureOut">
              <a:rPr lang="tr-TR" smtClean="0"/>
              <a:t>3.02.2019</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8F9CD2-7777-4B71-8FA7-34530C7CC5A1}" type="slidenum">
              <a:rPr lang="tr-TR" smtClean="0"/>
              <a:t>‹#›</a:t>
            </a:fld>
            <a:endParaRPr lang="tr-TR"/>
          </a:p>
        </p:txBody>
      </p:sp>
    </p:spTree>
    <p:extLst>
      <p:ext uri="{BB962C8B-B14F-4D97-AF65-F5344CB8AC3E}">
        <p14:creationId xmlns:p14="http://schemas.microsoft.com/office/powerpoint/2010/main" val="2026372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58F9CD2-7777-4B71-8FA7-34530C7CC5A1}" type="slidenum">
              <a:rPr lang="tr-TR" smtClean="0"/>
              <a:t>2</a:t>
            </a:fld>
            <a:endParaRPr lang="tr-TR"/>
          </a:p>
        </p:txBody>
      </p:sp>
    </p:spTree>
    <p:extLst>
      <p:ext uri="{BB962C8B-B14F-4D97-AF65-F5344CB8AC3E}">
        <p14:creationId xmlns:p14="http://schemas.microsoft.com/office/powerpoint/2010/main" val="1957950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58F9CD2-7777-4B71-8FA7-34530C7CC5A1}" type="slidenum">
              <a:rPr lang="tr-TR" smtClean="0"/>
              <a:t>16</a:t>
            </a:fld>
            <a:endParaRPr lang="tr-TR"/>
          </a:p>
        </p:txBody>
      </p:sp>
    </p:spTree>
    <p:extLst>
      <p:ext uri="{BB962C8B-B14F-4D97-AF65-F5344CB8AC3E}">
        <p14:creationId xmlns:p14="http://schemas.microsoft.com/office/powerpoint/2010/main" val="4113522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58F9CD2-7777-4B71-8FA7-34530C7CC5A1}" type="slidenum">
              <a:rPr lang="tr-TR" smtClean="0"/>
              <a:t>17</a:t>
            </a:fld>
            <a:endParaRPr lang="tr-TR"/>
          </a:p>
        </p:txBody>
      </p:sp>
    </p:spTree>
    <p:extLst>
      <p:ext uri="{BB962C8B-B14F-4D97-AF65-F5344CB8AC3E}">
        <p14:creationId xmlns:p14="http://schemas.microsoft.com/office/powerpoint/2010/main" val="11994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58F9CD2-7777-4B71-8FA7-34530C7CC5A1}" type="slidenum">
              <a:rPr lang="tr-TR" smtClean="0"/>
              <a:t>18</a:t>
            </a:fld>
            <a:endParaRPr lang="tr-TR"/>
          </a:p>
        </p:txBody>
      </p:sp>
    </p:spTree>
    <p:extLst>
      <p:ext uri="{BB962C8B-B14F-4D97-AF65-F5344CB8AC3E}">
        <p14:creationId xmlns:p14="http://schemas.microsoft.com/office/powerpoint/2010/main" val="3125996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58F9CD2-7777-4B71-8FA7-34530C7CC5A1}" type="slidenum">
              <a:rPr lang="tr-TR" smtClean="0"/>
              <a:t>19</a:t>
            </a:fld>
            <a:endParaRPr lang="tr-TR"/>
          </a:p>
        </p:txBody>
      </p:sp>
    </p:spTree>
    <p:extLst>
      <p:ext uri="{BB962C8B-B14F-4D97-AF65-F5344CB8AC3E}">
        <p14:creationId xmlns:p14="http://schemas.microsoft.com/office/powerpoint/2010/main" val="3526736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58F9CD2-7777-4B71-8FA7-34530C7CC5A1}" type="slidenum">
              <a:rPr lang="tr-TR" smtClean="0"/>
              <a:t>20</a:t>
            </a:fld>
            <a:endParaRPr lang="tr-TR"/>
          </a:p>
        </p:txBody>
      </p:sp>
    </p:spTree>
    <p:extLst>
      <p:ext uri="{BB962C8B-B14F-4D97-AF65-F5344CB8AC3E}">
        <p14:creationId xmlns:p14="http://schemas.microsoft.com/office/powerpoint/2010/main" val="1943580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58F9CD2-7777-4B71-8FA7-34530C7CC5A1}" type="slidenum">
              <a:rPr lang="tr-TR" smtClean="0"/>
              <a:t>21</a:t>
            </a:fld>
            <a:endParaRPr lang="tr-TR"/>
          </a:p>
        </p:txBody>
      </p:sp>
    </p:spTree>
    <p:extLst>
      <p:ext uri="{BB962C8B-B14F-4D97-AF65-F5344CB8AC3E}">
        <p14:creationId xmlns:p14="http://schemas.microsoft.com/office/powerpoint/2010/main" val="4114968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58F9CD2-7777-4B71-8FA7-34530C7CC5A1}" type="slidenum">
              <a:rPr lang="tr-TR" smtClean="0"/>
              <a:t>22</a:t>
            </a:fld>
            <a:endParaRPr lang="tr-TR"/>
          </a:p>
        </p:txBody>
      </p:sp>
    </p:spTree>
    <p:extLst>
      <p:ext uri="{BB962C8B-B14F-4D97-AF65-F5344CB8AC3E}">
        <p14:creationId xmlns:p14="http://schemas.microsoft.com/office/powerpoint/2010/main" val="3607477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58F9CD2-7777-4B71-8FA7-34530C7CC5A1}" type="slidenum">
              <a:rPr lang="tr-TR" smtClean="0"/>
              <a:t>23</a:t>
            </a:fld>
            <a:endParaRPr lang="tr-TR"/>
          </a:p>
        </p:txBody>
      </p:sp>
    </p:spTree>
    <p:extLst>
      <p:ext uri="{BB962C8B-B14F-4D97-AF65-F5344CB8AC3E}">
        <p14:creationId xmlns:p14="http://schemas.microsoft.com/office/powerpoint/2010/main" val="1189054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58F9CD2-7777-4B71-8FA7-34530C7CC5A1}" type="slidenum">
              <a:rPr lang="tr-TR" smtClean="0"/>
              <a:t>28</a:t>
            </a:fld>
            <a:endParaRPr lang="tr-TR"/>
          </a:p>
        </p:txBody>
      </p:sp>
    </p:spTree>
    <p:extLst>
      <p:ext uri="{BB962C8B-B14F-4D97-AF65-F5344CB8AC3E}">
        <p14:creationId xmlns:p14="http://schemas.microsoft.com/office/powerpoint/2010/main" val="965469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58F9CD2-7777-4B71-8FA7-34530C7CC5A1}" type="slidenum">
              <a:rPr lang="tr-TR" smtClean="0"/>
              <a:t>29</a:t>
            </a:fld>
            <a:endParaRPr lang="tr-TR"/>
          </a:p>
        </p:txBody>
      </p:sp>
    </p:spTree>
    <p:extLst>
      <p:ext uri="{BB962C8B-B14F-4D97-AF65-F5344CB8AC3E}">
        <p14:creationId xmlns:p14="http://schemas.microsoft.com/office/powerpoint/2010/main" val="1542148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58F9CD2-7777-4B71-8FA7-34530C7CC5A1}" type="slidenum">
              <a:rPr lang="tr-TR" smtClean="0"/>
              <a:t>3</a:t>
            </a:fld>
            <a:endParaRPr lang="tr-TR"/>
          </a:p>
        </p:txBody>
      </p:sp>
    </p:spTree>
    <p:extLst>
      <p:ext uri="{BB962C8B-B14F-4D97-AF65-F5344CB8AC3E}">
        <p14:creationId xmlns:p14="http://schemas.microsoft.com/office/powerpoint/2010/main" val="3692616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58F9CD2-7777-4B71-8FA7-34530C7CC5A1}" type="slidenum">
              <a:rPr lang="tr-TR" smtClean="0"/>
              <a:t>30</a:t>
            </a:fld>
            <a:endParaRPr lang="tr-TR"/>
          </a:p>
        </p:txBody>
      </p:sp>
    </p:spTree>
    <p:extLst>
      <p:ext uri="{BB962C8B-B14F-4D97-AF65-F5344CB8AC3E}">
        <p14:creationId xmlns:p14="http://schemas.microsoft.com/office/powerpoint/2010/main" val="858883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58F9CD2-7777-4B71-8FA7-34530C7CC5A1}" type="slidenum">
              <a:rPr lang="tr-TR" smtClean="0"/>
              <a:t>31</a:t>
            </a:fld>
            <a:endParaRPr lang="tr-TR"/>
          </a:p>
        </p:txBody>
      </p:sp>
    </p:spTree>
    <p:extLst>
      <p:ext uri="{BB962C8B-B14F-4D97-AF65-F5344CB8AC3E}">
        <p14:creationId xmlns:p14="http://schemas.microsoft.com/office/powerpoint/2010/main" val="2765789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58F9CD2-7777-4B71-8FA7-34530C7CC5A1}" type="slidenum">
              <a:rPr lang="tr-TR" smtClean="0"/>
              <a:t>32</a:t>
            </a:fld>
            <a:endParaRPr lang="tr-TR"/>
          </a:p>
        </p:txBody>
      </p:sp>
    </p:spTree>
    <p:extLst>
      <p:ext uri="{BB962C8B-B14F-4D97-AF65-F5344CB8AC3E}">
        <p14:creationId xmlns:p14="http://schemas.microsoft.com/office/powerpoint/2010/main" val="1277147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58F9CD2-7777-4B71-8FA7-34530C7CC5A1}" type="slidenum">
              <a:rPr lang="tr-TR" smtClean="0"/>
              <a:t>33</a:t>
            </a:fld>
            <a:endParaRPr lang="tr-TR"/>
          </a:p>
        </p:txBody>
      </p:sp>
    </p:spTree>
    <p:extLst>
      <p:ext uri="{BB962C8B-B14F-4D97-AF65-F5344CB8AC3E}">
        <p14:creationId xmlns:p14="http://schemas.microsoft.com/office/powerpoint/2010/main" val="1597374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58F9CD2-7777-4B71-8FA7-34530C7CC5A1}" type="slidenum">
              <a:rPr lang="tr-TR" smtClean="0"/>
              <a:t>4</a:t>
            </a:fld>
            <a:endParaRPr lang="tr-TR"/>
          </a:p>
        </p:txBody>
      </p:sp>
    </p:spTree>
    <p:extLst>
      <p:ext uri="{BB962C8B-B14F-4D97-AF65-F5344CB8AC3E}">
        <p14:creationId xmlns:p14="http://schemas.microsoft.com/office/powerpoint/2010/main" val="2725761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58F9CD2-7777-4B71-8FA7-34530C7CC5A1}" type="slidenum">
              <a:rPr lang="tr-TR" smtClean="0"/>
              <a:t>5</a:t>
            </a:fld>
            <a:endParaRPr lang="tr-TR"/>
          </a:p>
        </p:txBody>
      </p:sp>
    </p:spTree>
    <p:extLst>
      <p:ext uri="{BB962C8B-B14F-4D97-AF65-F5344CB8AC3E}">
        <p14:creationId xmlns:p14="http://schemas.microsoft.com/office/powerpoint/2010/main" val="1058608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58F9CD2-7777-4B71-8FA7-34530C7CC5A1}" type="slidenum">
              <a:rPr lang="tr-TR" smtClean="0"/>
              <a:t>6</a:t>
            </a:fld>
            <a:endParaRPr lang="tr-TR"/>
          </a:p>
        </p:txBody>
      </p:sp>
    </p:spTree>
    <p:extLst>
      <p:ext uri="{BB962C8B-B14F-4D97-AF65-F5344CB8AC3E}">
        <p14:creationId xmlns:p14="http://schemas.microsoft.com/office/powerpoint/2010/main" val="4169550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58F9CD2-7777-4B71-8FA7-34530C7CC5A1}" type="slidenum">
              <a:rPr lang="tr-TR" smtClean="0"/>
              <a:t>7</a:t>
            </a:fld>
            <a:endParaRPr lang="tr-TR"/>
          </a:p>
        </p:txBody>
      </p:sp>
    </p:spTree>
    <p:extLst>
      <p:ext uri="{BB962C8B-B14F-4D97-AF65-F5344CB8AC3E}">
        <p14:creationId xmlns:p14="http://schemas.microsoft.com/office/powerpoint/2010/main" val="75969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58F9CD2-7777-4B71-8FA7-34530C7CC5A1}" type="slidenum">
              <a:rPr lang="tr-TR" smtClean="0"/>
              <a:t>11</a:t>
            </a:fld>
            <a:endParaRPr lang="tr-TR"/>
          </a:p>
        </p:txBody>
      </p:sp>
    </p:spTree>
    <p:extLst>
      <p:ext uri="{BB962C8B-B14F-4D97-AF65-F5344CB8AC3E}">
        <p14:creationId xmlns:p14="http://schemas.microsoft.com/office/powerpoint/2010/main" val="2959587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58F9CD2-7777-4B71-8FA7-34530C7CC5A1}" type="slidenum">
              <a:rPr lang="tr-TR" smtClean="0"/>
              <a:t>12</a:t>
            </a:fld>
            <a:endParaRPr lang="tr-TR"/>
          </a:p>
        </p:txBody>
      </p:sp>
    </p:spTree>
    <p:extLst>
      <p:ext uri="{BB962C8B-B14F-4D97-AF65-F5344CB8AC3E}">
        <p14:creationId xmlns:p14="http://schemas.microsoft.com/office/powerpoint/2010/main" val="3803184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58F9CD2-7777-4B71-8FA7-34530C7CC5A1}" type="slidenum">
              <a:rPr lang="tr-TR" smtClean="0"/>
              <a:t>15</a:t>
            </a:fld>
            <a:endParaRPr lang="tr-TR"/>
          </a:p>
        </p:txBody>
      </p:sp>
    </p:spTree>
    <p:extLst>
      <p:ext uri="{BB962C8B-B14F-4D97-AF65-F5344CB8AC3E}">
        <p14:creationId xmlns:p14="http://schemas.microsoft.com/office/powerpoint/2010/main" val="3558359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7"/>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937D59-5EDB-4C39-B697-625748F703B6}"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95959501"/>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810871693"/>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4240091250"/>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E359671-13CE-4400-AD71-B8B2993A76C4}"/>
              </a:ext>
            </a:extLst>
          </p:cNvPr>
          <p:cNvSpPr>
            <a:spLocks noGrp="1"/>
          </p:cNvSpPr>
          <p:nvPr>
            <p:ph type="ctrTitle"/>
          </p:nvPr>
        </p:nvSpPr>
        <p:spPr>
          <a:xfrm>
            <a:off x="1143000" y="841772"/>
            <a:ext cx="6858000" cy="1790700"/>
          </a:xfrm>
        </p:spPr>
        <p:txBody>
          <a:bodyPr anchor="b"/>
          <a:lstStyle>
            <a:lvl1pPr algn="ctr">
              <a:defRPr sz="4500"/>
            </a:lvl1pPr>
          </a:lstStyle>
          <a:p>
            <a:r>
              <a:rPr lang="tr-TR"/>
              <a:t>Asıl başlık stilini düzenlemek için tıklayın</a:t>
            </a:r>
          </a:p>
        </p:txBody>
      </p:sp>
      <p:sp>
        <p:nvSpPr>
          <p:cNvPr id="3" name="Alt Başlık 2">
            <a:extLst>
              <a:ext uri="{FF2B5EF4-FFF2-40B4-BE49-F238E27FC236}">
                <a16:creationId xmlns:a16="http://schemas.microsoft.com/office/drawing/2014/main" id="{09041821-17B4-4721-AF5B-8069EDDECDD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973D90DA-3C7F-49C2-9E89-CD39C62C30A3}"/>
              </a:ext>
            </a:extLst>
          </p:cNvPr>
          <p:cNvSpPr>
            <a:spLocks noGrp="1"/>
          </p:cNvSpPr>
          <p:nvPr>
            <p:ph type="dt" sz="half" idx="10"/>
          </p:nvPr>
        </p:nvSpPr>
        <p:spPr/>
        <p:txBody>
          <a:bodyPr/>
          <a:lstStyle/>
          <a:p>
            <a:fld id="{96DFF08F-DC6B-4601-B491-B0F83F6DD2DA}" type="datetimeFigureOut">
              <a:rPr lang="en-US" smtClean="0"/>
              <a:t>2/3/2019</a:t>
            </a:fld>
            <a:endParaRPr lang="en-US" dirty="0"/>
          </a:p>
        </p:txBody>
      </p:sp>
      <p:sp>
        <p:nvSpPr>
          <p:cNvPr id="5" name="Alt Bilgi Yer Tutucusu 4">
            <a:extLst>
              <a:ext uri="{FF2B5EF4-FFF2-40B4-BE49-F238E27FC236}">
                <a16:creationId xmlns:a16="http://schemas.microsoft.com/office/drawing/2014/main" id="{5E1FBCEE-313B-4BC6-ACE1-C72A7842F300}"/>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89969C40-38ED-4C89-8EBA-8B14182BF296}"/>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59303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87BFA0-F04C-49C9-934B-6CFCB4954BD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F8CAEB6-7B99-4E42-96BB-D56EDE5A43E6}"/>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15E1E50-5BDA-45BE-AA08-6EEFCBF47EE5}"/>
              </a:ext>
            </a:extLst>
          </p:cNvPr>
          <p:cNvSpPr>
            <a:spLocks noGrp="1"/>
          </p:cNvSpPr>
          <p:nvPr>
            <p:ph type="dt" sz="half" idx="10"/>
          </p:nvPr>
        </p:nvSpPr>
        <p:spPr/>
        <p:txBody>
          <a:bodyPr/>
          <a:lstStyle/>
          <a:p>
            <a:fld id="{A3E28D29-1ECB-41DF-951B-2A23F95AD026}" type="datetimeFigureOut">
              <a:rPr lang="en-US" smtClean="0"/>
              <a:t>2/3/2019</a:t>
            </a:fld>
            <a:endParaRPr lang="en-US" dirty="0"/>
          </a:p>
        </p:txBody>
      </p:sp>
      <p:sp>
        <p:nvSpPr>
          <p:cNvPr id="5" name="Alt Bilgi Yer Tutucusu 4">
            <a:extLst>
              <a:ext uri="{FF2B5EF4-FFF2-40B4-BE49-F238E27FC236}">
                <a16:creationId xmlns:a16="http://schemas.microsoft.com/office/drawing/2014/main" id="{D24075BE-46BC-4E44-8F1F-E7E94C4FC067}"/>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802704B3-797B-4DD6-AF74-D9E23A989C01}"/>
              </a:ext>
            </a:extLst>
          </p:cNvPr>
          <p:cNvSpPr>
            <a:spLocks noGrp="1"/>
          </p:cNvSpPr>
          <p:nvPr>
            <p:ph type="sldNum" sz="quarter" idx="12"/>
          </p:nvPr>
        </p:nvSpPr>
        <p:spPr/>
        <p:txBody>
          <a:bodyPr/>
          <a:lstStyle/>
          <a:p>
            <a:fld id="{028E3F4F-51B2-42EE-AFA2-40C4572185CC}" type="slidenum">
              <a:rPr lang="en-US" smtClean="0"/>
              <a:t>‹#›</a:t>
            </a:fld>
            <a:endParaRPr lang="en-US" dirty="0"/>
          </a:p>
        </p:txBody>
      </p:sp>
    </p:spTree>
    <p:extLst>
      <p:ext uri="{BB962C8B-B14F-4D97-AF65-F5344CB8AC3E}">
        <p14:creationId xmlns:p14="http://schemas.microsoft.com/office/powerpoint/2010/main" val="4093878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1919618-5EFD-4CCA-8B65-16473E00DD63}"/>
              </a:ext>
            </a:extLst>
          </p:cNvPr>
          <p:cNvSpPr>
            <a:spLocks noGrp="1"/>
          </p:cNvSpPr>
          <p:nvPr>
            <p:ph type="title"/>
          </p:nvPr>
        </p:nvSpPr>
        <p:spPr>
          <a:xfrm>
            <a:off x="623888" y="1282304"/>
            <a:ext cx="7886700" cy="2139553"/>
          </a:xfrm>
        </p:spPr>
        <p:txBody>
          <a:bodyPr anchor="b"/>
          <a:lstStyle>
            <a:lvl1pPr>
              <a:defRPr sz="45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BE42E8C6-6F7D-41B9-8462-4AB0C960103B}"/>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E8335958-F353-43DD-811B-44560640B6E9}"/>
              </a:ext>
            </a:extLst>
          </p:cNvPr>
          <p:cNvSpPr>
            <a:spLocks noGrp="1"/>
          </p:cNvSpPr>
          <p:nvPr>
            <p:ph type="dt" sz="half" idx="10"/>
          </p:nvPr>
        </p:nvSpPr>
        <p:spPr/>
        <p:txBody>
          <a:bodyPr/>
          <a:lstStyle/>
          <a:p>
            <a:fld id="{96DFF08F-DC6B-4601-B491-B0F83F6DD2DA}" type="datetimeFigureOut">
              <a:rPr lang="en-US" smtClean="0"/>
              <a:t>2/3/2019</a:t>
            </a:fld>
            <a:endParaRPr lang="en-US" dirty="0"/>
          </a:p>
        </p:txBody>
      </p:sp>
      <p:sp>
        <p:nvSpPr>
          <p:cNvPr id="5" name="Alt Bilgi Yer Tutucusu 4">
            <a:extLst>
              <a:ext uri="{FF2B5EF4-FFF2-40B4-BE49-F238E27FC236}">
                <a16:creationId xmlns:a16="http://schemas.microsoft.com/office/drawing/2014/main" id="{3932CA28-A9D2-4E85-833E-661641B02C57}"/>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7C23A14A-A6A7-49E6-B866-1E067EE992CD}"/>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23284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B89E35A-7794-4F91-8C4A-A68D3B2BE2F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0034313-74DE-4637-9DCF-9816D6D7B700}"/>
              </a:ext>
            </a:extLst>
          </p:cNvPr>
          <p:cNvSpPr>
            <a:spLocks noGrp="1"/>
          </p:cNvSpPr>
          <p:nvPr>
            <p:ph sz="half" idx="1"/>
          </p:nvPr>
        </p:nvSpPr>
        <p:spPr>
          <a:xfrm>
            <a:off x="628650" y="1369219"/>
            <a:ext cx="3886200" cy="326350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0097BDC8-44AC-4497-BADD-E0C7AF01F071}"/>
              </a:ext>
            </a:extLst>
          </p:cNvPr>
          <p:cNvSpPr>
            <a:spLocks noGrp="1"/>
          </p:cNvSpPr>
          <p:nvPr>
            <p:ph sz="half" idx="2"/>
          </p:nvPr>
        </p:nvSpPr>
        <p:spPr>
          <a:xfrm>
            <a:off x="4629150" y="1369219"/>
            <a:ext cx="3886200" cy="326350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726DF332-343B-4EF1-A621-6F313E50800C}"/>
              </a:ext>
            </a:extLst>
          </p:cNvPr>
          <p:cNvSpPr>
            <a:spLocks noGrp="1"/>
          </p:cNvSpPr>
          <p:nvPr>
            <p:ph type="dt" sz="half" idx="10"/>
          </p:nvPr>
        </p:nvSpPr>
        <p:spPr/>
        <p:txBody>
          <a:bodyPr/>
          <a:lstStyle/>
          <a:p>
            <a:fld id="{96DFF08F-DC6B-4601-B491-B0F83F6DD2DA}" type="datetimeFigureOut">
              <a:rPr lang="en-US" smtClean="0"/>
              <a:t>2/3/2019</a:t>
            </a:fld>
            <a:endParaRPr lang="en-US" dirty="0"/>
          </a:p>
        </p:txBody>
      </p:sp>
      <p:sp>
        <p:nvSpPr>
          <p:cNvPr id="6" name="Alt Bilgi Yer Tutucusu 5">
            <a:extLst>
              <a:ext uri="{FF2B5EF4-FFF2-40B4-BE49-F238E27FC236}">
                <a16:creationId xmlns:a16="http://schemas.microsoft.com/office/drawing/2014/main" id="{18FB9735-51FB-4054-8B0A-F5538B3C7FCB}"/>
              </a:ext>
            </a:extLst>
          </p:cNvPr>
          <p:cNvSpPr>
            <a:spLocks noGrp="1"/>
          </p:cNvSpPr>
          <p:nvPr>
            <p:ph type="ftr" sz="quarter" idx="11"/>
          </p:nvPr>
        </p:nvSpPr>
        <p:spPr/>
        <p:txBody>
          <a:bodyPr/>
          <a:lstStyle/>
          <a:p>
            <a:endParaRPr lang="en-US" dirty="0"/>
          </a:p>
        </p:txBody>
      </p:sp>
      <p:sp>
        <p:nvSpPr>
          <p:cNvPr id="7" name="Slayt Numarası Yer Tutucusu 6">
            <a:extLst>
              <a:ext uri="{FF2B5EF4-FFF2-40B4-BE49-F238E27FC236}">
                <a16:creationId xmlns:a16="http://schemas.microsoft.com/office/drawing/2014/main" id="{35554ADB-7B06-423F-A4C3-351A3C1E5554}"/>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47558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9CA2904-4E88-4A63-9B9E-A5E598BA2DC9}"/>
              </a:ext>
            </a:extLst>
          </p:cNvPr>
          <p:cNvSpPr>
            <a:spLocks noGrp="1"/>
          </p:cNvSpPr>
          <p:nvPr>
            <p:ph type="title"/>
          </p:nvPr>
        </p:nvSpPr>
        <p:spPr>
          <a:xfrm>
            <a:off x="629841" y="273844"/>
            <a:ext cx="7886700" cy="994172"/>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C8A4A31-2DB6-42F9-9DBC-3ACC320565D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İçerik Yer Tutucusu 3">
            <a:extLst>
              <a:ext uri="{FF2B5EF4-FFF2-40B4-BE49-F238E27FC236}">
                <a16:creationId xmlns:a16="http://schemas.microsoft.com/office/drawing/2014/main" id="{5703563F-4DD8-4316-B018-1AB5AC72EF7B}"/>
              </a:ext>
            </a:extLst>
          </p:cNvPr>
          <p:cNvSpPr>
            <a:spLocks noGrp="1"/>
          </p:cNvSpPr>
          <p:nvPr>
            <p:ph sz="half" idx="2"/>
          </p:nvPr>
        </p:nvSpPr>
        <p:spPr>
          <a:xfrm>
            <a:off x="629842" y="1878806"/>
            <a:ext cx="3868340" cy="2763441"/>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44E16530-7B49-4144-AD5B-39E232932E95}"/>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İçerik Yer Tutucusu 5">
            <a:extLst>
              <a:ext uri="{FF2B5EF4-FFF2-40B4-BE49-F238E27FC236}">
                <a16:creationId xmlns:a16="http://schemas.microsoft.com/office/drawing/2014/main" id="{0528E098-C1A1-4ADC-83BD-E7D421D27793}"/>
              </a:ext>
            </a:extLst>
          </p:cNvPr>
          <p:cNvSpPr>
            <a:spLocks noGrp="1"/>
          </p:cNvSpPr>
          <p:nvPr>
            <p:ph sz="quarter" idx="4"/>
          </p:nvPr>
        </p:nvSpPr>
        <p:spPr>
          <a:xfrm>
            <a:off x="4629150" y="1878806"/>
            <a:ext cx="3887391" cy="2763441"/>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28B01140-5F65-48C7-A749-35E1F636E2E0}"/>
              </a:ext>
            </a:extLst>
          </p:cNvPr>
          <p:cNvSpPr>
            <a:spLocks noGrp="1"/>
          </p:cNvSpPr>
          <p:nvPr>
            <p:ph type="dt" sz="half" idx="10"/>
          </p:nvPr>
        </p:nvSpPr>
        <p:spPr/>
        <p:txBody>
          <a:bodyPr/>
          <a:lstStyle/>
          <a:p>
            <a:fld id="{96DFF08F-DC6B-4601-B491-B0F83F6DD2DA}" type="datetimeFigureOut">
              <a:rPr lang="en-US" smtClean="0"/>
              <a:t>2/3/2019</a:t>
            </a:fld>
            <a:endParaRPr lang="en-US" dirty="0"/>
          </a:p>
        </p:txBody>
      </p:sp>
      <p:sp>
        <p:nvSpPr>
          <p:cNvPr id="8" name="Alt Bilgi Yer Tutucusu 7">
            <a:extLst>
              <a:ext uri="{FF2B5EF4-FFF2-40B4-BE49-F238E27FC236}">
                <a16:creationId xmlns:a16="http://schemas.microsoft.com/office/drawing/2014/main" id="{91A78E98-90B2-4BD2-A057-DB15FCB4D409}"/>
              </a:ext>
            </a:extLst>
          </p:cNvPr>
          <p:cNvSpPr>
            <a:spLocks noGrp="1"/>
          </p:cNvSpPr>
          <p:nvPr>
            <p:ph type="ftr" sz="quarter" idx="11"/>
          </p:nvPr>
        </p:nvSpPr>
        <p:spPr/>
        <p:txBody>
          <a:bodyPr/>
          <a:lstStyle/>
          <a:p>
            <a:endParaRPr lang="en-US" dirty="0"/>
          </a:p>
        </p:txBody>
      </p:sp>
      <p:sp>
        <p:nvSpPr>
          <p:cNvPr id="9" name="Slayt Numarası Yer Tutucusu 8">
            <a:extLst>
              <a:ext uri="{FF2B5EF4-FFF2-40B4-BE49-F238E27FC236}">
                <a16:creationId xmlns:a16="http://schemas.microsoft.com/office/drawing/2014/main" id="{CDDD713B-08CF-468E-BB4F-B8CB540AAF9C}"/>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50414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02CF639-7B30-4B17-A8C7-A8C858388BF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EA74822-F755-4504-AE6B-DFDFCBF83ED3}"/>
              </a:ext>
            </a:extLst>
          </p:cNvPr>
          <p:cNvSpPr>
            <a:spLocks noGrp="1"/>
          </p:cNvSpPr>
          <p:nvPr>
            <p:ph type="dt" sz="half" idx="10"/>
          </p:nvPr>
        </p:nvSpPr>
        <p:spPr/>
        <p:txBody>
          <a:bodyPr/>
          <a:lstStyle/>
          <a:p>
            <a:fld id="{96DFF08F-DC6B-4601-B491-B0F83F6DD2DA}" type="datetimeFigureOut">
              <a:rPr lang="en-US" smtClean="0"/>
              <a:t>2/3/2019</a:t>
            </a:fld>
            <a:endParaRPr lang="en-US" dirty="0"/>
          </a:p>
        </p:txBody>
      </p:sp>
      <p:sp>
        <p:nvSpPr>
          <p:cNvPr id="4" name="Alt Bilgi Yer Tutucusu 3">
            <a:extLst>
              <a:ext uri="{FF2B5EF4-FFF2-40B4-BE49-F238E27FC236}">
                <a16:creationId xmlns:a16="http://schemas.microsoft.com/office/drawing/2014/main" id="{055320D3-5A2A-401A-BF93-B107FB77698E}"/>
              </a:ext>
            </a:extLst>
          </p:cNvPr>
          <p:cNvSpPr>
            <a:spLocks noGrp="1"/>
          </p:cNvSpPr>
          <p:nvPr>
            <p:ph type="ftr" sz="quarter" idx="11"/>
          </p:nvPr>
        </p:nvSpPr>
        <p:spPr/>
        <p:txBody>
          <a:bodyPr/>
          <a:lstStyle/>
          <a:p>
            <a:endParaRPr lang="en-US" dirty="0"/>
          </a:p>
        </p:txBody>
      </p:sp>
      <p:sp>
        <p:nvSpPr>
          <p:cNvPr id="5" name="Slayt Numarası Yer Tutucusu 4">
            <a:extLst>
              <a:ext uri="{FF2B5EF4-FFF2-40B4-BE49-F238E27FC236}">
                <a16:creationId xmlns:a16="http://schemas.microsoft.com/office/drawing/2014/main" id="{26C91C80-3A2E-46AF-8F24-6EC2BF8796EE}"/>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68042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463077B0-20FA-4769-82A6-55C9B06A519A}"/>
              </a:ext>
            </a:extLst>
          </p:cNvPr>
          <p:cNvSpPr>
            <a:spLocks noGrp="1"/>
          </p:cNvSpPr>
          <p:nvPr>
            <p:ph type="dt" sz="half" idx="10"/>
          </p:nvPr>
        </p:nvSpPr>
        <p:spPr/>
        <p:txBody>
          <a:bodyPr/>
          <a:lstStyle/>
          <a:p>
            <a:fld id="{96DFF08F-DC6B-4601-B491-B0F83F6DD2DA}" type="datetimeFigureOut">
              <a:rPr lang="en-US" smtClean="0"/>
              <a:pPr/>
              <a:t>2/3/2019</a:t>
            </a:fld>
            <a:endParaRPr lang="en-US" dirty="0"/>
          </a:p>
        </p:txBody>
      </p:sp>
      <p:sp>
        <p:nvSpPr>
          <p:cNvPr id="3" name="Alt Bilgi Yer Tutucusu 2">
            <a:extLst>
              <a:ext uri="{FF2B5EF4-FFF2-40B4-BE49-F238E27FC236}">
                <a16:creationId xmlns:a16="http://schemas.microsoft.com/office/drawing/2014/main" id="{2B3DC985-0776-48AF-941A-62B08378107F}"/>
              </a:ext>
            </a:extLst>
          </p:cNvPr>
          <p:cNvSpPr>
            <a:spLocks noGrp="1"/>
          </p:cNvSpPr>
          <p:nvPr>
            <p:ph type="ftr" sz="quarter" idx="11"/>
          </p:nvPr>
        </p:nvSpPr>
        <p:spPr/>
        <p:txBody>
          <a:bodyPr/>
          <a:lstStyle/>
          <a:p>
            <a:endParaRPr lang="en-US" dirty="0"/>
          </a:p>
        </p:txBody>
      </p:sp>
      <p:sp>
        <p:nvSpPr>
          <p:cNvPr id="4" name="Slayt Numarası Yer Tutucusu 3">
            <a:extLst>
              <a:ext uri="{FF2B5EF4-FFF2-40B4-BE49-F238E27FC236}">
                <a16:creationId xmlns:a16="http://schemas.microsoft.com/office/drawing/2014/main" id="{BECAA80B-FECA-487A-9319-B84A848339E3}"/>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73105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1072BE5-41CA-4F25-9B37-14550DF27856}"/>
              </a:ext>
            </a:extLst>
          </p:cNvPr>
          <p:cNvSpPr>
            <a:spLocks noGrp="1"/>
          </p:cNvSpPr>
          <p:nvPr>
            <p:ph type="title"/>
          </p:nvPr>
        </p:nvSpPr>
        <p:spPr>
          <a:xfrm>
            <a:off x="629841" y="342900"/>
            <a:ext cx="2949178" cy="1200150"/>
          </a:xfrm>
        </p:spPr>
        <p:txBody>
          <a:bodyPr anchor="b"/>
          <a:lstStyle>
            <a:lvl1pPr>
              <a:defRPr sz="24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744829FB-6EFE-4FF7-95B7-AF75454DD6C0}"/>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7221B0E-27C7-4C90-B78C-284B43A87E2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Veri Yer Tutucusu 4">
            <a:extLst>
              <a:ext uri="{FF2B5EF4-FFF2-40B4-BE49-F238E27FC236}">
                <a16:creationId xmlns:a16="http://schemas.microsoft.com/office/drawing/2014/main" id="{98E8D3E3-4DD4-48C6-8A99-0FFDCFF85FE0}"/>
              </a:ext>
            </a:extLst>
          </p:cNvPr>
          <p:cNvSpPr>
            <a:spLocks noGrp="1"/>
          </p:cNvSpPr>
          <p:nvPr>
            <p:ph type="dt" sz="half" idx="10"/>
          </p:nvPr>
        </p:nvSpPr>
        <p:spPr/>
        <p:txBody>
          <a:bodyPr/>
          <a:lstStyle/>
          <a:p>
            <a:fld id="{96DFF08F-DC6B-4601-B491-B0F83F6DD2DA}" type="datetimeFigureOut">
              <a:rPr lang="en-US" smtClean="0"/>
              <a:pPr/>
              <a:t>2/3/2019</a:t>
            </a:fld>
            <a:endParaRPr lang="en-US" dirty="0"/>
          </a:p>
        </p:txBody>
      </p:sp>
      <p:sp>
        <p:nvSpPr>
          <p:cNvPr id="6" name="Alt Bilgi Yer Tutucusu 5">
            <a:extLst>
              <a:ext uri="{FF2B5EF4-FFF2-40B4-BE49-F238E27FC236}">
                <a16:creationId xmlns:a16="http://schemas.microsoft.com/office/drawing/2014/main" id="{555BC955-ACE7-41AB-934E-5C1C3CB59525}"/>
              </a:ext>
            </a:extLst>
          </p:cNvPr>
          <p:cNvSpPr>
            <a:spLocks noGrp="1"/>
          </p:cNvSpPr>
          <p:nvPr>
            <p:ph type="ftr" sz="quarter" idx="11"/>
          </p:nvPr>
        </p:nvSpPr>
        <p:spPr/>
        <p:txBody>
          <a:bodyPr/>
          <a:lstStyle/>
          <a:p>
            <a:endParaRPr lang="en-US" dirty="0"/>
          </a:p>
        </p:txBody>
      </p:sp>
      <p:sp>
        <p:nvSpPr>
          <p:cNvPr id="7" name="Slayt Numarası Yer Tutucusu 6">
            <a:extLst>
              <a:ext uri="{FF2B5EF4-FFF2-40B4-BE49-F238E27FC236}">
                <a16:creationId xmlns:a16="http://schemas.microsoft.com/office/drawing/2014/main" id="{57D9E68A-DCBA-4F53-8232-6860C52EFCEC}"/>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55504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815133034"/>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B84B638-9EE6-45A6-B43C-C8660755B0DA}"/>
              </a:ext>
            </a:extLst>
          </p:cNvPr>
          <p:cNvSpPr>
            <a:spLocks noGrp="1"/>
          </p:cNvSpPr>
          <p:nvPr>
            <p:ph type="title"/>
          </p:nvPr>
        </p:nvSpPr>
        <p:spPr>
          <a:xfrm>
            <a:off x="629841" y="342900"/>
            <a:ext cx="2949178" cy="1200150"/>
          </a:xfrm>
        </p:spPr>
        <p:txBody>
          <a:bodyPr anchor="b"/>
          <a:lstStyle>
            <a:lvl1pPr>
              <a:defRPr sz="24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77B6A216-8670-4E0B-A183-63367B2BBBF7}"/>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a:extLst>
              <a:ext uri="{FF2B5EF4-FFF2-40B4-BE49-F238E27FC236}">
                <a16:creationId xmlns:a16="http://schemas.microsoft.com/office/drawing/2014/main" id="{78F349CE-784C-435B-929A-5DB3AC7FB76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Veri Yer Tutucusu 4">
            <a:extLst>
              <a:ext uri="{FF2B5EF4-FFF2-40B4-BE49-F238E27FC236}">
                <a16:creationId xmlns:a16="http://schemas.microsoft.com/office/drawing/2014/main" id="{AF5078A8-CC0B-4D82-B827-CBE2A8607D64}"/>
              </a:ext>
            </a:extLst>
          </p:cNvPr>
          <p:cNvSpPr>
            <a:spLocks noGrp="1"/>
          </p:cNvSpPr>
          <p:nvPr>
            <p:ph type="dt" sz="half" idx="10"/>
          </p:nvPr>
        </p:nvSpPr>
        <p:spPr/>
        <p:txBody>
          <a:bodyPr/>
          <a:lstStyle/>
          <a:p>
            <a:fld id="{96DFF08F-DC6B-4601-B491-B0F83F6DD2DA}" type="datetimeFigureOut">
              <a:rPr lang="en-US" smtClean="0"/>
              <a:t>2/3/2019</a:t>
            </a:fld>
            <a:endParaRPr lang="en-US" dirty="0"/>
          </a:p>
        </p:txBody>
      </p:sp>
      <p:sp>
        <p:nvSpPr>
          <p:cNvPr id="6" name="Alt Bilgi Yer Tutucusu 5">
            <a:extLst>
              <a:ext uri="{FF2B5EF4-FFF2-40B4-BE49-F238E27FC236}">
                <a16:creationId xmlns:a16="http://schemas.microsoft.com/office/drawing/2014/main" id="{A946AA0F-B341-4863-90B2-840EE88EA561}"/>
              </a:ext>
            </a:extLst>
          </p:cNvPr>
          <p:cNvSpPr>
            <a:spLocks noGrp="1"/>
          </p:cNvSpPr>
          <p:nvPr>
            <p:ph type="ftr" sz="quarter" idx="11"/>
          </p:nvPr>
        </p:nvSpPr>
        <p:spPr/>
        <p:txBody>
          <a:bodyPr/>
          <a:lstStyle/>
          <a:p>
            <a:endParaRPr lang="en-US" dirty="0"/>
          </a:p>
        </p:txBody>
      </p:sp>
      <p:sp>
        <p:nvSpPr>
          <p:cNvPr id="7" name="Slayt Numarası Yer Tutucusu 6">
            <a:extLst>
              <a:ext uri="{FF2B5EF4-FFF2-40B4-BE49-F238E27FC236}">
                <a16:creationId xmlns:a16="http://schemas.microsoft.com/office/drawing/2014/main" id="{97F98E55-2190-4A2E-8867-FDEA5F73E3EA}"/>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09993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D05687B-1778-4A60-8FAB-63381853D8F0}"/>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40929870-14A7-472D-BCE1-F33B7F8B5A41}"/>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7A03454-601E-40AD-BF1E-CBB0DD9B7731}"/>
              </a:ext>
            </a:extLst>
          </p:cNvPr>
          <p:cNvSpPr>
            <a:spLocks noGrp="1"/>
          </p:cNvSpPr>
          <p:nvPr>
            <p:ph type="dt" sz="half" idx="10"/>
          </p:nvPr>
        </p:nvSpPr>
        <p:spPr/>
        <p:txBody>
          <a:bodyPr/>
          <a:lstStyle/>
          <a:p>
            <a:fld id="{96DFF08F-DC6B-4601-B491-B0F83F6DD2DA}" type="datetimeFigureOut">
              <a:rPr lang="en-US" smtClean="0"/>
              <a:t>2/3/2019</a:t>
            </a:fld>
            <a:endParaRPr lang="en-US" dirty="0"/>
          </a:p>
        </p:txBody>
      </p:sp>
      <p:sp>
        <p:nvSpPr>
          <p:cNvPr id="5" name="Alt Bilgi Yer Tutucusu 4">
            <a:extLst>
              <a:ext uri="{FF2B5EF4-FFF2-40B4-BE49-F238E27FC236}">
                <a16:creationId xmlns:a16="http://schemas.microsoft.com/office/drawing/2014/main" id="{796876C2-C096-4695-B03D-DEE3EBE8B14F}"/>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AC83A25C-FBAF-4AB8-BB94-D67934952EF4}"/>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0632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5EA1F4BA-3769-4702-AC5F-B16631E4431E}"/>
              </a:ext>
            </a:extLst>
          </p:cNvPr>
          <p:cNvSpPr>
            <a:spLocks noGrp="1"/>
          </p:cNvSpPr>
          <p:nvPr>
            <p:ph type="title" orient="vert"/>
          </p:nvPr>
        </p:nvSpPr>
        <p:spPr>
          <a:xfrm>
            <a:off x="6543675" y="273844"/>
            <a:ext cx="1971675" cy="4358879"/>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411B669-E650-4617-B58C-0BC8BAFD82D1}"/>
              </a:ext>
            </a:extLst>
          </p:cNvPr>
          <p:cNvSpPr>
            <a:spLocks noGrp="1"/>
          </p:cNvSpPr>
          <p:nvPr>
            <p:ph type="body" orient="vert" idx="1"/>
          </p:nvPr>
        </p:nvSpPr>
        <p:spPr>
          <a:xfrm>
            <a:off x="628650" y="273844"/>
            <a:ext cx="5800725" cy="4358879"/>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86625AC-93E0-4A0B-A65A-FF9F927CE03D}"/>
              </a:ext>
            </a:extLst>
          </p:cNvPr>
          <p:cNvSpPr>
            <a:spLocks noGrp="1"/>
          </p:cNvSpPr>
          <p:nvPr>
            <p:ph type="dt" sz="half" idx="10"/>
          </p:nvPr>
        </p:nvSpPr>
        <p:spPr/>
        <p:txBody>
          <a:bodyPr/>
          <a:lstStyle/>
          <a:p>
            <a:fld id="{96DFF08F-DC6B-4601-B491-B0F83F6DD2DA}" type="datetimeFigureOut">
              <a:rPr lang="en-US" smtClean="0"/>
              <a:t>2/3/2019</a:t>
            </a:fld>
            <a:endParaRPr lang="en-US" dirty="0"/>
          </a:p>
        </p:txBody>
      </p:sp>
      <p:sp>
        <p:nvSpPr>
          <p:cNvPr id="5" name="Alt Bilgi Yer Tutucusu 4">
            <a:extLst>
              <a:ext uri="{FF2B5EF4-FFF2-40B4-BE49-F238E27FC236}">
                <a16:creationId xmlns:a16="http://schemas.microsoft.com/office/drawing/2014/main" id="{1BDC7957-4138-4C5D-BE7F-8FA97E001A93}"/>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5F55DF09-E82A-4F2E-B765-A557B8CA7E7E}"/>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99021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515920"/>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tx1">
                    <a:lumMod val="75000"/>
                    <a:lumOff val="25000"/>
                  </a:schemeClr>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1500">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405880" y="1808265"/>
            <a:ext cx="8496944" cy="2995737"/>
          </a:xfrm>
          <a:prstGeom prst="rect">
            <a:avLst/>
          </a:prstGeom>
        </p:spPr>
        <p:txBody>
          <a:bodyPr lIns="396000" anchor="t"/>
          <a:lstStyle>
            <a:lvl1pPr marL="0" indent="0">
              <a:buNone/>
              <a:defRPr sz="105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1218112550"/>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1500">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1990056" y="1664249"/>
            <a:ext cx="6912768" cy="2995737"/>
          </a:xfrm>
          <a:prstGeom prst="rect">
            <a:avLst/>
          </a:prstGeom>
        </p:spPr>
        <p:txBody>
          <a:bodyPr lIns="396000" anchor="t"/>
          <a:lstStyle>
            <a:lvl1pPr marL="0" indent="0">
              <a:buNone/>
              <a:defRPr sz="105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419806486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79642"/>
            <a:ext cx="7772400" cy="112553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6043110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4"/>
            <a:ext cx="4038600" cy="339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4"/>
            <a:ext cx="4038600" cy="339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937D59-5EDB-4C39-B697-625748F703B6}"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0580291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150938"/>
            <a:ext cx="4040188" cy="4810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2" y="1631954"/>
            <a:ext cx="4040188" cy="296227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0938"/>
            <a:ext cx="4041775" cy="4810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1631954"/>
            <a:ext cx="4041775" cy="296227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937D59-5EDB-4C39-B697-625748F703B6}"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3879402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937D59-5EDB-4C39-B697-625748F703B6}"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15051099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403535400"/>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2"/>
            <a:ext cx="3008313" cy="871537"/>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1" y="204792"/>
            <a:ext cx="5111751" cy="438943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50182494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72244091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4"/>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7"/>
            <a:ext cx="2133600" cy="274637"/>
          </a:xfrm>
          <a:prstGeom prst="rect">
            <a:avLst/>
          </a:prstGeom>
        </p:spPr>
        <p:txBody>
          <a:bodyPr vert="horz" lIns="91440" tIns="45720" rIns="91440" bIns="45720" rtlCol="0" anchor="ctr"/>
          <a:lstStyle>
            <a:lvl1pPr algn="l">
              <a:defRPr sz="900">
                <a:solidFill>
                  <a:schemeClr val="tx1">
                    <a:tint val="75000"/>
                  </a:schemeClr>
                </a:solidFill>
              </a:defRPr>
            </a:lvl1pPr>
          </a:lstStyle>
          <a:p>
            <a:fld id="{63937D59-5EDB-4C39-B697-625748F703B6}" type="datetimeFigureOut">
              <a:rPr lang="en-US" smtClean="0"/>
              <a:t>2/3/2019</a:t>
            </a:fld>
            <a:endParaRPr lang="en-US"/>
          </a:p>
        </p:txBody>
      </p:sp>
      <p:sp>
        <p:nvSpPr>
          <p:cNvPr id="5" name="Footer Placeholder 4"/>
          <p:cNvSpPr>
            <a:spLocks noGrp="1"/>
          </p:cNvSpPr>
          <p:nvPr>
            <p:ph type="ftr" sz="quarter" idx="3"/>
          </p:nvPr>
        </p:nvSpPr>
        <p:spPr>
          <a:xfrm>
            <a:off x="3124200" y="4767267"/>
            <a:ext cx="2895600" cy="274637"/>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7"/>
            <a:ext cx="2133600" cy="274637"/>
          </a:xfrm>
          <a:prstGeom prst="rect">
            <a:avLst/>
          </a:prstGeom>
        </p:spPr>
        <p:txBody>
          <a:bodyPr vert="horz" lIns="91440" tIns="45720" rIns="91440" bIns="45720" rtlCol="0" anchor="ctr"/>
          <a:lstStyle>
            <a:lvl1pPr algn="r">
              <a:defRPr sz="900">
                <a:solidFill>
                  <a:schemeClr val="tx1">
                    <a:tint val="75000"/>
                  </a:schemeClr>
                </a:solidFill>
              </a:defRPr>
            </a:lvl1pPr>
          </a:lstStyle>
          <a:p>
            <a:fld id="{0F31DC1F-5561-484E-AB46-68C682854F61}" type="slidenum">
              <a:rPr lang="en-US" smtClean="0"/>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slow">
    <p:push dir="u"/>
  </p:transition>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4F226A1-8DE9-4BC3-90FE-301EAEEEB19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4F87AEA-1DD2-4533-BD9C-20DB1FEE009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00990A3-E53D-49E1-A3FE-A25D4B711EBD}"/>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937D59-5EDB-4C39-B697-625748F703B6}" type="datetimeFigureOut">
              <a:rPr lang="en-US" smtClean="0"/>
              <a:t>2/3/2019</a:t>
            </a:fld>
            <a:endParaRPr lang="en-US"/>
          </a:p>
        </p:txBody>
      </p:sp>
      <p:sp>
        <p:nvSpPr>
          <p:cNvPr id="5" name="Alt Bilgi Yer Tutucusu 4">
            <a:extLst>
              <a:ext uri="{FF2B5EF4-FFF2-40B4-BE49-F238E27FC236}">
                <a16:creationId xmlns:a16="http://schemas.microsoft.com/office/drawing/2014/main" id="{01877146-0ECD-49BA-B924-3D440FAD4504}"/>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ayt Numarası Yer Tutucusu 5">
            <a:extLst>
              <a:ext uri="{FF2B5EF4-FFF2-40B4-BE49-F238E27FC236}">
                <a16:creationId xmlns:a16="http://schemas.microsoft.com/office/drawing/2014/main" id="{0AB83214-AEE3-4A27-9835-7622D3667B7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F31DC1F-5561-484E-AB46-68C682854F61}" type="slidenum">
              <a:rPr lang="en-US" smtClean="0"/>
              <a:t>‹#›</a:t>
            </a:fld>
            <a:endParaRPr lang="en-US"/>
          </a:p>
        </p:txBody>
      </p:sp>
    </p:spTree>
    <p:extLst>
      <p:ext uri="{BB962C8B-B14F-4D97-AF65-F5344CB8AC3E}">
        <p14:creationId xmlns:p14="http://schemas.microsoft.com/office/powerpoint/2010/main" val="277650867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Lst>
  <p:transition spd="slow">
    <p:push dir="u"/>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7.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4.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image" Target="../media/image42.jpeg"/><Relationship Id="rId1" Type="http://schemas.openxmlformats.org/officeDocument/2006/relationships/slideLayout" Target="../slideLayouts/slideLayout24.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hyperlink" Target="Dosyalar/kurt-kuzu-lahan.exe" TargetMode="External"/><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hyperlink" Target="Dosyalar/Hanoi%20Kulesi.html" TargetMode="External"/><Relationship Id="rId2" Type="http://schemas.openxmlformats.org/officeDocument/2006/relationships/image" Target="../media/image16.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2D2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
          <p:cNvSpPr txBox="1">
            <a:spLocks noChangeArrowheads="1"/>
          </p:cNvSpPr>
          <p:nvPr/>
        </p:nvSpPr>
        <p:spPr bwMode="auto">
          <a:xfrm>
            <a:off x="256285" y="1343681"/>
            <a:ext cx="2507764" cy="2456138"/>
          </a:xfrm>
          <a:prstGeom prst="ellipse">
            <a:avLst/>
          </a:prstGeom>
          <a:solidFill>
            <a:srgbClr val="00B0F0"/>
          </a:solidFill>
          <a:ln w="174625" cmpd="thinThick">
            <a:solidFill>
              <a:srgbClr val="0070C0"/>
            </a:solidFill>
          </a:ln>
        </p:spPr>
        <p:txBody>
          <a:bodyPr vert="horz" lIns="91440" tIns="45720" rIns="91440" bIns="45720" rtlCol="0" anchor="ctr">
            <a:normAutofit/>
          </a:bodyPr>
          <a:lstStyle/>
          <a:p>
            <a:pPr algn="ctr" latinLnBrk="0">
              <a:lnSpc>
                <a:spcPct val="90000"/>
              </a:lnSpc>
              <a:spcBef>
                <a:spcPct val="0"/>
              </a:spcBef>
              <a:spcAft>
                <a:spcPts val="600"/>
              </a:spcAft>
            </a:pPr>
            <a:r>
              <a:rPr lang="en-US" altLang="ko-KR" sz="2400" kern="1200">
                <a:ln w="0"/>
                <a:solidFill>
                  <a:srgbClr val="FFFFFF"/>
                </a:solidFill>
                <a:effectLst>
                  <a:outerShdw blurRad="38100" dist="25400" dir="5400000" algn="ctr" rotWithShape="0">
                    <a:srgbClr val="6E747A">
                      <a:alpha val="43000"/>
                    </a:srgbClr>
                  </a:outerShdw>
                </a:effectLst>
                <a:latin typeface="+mj-lt"/>
                <a:ea typeface="+mj-ea"/>
                <a:cs typeface="+mj-cs"/>
              </a:rPr>
              <a:t>KODLAMAYA GİRİŞ VE ALGORİTMA</a:t>
            </a:r>
          </a:p>
        </p:txBody>
      </p:sp>
      <p:pic>
        <p:nvPicPr>
          <p:cNvPr id="2" name="Resim 1">
            <a:extLst>
              <a:ext uri="{FF2B5EF4-FFF2-40B4-BE49-F238E27FC236}">
                <a16:creationId xmlns:a16="http://schemas.microsoft.com/office/drawing/2014/main" id="{5600EE1F-CA36-400B-9A74-BD405D015C75}"/>
              </a:ext>
            </a:extLst>
          </p:cNvPr>
          <p:cNvPicPr>
            <a:picLocks noChangeAspect="1"/>
          </p:cNvPicPr>
          <p:nvPr/>
        </p:nvPicPr>
        <p:blipFill>
          <a:blip r:embed="rId2"/>
          <a:stretch>
            <a:fillRect/>
          </a:stretch>
        </p:blipFill>
        <p:spPr>
          <a:xfrm>
            <a:off x="3259031" y="721359"/>
            <a:ext cx="4930986" cy="3698240"/>
          </a:xfrm>
          <a:prstGeom prst="rect">
            <a:avLst/>
          </a:prstGeom>
        </p:spPr>
      </p:pic>
    </p:spTree>
    <p:extLst>
      <p:ext uri="{BB962C8B-B14F-4D97-AF65-F5344CB8AC3E}">
        <p14:creationId xmlns:p14="http://schemas.microsoft.com/office/powerpoint/2010/main" val="30360160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2536407F-6F9A-4AF0-803F-6EACB847F3C8}"/>
              </a:ext>
            </a:extLst>
          </p:cNvPr>
          <p:cNvPicPr>
            <a:picLocks noChangeAspect="1"/>
          </p:cNvPicPr>
          <p:nvPr/>
        </p:nvPicPr>
        <p:blipFill>
          <a:blip r:embed="rId2"/>
          <a:stretch>
            <a:fillRect/>
          </a:stretch>
        </p:blipFill>
        <p:spPr>
          <a:xfrm>
            <a:off x="856105" y="6408"/>
            <a:ext cx="7431790" cy="5143500"/>
          </a:xfrm>
          <a:prstGeom prst="rect">
            <a:avLst/>
          </a:prstGeom>
        </p:spPr>
      </p:pic>
    </p:spTree>
    <p:extLst>
      <p:ext uri="{BB962C8B-B14F-4D97-AF65-F5344CB8AC3E}">
        <p14:creationId xmlns:p14="http://schemas.microsoft.com/office/powerpoint/2010/main" val="50888091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08" y="-11342"/>
            <a:ext cx="7867482" cy="494858"/>
          </a:xfrm>
        </p:spPr>
        <p:txBody>
          <a:bodyPr>
            <a:noAutofit/>
          </a:bodyPr>
          <a:lstStyle/>
          <a:p>
            <a:r>
              <a:rPr lang="tr-TR" sz="2600" dirty="0">
                <a:solidFill>
                  <a:schemeClr val="accent1"/>
                </a:solidFill>
                <a:cs typeface="Calibri Light" panose="020F0302020204030204" pitchFamily="34" charset="0"/>
              </a:rPr>
              <a:t>Problem Çözme Kavram ve Yaklaşımları</a:t>
            </a:r>
          </a:p>
        </p:txBody>
      </p:sp>
      <p:cxnSp>
        <p:nvCxnSpPr>
          <p:cNvPr id="7" name="Düz Bağlayıcı 6">
            <a:extLst>
              <a:ext uri="{FF2B5EF4-FFF2-40B4-BE49-F238E27FC236}">
                <a16:creationId xmlns:a16="http://schemas.microsoft.com/office/drawing/2014/main" id="{FB60AF0F-7CCC-4644-8BA0-7BAF0F6C61E5}"/>
              </a:ext>
            </a:extLst>
          </p:cNvPr>
          <p:cNvCxnSpPr>
            <a:cxnSpLocks/>
          </p:cNvCxnSpPr>
          <p:nvPr/>
        </p:nvCxnSpPr>
        <p:spPr>
          <a:xfrm>
            <a:off x="0" y="483516"/>
            <a:ext cx="9144000"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8" name="İçerik Yer Tutucusu 3">
            <a:extLst>
              <a:ext uri="{FF2B5EF4-FFF2-40B4-BE49-F238E27FC236}">
                <a16:creationId xmlns:a16="http://schemas.microsoft.com/office/drawing/2014/main" id="{83A07EF0-912D-4EF9-A5A9-99E4DBE27410}"/>
              </a:ext>
            </a:extLst>
          </p:cNvPr>
          <p:cNvSpPr>
            <a:spLocks noGrp="1"/>
          </p:cNvSpPr>
          <p:nvPr>
            <p:ph idx="1"/>
          </p:nvPr>
        </p:nvSpPr>
        <p:spPr>
          <a:xfrm>
            <a:off x="503548" y="810057"/>
            <a:ext cx="4464496" cy="336634"/>
          </a:xfrm>
        </p:spPr>
        <p:txBody>
          <a:bodyPr anchor="t">
            <a:noAutofit/>
          </a:bodyPr>
          <a:lstStyle/>
          <a:p>
            <a:pPr>
              <a:lnSpc>
                <a:spcPct val="100000"/>
              </a:lnSpc>
              <a:spcBef>
                <a:spcPts val="0"/>
              </a:spcBef>
            </a:pPr>
            <a:r>
              <a:rPr lang="tr-TR" sz="2000" dirty="0">
                <a:solidFill>
                  <a:srgbClr val="00B0F0"/>
                </a:solidFill>
                <a:latin typeface="+mj-lt"/>
                <a:cs typeface="Calibri Light" panose="020F0302020204030204" pitchFamily="34" charset="0"/>
              </a:rPr>
              <a:t>     </a:t>
            </a:r>
            <a:r>
              <a:rPr lang="tr-TR" sz="2000" b="1" u="sng" dirty="0">
                <a:solidFill>
                  <a:srgbClr val="00B0F0"/>
                </a:solidFill>
                <a:latin typeface="+mj-lt"/>
                <a:cs typeface="Calibri Light" panose="020F0302020204030204" pitchFamily="34" charset="0"/>
              </a:rPr>
              <a:t>Algoritma</a:t>
            </a:r>
          </a:p>
        </p:txBody>
      </p:sp>
      <p:sp>
        <p:nvSpPr>
          <p:cNvPr id="9" name="İçerik Yer Tutucusu 3">
            <a:extLst>
              <a:ext uri="{FF2B5EF4-FFF2-40B4-BE49-F238E27FC236}">
                <a16:creationId xmlns:a16="http://schemas.microsoft.com/office/drawing/2014/main" id="{73DB0E6E-98B8-4D09-8F63-E3414780F170}"/>
              </a:ext>
            </a:extLst>
          </p:cNvPr>
          <p:cNvSpPr txBox="1">
            <a:spLocks/>
          </p:cNvSpPr>
          <p:nvPr/>
        </p:nvSpPr>
        <p:spPr>
          <a:xfrm>
            <a:off x="503548" y="1144390"/>
            <a:ext cx="8136904" cy="707280"/>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tr-TR" sz="2000" dirty="0">
                <a:latin typeface="+mj-lt"/>
                <a:cs typeface="Calibri Light" panose="020F0302020204030204" pitchFamily="34" charset="0"/>
              </a:rPr>
              <a:t>     Bir problemin çözümü için izlenmesi gereken yol, işlem basamaklarıdır. Algoritmada yapılacak işlem basamaklarını sözel olarak ifade ederiz.</a:t>
            </a:r>
          </a:p>
        </p:txBody>
      </p:sp>
      <p:sp>
        <p:nvSpPr>
          <p:cNvPr id="10" name="İçerik Yer Tutucusu 3">
            <a:extLst>
              <a:ext uri="{FF2B5EF4-FFF2-40B4-BE49-F238E27FC236}">
                <a16:creationId xmlns:a16="http://schemas.microsoft.com/office/drawing/2014/main" id="{BEADF848-12DE-4DEB-B93A-C7FC5C289E56}"/>
              </a:ext>
            </a:extLst>
          </p:cNvPr>
          <p:cNvSpPr txBox="1">
            <a:spLocks/>
          </p:cNvSpPr>
          <p:nvPr/>
        </p:nvSpPr>
        <p:spPr>
          <a:xfrm>
            <a:off x="503548" y="2139702"/>
            <a:ext cx="3564396" cy="432048"/>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tr-TR" sz="1600" u="sng" dirty="0">
                <a:solidFill>
                  <a:srgbClr val="0070C0"/>
                </a:solidFill>
                <a:latin typeface="+mj-lt"/>
                <a:cs typeface="Calibri Light" panose="020F0302020204030204" pitchFamily="34" charset="0"/>
              </a:rPr>
              <a:t>Örnek-1: Bakkaldan ekmek alma</a:t>
            </a:r>
          </a:p>
        </p:txBody>
      </p:sp>
      <p:sp>
        <p:nvSpPr>
          <p:cNvPr id="11" name="İçerik Yer Tutucusu 3">
            <a:extLst>
              <a:ext uri="{FF2B5EF4-FFF2-40B4-BE49-F238E27FC236}">
                <a16:creationId xmlns:a16="http://schemas.microsoft.com/office/drawing/2014/main" id="{7216EC62-8425-4199-8CFF-D518CB2E9E62}"/>
              </a:ext>
            </a:extLst>
          </p:cNvPr>
          <p:cNvSpPr txBox="1">
            <a:spLocks/>
          </p:cNvSpPr>
          <p:nvPr/>
        </p:nvSpPr>
        <p:spPr>
          <a:xfrm>
            <a:off x="825372" y="2402027"/>
            <a:ext cx="2628292" cy="2257958"/>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tr-TR" sz="1600" dirty="0">
                <a:solidFill>
                  <a:srgbClr val="C00000"/>
                </a:solidFill>
                <a:latin typeface="+mj-lt"/>
                <a:cs typeface="Calibri Light" panose="020F0302020204030204" pitchFamily="34" charset="0"/>
              </a:rPr>
              <a:t>Adım 1. Başla</a:t>
            </a:r>
          </a:p>
          <a:p>
            <a:pPr>
              <a:lnSpc>
                <a:spcPct val="100000"/>
              </a:lnSpc>
              <a:spcBef>
                <a:spcPts val="0"/>
              </a:spcBef>
            </a:pPr>
            <a:r>
              <a:rPr lang="tr-TR" sz="1600" dirty="0">
                <a:latin typeface="+mj-lt"/>
                <a:cs typeface="Calibri Light" panose="020F0302020204030204" pitchFamily="34" charset="0"/>
              </a:rPr>
              <a:t>Adım 2. Evden çık</a:t>
            </a:r>
          </a:p>
          <a:p>
            <a:pPr>
              <a:lnSpc>
                <a:spcPct val="100000"/>
              </a:lnSpc>
              <a:spcBef>
                <a:spcPts val="0"/>
              </a:spcBef>
            </a:pPr>
            <a:r>
              <a:rPr lang="tr-TR" sz="1600" dirty="0">
                <a:latin typeface="+mj-lt"/>
                <a:cs typeface="Calibri Light" panose="020F0302020204030204" pitchFamily="34" charset="0"/>
              </a:rPr>
              <a:t>Adım 3. Asansöre bin</a:t>
            </a:r>
          </a:p>
          <a:p>
            <a:pPr>
              <a:lnSpc>
                <a:spcPct val="100000"/>
              </a:lnSpc>
              <a:spcBef>
                <a:spcPts val="0"/>
              </a:spcBef>
            </a:pPr>
            <a:r>
              <a:rPr lang="tr-TR" sz="1600" dirty="0">
                <a:latin typeface="+mj-lt"/>
                <a:cs typeface="Calibri Light" panose="020F0302020204030204" pitchFamily="34" charset="0"/>
              </a:rPr>
              <a:t>Adım 4. Aşağı in</a:t>
            </a:r>
          </a:p>
          <a:p>
            <a:pPr>
              <a:lnSpc>
                <a:spcPct val="100000"/>
              </a:lnSpc>
              <a:spcBef>
                <a:spcPts val="0"/>
              </a:spcBef>
            </a:pPr>
            <a:r>
              <a:rPr lang="tr-TR" sz="1600" dirty="0">
                <a:latin typeface="+mj-lt"/>
                <a:cs typeface="Calibri Light" panose="020F0302020204030204" pitchFamily="34" charset="0"/>
              </a:rPr>
              <a:t>Adım 5. Bakkala git</a:t>
            </a:r>
          </a:p>
          <a:p>
            <a:pPr>
              <a:lnSpc>
                <a:spcPct val="100000"/>
              </a:lnSpc>
              <a:spcBef>
                <a:spcPts val="0"/>
              </a:spcBef>
            </a:pPr>
            <a:r>
              <a:rPr lang="tr-TR" sz="1600" dirty="0">
                <a:latin typeface="+mj-lt"/>
                <a:cs typeface="Calibri Light" panose="020F0302020204030204" pitchFamily="34" charset="0"/>
              </a:rPr>
              <a:t>Adım 6. Ekmek al</a:t>
            </a:r>
          </a:p>
          <a:p>
            <a:pPr>
              <a:lnSpc>
                <a:spcPct val="100000"/>
              </a:lnSpc>
              <a:spcBef>
                <a:spcPts val="0"/>
              </a:spcBef>
            </a:pPr>
            <a:r>
              <a:rPr lang="tr-TR" sz="1600" dirty="0">
                <a:latin typeface="+mj-lt"/>
                <a:cs typeface="Calibri Light" panose="020F0302020204030204" pitchFamily="34" charset="0"/>
              </a:rPr>
              <a:t>Adım 7. Ücretini öde</a:t>
            </a:r>
          </a:p>
          <a:p>
            <a:pPr>
              <a:lnSpc>
                <a:spcPct val="100000"/>
              </a:lnSpc>
              <a:spcBef>
                <a:spcPts val="0"/>
              </a:spcBef>
            </a:pPr>
            <a:r>
              <a:rPr lang="tr-TR" sz="1600" dirty="0">
                <a:latin typeface="+mj-lt"/>
                <a:cs typeface="Calibri Light" panose="020F0302020204030204" pitchFamily="34" charset="0"/>
              </a:rPr>
              <a:t>Adım 8. Eve dön</a:t>
            </a:r>
          </a:p>
          <a:p>
            <a:pPr>
              <a:lnSpc>
                <a:spcPct val="100000"/>
              </a:lnSpc>
              <a:spcBef>
                <a:spcPts val="0"/>
              </a:spcBef>
            </a:pPr>
            <a:r>
              <a:rPr lang="tr-TR" sz="1600" dirty="0">
                <a:solidFill>
                  <a:srgbClr val="C00000"/>
                </a:solidFill>
                <a:latin typeface="+mj-lt"/>
                <a:cs typeface="Calibri Light" panose="020F0302020204030204" pitchFamily="34" charset="0"/>
              </a:rPr>
              <a:t>Adım 9. Bitir</a:t>
            </a:r>
          </a:p>
        </p:txBody>
      </p:sp>
      <p:sp>
        <p:nvSpPr>
          <p:cNvPr id="12" name="İçerik Yer Tutucusu 3">
            <a:extLst>
              <a:ext uri="{FF2B5EF4-FFF2-40B4-BE49-F238E27FC236}">
                <a16:creationId xmlns:a16="http://schemas.microsoft.com/office/drawing/2014/main" id="{C83779C9-4502-451A-90BA-86E9A46B8A01}"/>
              </a:ext>
            </a:extLst>
          </p:cNvPr>
          <p:cNvSpPr txBox="1">
            <a:spLocks/>
          </p:cNvSpPr>
          <p:nvPr/>
        </p:nvSpPr>
        <p:spPr>
          <a:xfrm>
            <a:off x="4601078" y="2118487"/>
            <a:ext cx="3744416" cy="432048"/>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tr-TR" sz="1600" u="sng" dirty="0">
                <a:solidFill>
                  <a:srgbClr val="0070C0"/>
                </a:solidFill>
                <a:latin typeface="+mj-lt"/>
                <a:cs typeface="Calibri Light" panose="020F0302020204030204" pitchFamily="34" charset="0"/>
              </a:rPr>
              <a:t>Örnek-2: Bilgisayar kapatma işlemi</a:t>
            </a:r>
          </a:p>
        </p:txBody>
      </p:sp>
      <p:sp>
        <p:nvSpPr>
          <p:cNvPr id="13" name="İçerik Yer Tutucusu 3">
            <a:extLst>
              <a:ext uri="{FF2B5EF4-FFF2-40B4-BE49-F238E27FC236}">
                <a16:creationId xmlns:a16="http://schemas.microsoft.com/office/drawing/2014/main" id="{871AEE36-C5AD-48BD-8BA8-8C407E8FAABE}"/>
              </a:ext>
            </a:extLst>
          </p:cNvPr>
          <p:cNvSpPr txBox="1">
            <a:spLocks/>
          </p:cNvSpPr>
          <p:nvPr/>
        </p:nvSpPr>
        <p:spPr>
          <a:xfrm>
            <a:off x="4896036" y="2402027"/>
            <a:ext cx="3744416" cy="2257958"/>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tr-TR" sz="1600" dirty="0">
                <a:solidFill>
                  <a:srgbClr val="C00000"/>
                </a:solidFill>
                <a:latin typeface="+mj-lt"/>
                <a:cs typeface="Calibri Light" panose="020F0302020204030204" pitchFamily="34" charset="0"/>
              </a:rPr>
              <a:t>Adım 1. Başla</a:t>
            </a:r>
          </a:p>
          <a:p>
            <a:pPr>
              <a:lnSpc>
                <a:spcPct val="100000"/>
              </a:lnSpc>
              <a:spcBef>
                <a:spcPts val="0"/>
              </a:spcBef>
            </a:pPr>
            <a:r>
              <a:rPr lang="tr-TR" sz="1600" dirty="0">
                <a:latin typeface="+mj-lt"/>
                <a:cs typeface="Calibri Light" panose="020F0302020204030204" pitchFamily="34" charset="0"/>
              </a:rPr>
              <a:t>Adım 2. Başlat menüsüne tıkla</a:t>
            </a:r>
          </a:p>
          <a:p>
            <a:pPr>
              <a:lnSpc>
                <a:spcPct val="100000"/>
              </a:lnSpc>
              <a:spcBef>
                <a:spcPts val="0"/>
              </a:spcBef>
            </a:pPr>
            <a:r>
              <a:rPr lang="tr-TR" sz="1600" dirty="0">
                <a:latin typeface="+mj-lt"/>
                <a:cs typeface="Calibri Light" panose="020F0302020204030204" pitchFamily="34" charset="0"/>
              </a:rPr>
              <a:t>Adım 3. Kapat seçeneğine tıkla</a:t>
            </a:r>
          </a:p>
          <a:p>
            <a:pPr>
              <a:lnSpc>
                <a:spcPct val="100000"/>
              </a:lnSpc>
              <a:spcBef>
                <a:spcPts val="0"/>
              </a:spcBef>
            </a:pPr>
            <a:r>
              <a:rPr lang="tr-TR" sz="1600" dirty="0">
                <a:latin typeface="+mj-lt"/>
                <a:cs typeface="Calibri Light" panose="020F0302020204030204" pitchFamily="34" charset="0"/>
              </a:rPr>
              <a:t>Adım 4. Bilgisayarın kapandığından emin ol</a:t>
            </a:r>
          </a:p>
          <a:p>
            <a:pPr>
              <a:lnSpc>
                <a:spcPct val="100000"/>
              </a:lnSpc>
              <a:spcBef>
                <a:spcPts val="0"/>
              </a:spcBef>
            </a:pPr>
            <a:r>
              <a:rPr lang="tr-TR" sz="1600" dirty="0">
                <a:latin typeface="+mj-lt"/>
                <a:cs typeface="Calibri Light" panose="020F0302020204030204" pitchFamily="34" charset="0"/>
              </a:rPr>
              <a:t>Adım 5. Elektrik fişini çek</a:t>
            </a:r>
          </a:p>
          <a:p>
            <a:pPr>
              <a:lnSpc>
                <a:spcPct val="100000"/>
              </a:lnSpc>
              <a:spcBef>
                <a:spcPts val="0"/>
              </a:spcBef>
            </a:pPr>
            <a:r>
              <a:rPr lang="tr-TR" sz="1600" dirty="0">
                <a:solidFill>
                  <a:srgbClr val="C00000"/>
                </a:solidFill>
                <a:latin typeface="+mj-lt"/>
                <a:cs typeface="Calibri Light" panose="020F0302020204030204" pitchFamily="34" charset="0"/>
              </a:rPr>
              <a:t>Adım 6. Bitir</a:t>
            </a:r>
          </a:p>
        </p:txBody>
      </p:sp>
    </p:spTree>
    <p:extLst>
      <p:ext uri="{BB962C8B-B14F-4D97-AF65-F5344CB8AC3E}">
        <p14:creationId xmlns:p14="http://schemas.microsoft.com/office/powerpoint/2010/main" val="1856602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1000"/>
                                        <p:tgtEl>
                                          <p:spTgt spid="9">
                                            <p:txEl>
                                              <p:pRg st="0" end="0"/>
                                            </p:txEl>
                                          </p:spTgt>
                                        </p:tgtEl>
                                      </p:cBhvr>
                                    </p:animEffect>
                                    <p:anim calcmode="lin" valueType="num">
                                      <p:cBhvr>
                                        <p:cTn id="2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fade">
                                      <p:cBhvr>
                                        <p:cTn id="28" dur="1000"/>
                                        <p:tgtEl>
                                          <p:spTgt spid="10">
                                            <p:txEl>
                                              <p:pRg st="0" end="0"/>
                                            </p:txEl>
                                          </p:spTgt>
                                        </p:tgtEl>
                                      </p:cBhvr>
                                    </p:animEffect>
                                    <p:anim calcmode="lin" valueType="num">
                                      <p:cBhvr>
                                        <p:cTn id="2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fade">
                                      <p:cBhvr>
                                        <p:cTn id="35" dur="1000"/>
                                        <p:tgtEl>
                                          <p:spTgt spid="11">
                                            <p:txEl>
                                              <p:pRg st="0" end="0"/>
                                            </p:txEl>
                                          </p:spTgt>
                                        </p:tgtEl>
                                      </p:cBhvr>
                                    </p:animEffect>
                                    <p:anim calcmode="lin" valueType="num">
                                      <p:cBhvr>
                                        <p:cTn id="36"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xEl>
                                              <p:pRg st="1" end="1"/>
                                            </p:txEl>
                                          </p:spTgt>
                                        </p:tgtEl>
                                        <p:attrNameLst>
                                          <p:attrName>style.visibility</p:attrName>
                                        </p:attrNameLst>
                                      </p:cBhvr>
                                      <p:to>
                                        <p:strVal val="visible"/>
                                      </p:to>
                                    </p:set>
                                    <p:animEffect transition="in" filter="fade">
                                      <p:cBhvr>
                                        <p:cTn id="42" dur="1000"/>
                                        <p:tgtEl>
                                          <p:spTgt spid="11">
                                            <p:txEl>
                                              <p:pRg st="1" end="1"/>
                                            </p:txEl>
                                          </p:spTgt>
                                        </p:tgtEl>
                                      </p:cBhvr>
                                    </p:animEffect>
                                    <p:anim calcmode="lin" valueType="num">
                                      <p:cBhvr>
                                        <p:cTn id="4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xEl>
                                              <p:pRg st="2" end="2"/>
                                            </p:txEl>
                                          </p:spTgt>
                                        </p:tgtEl>
                                        <p:attrNameLst>
                                          <p:attrName>style.visibility</p:attrName>
                                        </p:attrNameLst>
                                      </p:cBhvr>
                                      <p:to>
                                        <p:strVal val="visible"/>
                                      </p:to>
                                    </p:set>
                                    <p:animEffect transition="in" filter="fade">
                                      <p:cBhvr>
                                        <p:cTn id="49" dur="1000"/>
                                        <p:tgtEl>
                                          <p:spTgt spid="11">
                                            <p:txEl>
                                              <p:pRg st="2" end="2"/>
                                            </p:txEl>
                                          </p:spTgt>
                                        </p:tgtEl>
                                      </p:cBhvr>
                                    </p:animEffect>
                                    <p:anim calcmode="lin" valueType="num">
                                      <p:cBhvr>
                                        <p:cTn id="50"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xEl>
                                              <p:pRg st="3" end="3"/>
                                            </p:txEl>
                                          </p:spTgt>
                                        </p:tgtEl>
                                        <p:attrNameLst>
                                          <p:attrName>style.visibility</p:attrName>
                                        </p:attrNameLst>
                                      </p:cBhvr>
                                      <p:to>
                                        <p:strVal val="visible"/>
                                      </p:to>
                                    </p:set>
                                    <p:animEffect transition="in" filter="fade">
                                      <p:cBhvr>
                                        <p:cTn id="56" dur="1000"/>
                                        <p:tgtEl>
                                          <p:spTgt spid="11">
                                            <p:txEl>
                                              <p:pRg st="3" end="3"/>
                                            </p:txEl>
                                          </p:spTgt>
                                        </p:tgtEl>
                                      </p:cBhvr>
                                    </p:animEffect>
                                    <p:anim calcmode="lin" valueType="num">
                                      <p:cBhvr>
                                        <p:cTn id="57"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1">
                                            <p:txEl>
                                              <p:pRg st="4" end="4"/>
                                            </p:txEl>
                                          </p:spTgt>
                                        </p:tgtEl>
                                        <p:attrNameLst>
                                          <p:attrName>style.visibility</p:attrName>
                                        </p:attrNameLst>
                                      </p:cBhvr>
                                      <p:to>
                                        <p:strVal val="visible"/>
                                      </p:to>
                                    </p:set>
                                    <p:animEffect transition="in" filter="fade">
                                      <p:cBhvr>
                                        <p:cTn id="63" dur="1000"/>
                                        <p:tgtEl>
                                          <p:spTgt spid="11">
                                            <p:txEl>
                                              <p:pRg st="4" end="4"/>
                                            </p:txEl>
                                          </p:spTgt>
                                        </p:tgtEl>
                                      </p:cBhvr>
                                    </p:animEffect>
                                    <p:anim calcmode="lin" valueType="num">
                                      <p:cBhvr>
                                        <p:cTn id="64"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65"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1">
                                            <p:txEl>
                                              <p:pRg st="5" end="5"/>
                                            </p:txEl>
                                          </p:spTgt>
                                        </p:tgtEl>
                                        <p:attrNameLst>
                                          <p:attrName>style.visibility</p:attrName>
                                        </p:attrNameLst>
                                      </p:cBhvr>
                                      <p:to>
                                        <p:strVal val="visible"/>
                                      </p:to>
                                    </p:set>
                                    <p:animEffect transition="in" filter="fade">
                                      <p:cBhvr>
                                        <p:cTn id="70" dur="1000"/>
                                        <p:tgtEl>
                                          <p:spTgt spid="11">
                                            <p:txEl>
                                              <p:pRg st="5" end="5"/>
                                            </p:txEl>
                                          </p:spTgt>
                                        </p:tgtEl>
                                      </p:cBhvr>
                                    </p:animEffect>
                                    <p:anim calcmode="lin" valueType="num">
                                      <p:cBhvr>
                                        <p:cTn id="71"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72"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1">
                                            <p:txEl>
                                              <p:pRg st="6" end="6"/>
                                            </p:txEl>
                                          </p:spTgt>
                                        </p:tgtEl>
                                        <p:attrNameLst>
                                          <p:attrName>style.visibility</p:attrName>
                                        </p:attrNameLst>
                                      </p:cBhvr>
                                      <p:to>
                                        <p:strVal val="visible"/>
                                      </p:to>
                                    </p:set>
                                    <p:animEffect transition="in" filter="fade">
                                      <p:cBhvr>
                                        <p:cTn id="77" dur="1000"/>
                                        <p:tgtEl>
                                          <p:spTgt spid="11">
                                            <p:txEl>
                                              <p:pRg st="6" end="6"/>
                                            </p:txEl>
                                          </p:spTgt>
                                        </p:tgtEl>
                                      </p:cBhvr>
                                    </p:animEffect>
                                    <p:anim calcmode="lin" valueType="num">
                                      <p:cBhvr>
                                        <p:cTn id="78"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1">
                                            <p:txEl>
                                              <p:pRg st="7" end="7"/>
                                            </p:txEl>
                                          </p:spTgt>
                                        </p:tgtEl>
                                        <p:attrNameLst>
                                          <p:attrName>style.visibility</p:attrName>
                                        </p:attrNameLst>
                                      </p:cBhvr>
                                      <p:to>
                                        <p:strVal val="visible"/>
                                      </p:to>
                                    </p:set>
                                    <p:animEffect transition="in" filter="fade">
                                      <p:cBhvr>
                                        <p:cTn id="84" dur="1000"/>
                                        <p:tgtEl>
                                          <p:spTgt spid="11">
                                            <p:txEl>
                                              <p:pRg st="7" end="7"/>
                                            </p:txEl>
                                          </p:spTgt>
                                        </p:tgtEl>
                                      </p:cBhvr>
                                    </p:animEffect>
                                    <p:anim calcmode="lin" valueType="num">
                                      <p:cBhvr>
                                        <p:cTn id="85"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86" dur="1000" fill="hold"/>
                                        <p:tgtEl>
                                          <p:spTgt spid="1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1">
                                            <p:txEl>
                                              <p:pRg st="8" end="8"/>
                                            </p:txEl>
                                          </p:spTgt>
                                        </p:tgtEl>
                                        <p:attrNameLst>
                                          <p:attrName>style.visibility</p:attrName>
                                        </p:attrNameLst>
                                      </p:cBhvr>
                                      <p:to>
                                        <p:strVal val="visible"/>
                                      </p:to>
                                    </p:set>
                                    <p:animEffect transition="in" filter="fade">
                                      <p:cBhvr>
                                        <p:cTn id="91" dur="1000"/>
                                        <p:tgtEl>
                                          <p:spTgt spid="11">
                                            <p:txEl>
                                              <p:pRg st="8" end="8"/>
                                            </p:txEl>
                                          </p:spTgt>
                                        </p:tgtEl>
                                      </p:cBhvr>
                                    </p:animEffect>
                                    <p:anim calcmode="lin" valueType="num">
                                      <p:cBhvr>
                                        <p:cTn id="92"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93" dur="10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2">
                                            <p:txEl>
                                              <p:pRg st="0" end="0"/>
                                            </p:txEl>
                                          </p:spTgt>
                                        </p:tgtEl>
                                        <p:attrNameLst>
                                          <p:attrName>style.visibility</p:attrName>
                                        </p:attrNameLst>
                                      </p:cBhvr>
                                      <p:to>
                                        <p:strVal val="visible"/>
                                      </p:to>
                                    </p:set>
                                    <p:animEffect transition="in" filter="fade">
                                      <p:cBhvr>
                                        <p:cTn id="98" dur="1000"/>
                                        <p:tgtEl>
                                          <p:spTgt spid="12">
                                            <p:txEl>
                                              <p:pRg st="0" end="0"/>
                                            </p:txEl>
                                          </p:spTgt>
                                        </p:tgtEl>
                                      </p:cBhvr>
                                    </p:animEffect>
                                    <p:anim calcmode="lin" valueType="num">
                                      <p:cBhvr>
                                        <p:cTn id="99"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13">
                                            <p:txEl>
                                              <p:pRg st="0" end="0"/>
                                            </p:txEl>
                                          </p:spTgt>
                                        </p:tgtEl>
                                        <p:attrNameLst>
                                          <p:attrName>style.visibility</p:attrName>
                                        </p:attrNameLst>
                                      </p:cBhvr>
                                      <p:to>
                                        <p:strVal val="visible"/>
                                      </p:to>
                                    </p:set>
                                    <p:animEffect transition="in" filter="fade">
                                      <p:cBhvr>
                                        <p:cTn id="105" dur="1000"/>
                                        <p:tgtEl>
                                          <p:spTgt spid="13">
                                            <p:txEl>
                                              <p:pRg st="0" end="0"/>
                                            </p:txEl>
                                          </p:spTgt>
                                        </p:tgtEl>
                                      </p:cBhvr>
                                    </p:animEffect>
                                    <p:anim calcmode="lin" valueType="num">
                                      <p:cBhvr>
                                        <p:cTn id="106"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07"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13">
                                            <p:txEl>
                                              <p:pRg st="1" end="1"/>
                                            </p:txEl>
                                          </p:spTgt>
                                        </p:tgtEl>
                                        <p:attrNameLst>
                                          <p:attrName>style.visibility</p:attrName>
                                        </p:attrNameLst>
                                      </p:cBhvr>
                                      <p:to>
                                        <p:strVal val="visible"/>
                                      </p:to>
                                    </p:set>
                                    <p:animEffect transition="in" filter="fade">
                                      <p:cBhvr>
                                        <p:cTn id="112" dur="1000"/>
                                        <p:tgtEl>
                                          <p:spTgt spid="13">
                                            <p:txEl>
                                              <p:pRg st="1" end="1"/>
                                            </p:txEl>
                                          </p:spTgt>
                                        </p:tgtEl>
                                      </p:cBhvr>
                                    </p:animEffect>
                                    <p:anim calcmode="lin" valueType="num">
                                      <p:cBhvr>
                                        <p:cTn id="11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1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13">
                                            <p:txEl>
                                              <p:pRg st="2" end="2"/>
                                            </p:txEl>
                                          </p:spTgt>
                                        </p:tgtEl>
                                        <p:attrNameLst>
                                          <p:attrName>style.visibility</p:attrName>
                                        </p:attrNameLst>
                                      </p:cBhvr>
                                      <p:to>
                                        <p:strVal val="visible"/>
                                      </p:to>
                                    </p:set>
                                    <p:animEffect transition="in" filter="fade">
                                      <p:cBhvr>
                                        <p:cTn id="119" dur="1000"/>
                                        <p:tgtEl>
                                          <p:spTgt spid="13">
                                            <p:txEl>
                                              <p:pRg st="2" end="2"/>
                                            </p:txEl>
                                          </p:spTgt>
                                        </p:tgtEl>
                                      </p:cBhvr>
                                    </p:animEffect>
                                    <p:anim calcmode="lin" valueType="num">
                                      <p:cBhvr>
                                        <p:cTn id="120"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121"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13">
                                            <p:txEl>
                                              <p:pRg st="3" end="3"/>
                                            </p:txEl>
                                          </p:spTgt>
                                        </p:tgtEl>
                                        <p:attrNameLst>
                                          <p:attrName>style.visibility</p:attrName>
                                        </p:attrNameLst>
                                      </p:cBhvr>
                                      <p:to>
                                        <p:strVal val="visible"/>
                                      </p:to>
                                    </p:set>
                                    <p:animEffect transition="in" filter="fade">
                                      <p:cBhvr>
                                        <p:cTn id="126" dur="1000"/>
                                        <p:tgtEl>
                                          <p:spTgt spid="13">
                                            <p:txEl>
                                              <p:pRg st="3" end="3"/>
                                            </p:txEl>
                                          </p:spTgt>
                                        </p:tgtEl>
                                      </p:cBhvr>
                                    </p:animEffect>
                                    <p:anim calcmode="lin" valueType="num">
                                      <p:cBhvr>
                                        <p:cTn id="12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12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13">
                                            <p:txEl>
                                              <p:pRg st="4" end="4"/>
                                            </p:txEl>
                                          </p:spTgt>
                                        </p:tgtEl>
                                        <p:attrNameLst>
                                          <p:attrName>style.visibility</p:attrName>
                                        </p:attrNameLst>
                                      </p:cBhvr>
                                      <p:to>
                                        <p:strVal val="visible"/>
                                      </p:to>
                                    </p:set>
                                    <p:animEffect transition="in" filter="fade">
                                      <p:cBhvr>
                                        <p:cTn id="133" dur="1000"/>
                                        <p:tgtEl>
                                          <p:spTgt spid="13">
                                            <p:txEl>
                                              <p:pRg st="4" end="4"/>
                                            </p:txEl>
                                          </p:spTgt>
                                        </p:tgtEl>
                                      </p:cBhvr>
                                    </p:animEffect>
                                    <p:anim calcmode="lin" valueType="num">
                                      <p:cBhvr>
                                        <p:cTn id="134"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135"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13">
                                            <p:txEl>
                                              <p:pRg st="5" end="5"/>
                                            </p:txEl>
                                          </p:spTgt>
                                        </p:tgtEl>
                                        <p:attrNameLst>
                                          <p:attrName>style.visibility</p:attrName>
                                        </p:attrNameLst>
                                      </p:cBhvr>
                                      <p:to>
                                        <p:strVal val="visible"/>
                                      </p:to>
                                    </p:set>
                                    <p:animEffect transition="in" filter="fade">
                                      <p:cBhvr>
                                        <p:cTn id="140" dur="1000"/>
                                        <p:tgtEl>
                                          <p:spTgt spid="13">
                                            <p:txEl>
                                              <p:pRg st="5" end="5"/>
                                            </p:txEl>
                                          </p:spTgt>
                                        </p:tgtEl>
                                      </p:cBhvr>
                                    </p:animEffect>
                                    <p:anim calcmode="lin" valueType="num">
                                      <p:cBhvr>
                                        <p:cTn id="141"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P spid="9" grpId="0" build="p"/>
      <p:bldP spid="10" grpId="0" build="p"/>
      <p:bldP spid="11" grpId="0" build="p"/>
      <p:bldP spid="12" grpId="0" build="p"/>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08" y="-11342"/>
            <a:ext cx="7867482" cy="494858"/>
          </a:xfrm>
        </p:spPr>
        <p:txBody>
          <a:bodyPr>
            <a:noAutofit/>
          </a:bodyPr>
          <a:lstStyle/>
          <a:p>
            <a:r>
              <a:rPr lang="tr-TR" sz="2600" dirty="0">
                <a:solidFill>
                  <a:schemeClr val="accent1"/>
                </a:solidFill>
                <a:cs typeface="Calibri Light" panose="020F0302020204030204" pitchFamily="34" charset="0"/>
              </a:rPr>
              <a:t>Problem Çözme Kavram ve Yaklaşımları</a:t>
            </a:r>
          </a:p>
        </p:txBody>
      </p:sp>
      <p:cxnSp>
        <p:nvCxnSpPr>
          <p:cNvPr id="7" name="Düz Bağlayıcı 6">
            <a:extLst>
              <a:ext uri="{FF2B5EF4-FFF2-40B4-BE49-F238E27FC236}">
                <a16:creationId xmlns:a16="http://schemas.microsoft.com/office/drawing/2014/main" id="{FB60AF0F-7CCC-4644-8BA0-7BAF0F6C61E5}"/>
              </a:ext>
            </a:extLst>
          </p:cNvPr>
          <p:cNvCxnSpPr>
            <a:cxnSpLocks/>
          </p:cNvCxnSpPr>
          <p:nvPr/>
        </p:nvCxnSpPr>
        <p:spPr>
          <a:xfrm>
            <a:off x="0" y="483516"/>
            <a:ext cx="9144000"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9" name="İçerik Yer Tutucusu 3">
            <a:extLst>
              <a:ext uri="{FF2B5EF4-FFF2-40B4-BE49-F238E27FC236}">
                <a16:creationId xmlns:a16="http://schemas.microsoft.com/office/drawing/2014/main" id="{73DB0E6E-98B8-4D09-8F63-E3414780F170}"/>
              </a:ext>
            </a:extLst>
          </p:cNvPr>
          <p:cNvSpPr txBox="1">
            <a:spLocks/>
          </p:cNvSpPr>
          <p:nvPr/>
        </p:nvSpPr>
        <p:spPr>
          <a:xfrm>
            <a:off x="503548" y="738153"/>
            <a:ext cx="8136904" cy="707280"/>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tr-TR" sz="2000" dirty="0">
                <a:latin typeface="+mj-lt"/>
                <a:cs typeface="Calibri Light" panose="020F0302020204030204" pitchFamily="34" charset="0"/>
              </a:rPr>
              <a:t>     Her ne kadar farkında olmasak da günlük hayatımızın her aşamasında mutlaka </a:t>
            </a:r>
            <a:r>
              <a:rPr lang="tr-TR" sz="2000" dirty="0">
                <a:solidFill>
                  <a:srgbClr val="DF5327"/>
                </a:solidFill>
                <a:latin typeface="+mj-lt"/>
                <a:cs typeface="Calibri Light" panose="020F0302020204030204" pitchFamily="34" charset="0"/>
              </a:rPr>
              <a:t>algoritma</a:t>
            </a:r>
            <a:r>
              <a:rPr lang="tr-TR" sz="2000" dirty="0">
                <a:latin typeface="+mj-lt"/>
                <a:cs typeface="Calibri Light" panose="020F0302020204030204" pitchFamily="34" charset="0"/>
              </a:rPr>
              <a:t> kullanıyoruz.</a:t>
            </a:r>
          </a:p>
        </p:txBody>
      </p:sp>
      <p:sp>
        <p:nvSpPr>
          <p:cNvPr id="14" name="İçerik Yer Tutucusu 3">
            <a:extLst>
              <a:ext uri="{FF2B5EF4-FFF2-40B4-BE49-F238E27FC236}">
                <a16:creationId xmlns:a16="http://schemas.microsoft.com/office/drawing/2014/main" id="{A4A9FEDD-1B43-4040-B6B2-7E6F6EBB26DB}"/>
              </a:ext>
            </a:extLst>
          </p:cNvPr>
          <p:cNvSpPr txBox="1">
            <a:spLocks/>
          </p:cNvSpPr>
          <p:nvPr/>
        </p:nvSpPr>
        <p:spPr>
          <a:xfrm>
            <a:off x="503548" y="1458977"/>
            <a:ext cx="8136904" cy="707280"/>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tr-TR" sz="2000" dirty="0">
                <a:latin typeface="+mj-lt"/>
                <a:cs typeface="Calibri Light" panose="020F0302020204030204" pitchFamily="34" charset="0"/>
              </a:rPr>
              <a:t>     Bilgisayarda kodlama yaparken, yapacağımız işlemlerin sözel olarak düzenli ve sıralı şekilde ifade edilmesi de </a:t>
            </a:r>
            <a:r>
              <a:rPr lang="tr-TR" sz="2000" dirty="0">
                <a:solidFill>
                  <a:srgbClr val="DF5327"/>
                </a:solidFill>
                <a:latin typeface="+mj-lt"/>
                <a:cs typeface="Calibri Light" panose="020F0302020204030204" pitchFamily="34" charset="0"/>
              </a:rPr>
              <a:t>algoritmadır.</a:t>
            </a:r>
          </a:p>
        </p:txBody>
      </p:sp>
      <p:sp>
        <p:nvSpPr>
          <p:cNvPr id="15" name="İçerik Yer Tutucusu 3">
            <a:extLst>
              <a:ext uri="{FF2B5EF4-FFF2-40B4-BE49-F238E27FC236}">
                <a16:creationId xmlns:a16="http://schemas.microsoft.com/office/drawing/2014/main" id="{A5340527-34D9-436F-A35C-71386EF87DB1}"/>
              </a:ext>
            </a:extLst>
          </p:cNvPr>
          <p:cNvSpPr txBox="1">
            <a:spLocks/>
          </p:cNvSpPr>
          <p:nvPr/>
        </p:nvSpPr>
        <p:spPr>
          <a:xfrm>
            <a:off x="503548" y="2333060"/>
            <a:ext cx="3744416" cy="577381"/>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tr-TR" sz="1600" dirty="0">
                <a:solidFill>
                  <a:srgbClr val="0070C0"/>
                </a:solidFill>
                <a:latin typeface="+mj-lt"/>
                <a:cs typeface="Calibri Light" panose="020F0302020204030204" pitchFamily="34" charset="0"/>
              </a:rPr>
              <a:t>Örnek-1: Verilen iki sayının toplamını bulan programın algoritması</a:t>
            </a:r>
          </a:p>
        </p:txBody>
      </p:sp>
      <p:sp>
        <p:nvSpPr>
          <p:cNvPr id="16" name="İçerik Yer Tutucusu 3">
            <a:extLst>
              <a:ext uri="{FF2B5EF4-FFF2-40B4-BE49-F238E27FC236}">
                <a16:creationId xmlns:a16="http://schemas.microsoft.com/office/drawing/2014/main" id="{16D27ABB-5BC1-42E2-AE40-90AA6B384F0B}"/>
              </a:ext>
            </a:extLst>
          </p:cNvPr>
          <p:cNvSpPr txBox="1">
            <a:spLocks/>
          </p:cNvSpPr>
          <p:nvPr/>
        </p:nvSpPr>
        <p:spPr>
          <a:xfrm>
            <a:off x="827584" y="3003799"/>
            <a:ext cx="2628292" cy="1553693"/>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tr-TR" sz="1600" dirty="0">
                <a:solidFill>
                  <a:srgbClr val="C00000"/>
                </a:solidFill>
                <a:latin typeface="+mj-lt"/>
                <a:cs typeface="Calibri Light" panose="020F0302020204030204" pitchFamily="34" charset="0"/>
              </a:rPr>
              <a:t>Adım 1. Başla</a:t>
            </a:r>
          </a:p>
          <a:p>
            <a:pPr>
              <a:lnSpc>
                <a:spcPct val="100000"/>
              </a:lnSpc>
              <a:spcBef>
                <a:spcPts val="0"/>
              </a:spcBef>
            </a:pPr>
            <a:r>
              <a:rPr lang="tr-TR" sz="1600" dirty="0">
                <a:latin typeface="+mj-lt"/>
                <a:cs typeface="Calibri Light" panose="020F0302020204030204" pitchFamily="34" charset="0"/>
              </a:rPr>
              <a:t>Adım 2. Birinci sayıyı gir</a:t>
            </a:r>
          </a:p>
          <a:p>
            <a:pPr>
              <a:lnSpc>
                <a:spcPct val="100000"/>
              </a:lnSpc>
              <a:spcBef>
                <a:spcPts val="0"/>
              </a:spcBef>
            </a:pPr>
            <a:r>
              <a:rPr lang="tr-TR" sz="1600" dirty="0">
                <a:latin typeface="+mj-lt"/>
                <a:cs typeface="Calibri Light" panose="020F0302020204030204" pitchFamily="34" charset="0"/>
              </a:rPr>
              <a:t>Adım 3. İkinci sayıyı gir</a:t>
            </a:r>
          </a:p>
          <a:p>
            <a:pPr>
              <a:lnSpc>
                <a:spcPct val="100000"/>
              </a:lnSpc>
              <a:spcBef>
                <a:spcPts val="0"/>
              </a:spcBef>
            </a:pPr>
            <a:r>
              <a:rPr lang="tr-TR" sz="1600" dirty="0">
                <a:latin typeface="+mj-lt"/>
                <a:cs typeface="Calibri Light" panose="020F0302020204030204" pitchFamily="34" charset="0"/>
              </a:rPr>
              <a:t>Adım 4. İki sayıyı topla</a:t>
            </a:r>
          </a:p>
          <a:p>
            <a:pPr>
              <a:lnSpc>
                <a:spcPct val="100000"/>
              </a:lnSpc>
              <a:spcBef>
                <a:spcPts val="0"/>
              </a:spcBef>
            </a:pPr>
            <a:r>
              <a:rPr lang="tr-TR" sz="1600" dirty="0">
                <a:latin typeface="+mj-lt"/>
                <a:cs typeface="Calibri Light" panose="020F0302020204030204" pitchFamily="34" charset="0"/>
              </a:rPr>
              <a:t>Adım 5. Sonucu ekrana yazdır</a:t>
            </a:r>
          </a:p>
          <a:p>
            <a:pPr>
              <a:lnSpc>
                <a:spcPct val="100000"/>
              </a:lnSpc>
              <a:spcBef>
                <a:spcPts val="0"/>
              </a:spcBef>
            </a:pPr>
            <a:r>
              <a:rPr lang="tr-TR" sz="1600" dirty="0">
                <a:solidFill>
                  <a:srgbClr val="C00000"/>
                </a:solidFill>
                <a:latin typeface="+mj-lt"/>
                <a:cs typeface="Calibri Light" panose="020F0302020204030204" pitchFamily="34" charset="0"/>
              </a:rPr>
              <a:t>Adım 6. Bitir</a:t>
            </a:r>
          </a:p>
        </p:txBody>
      </p:sp>
      <p:sp>
        <p:nvSpPr>
          <p:cNvPr id="17" name="İçerik Yer Tutucusu 3">
            <a:extLst>
              <a:ext uri="{FF2B5EF4-FFF2-40B4-BE49-F238E27FC236}">
                <a16:creationId xmlns:a16="http://schemas.microsoft.com/office/drawing/2014/main" id="{A1C82AE1-6C7B-4035-9C3B-44508B3D4F74}"/>
              </a:ext>
            </a:extLst>
          </p:cNvPr>
          <p:cNvSpPr txBox="1">
            <a:spLocks/>
          </p:cNvSpPr>
          <p:nvPr/>
        </p:nvSpPr>
        <p:spPr>
          <a:xfrm>
            <a:off x="4569409" y="2333060"/>
            <a:ext cx="4032448" cy="577371"/>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tr-TR" sz="1600" dirty="0">
                <a:solidFill>
                  <a:srgbClr val="0070C0"/>
                </a:solidFill>
                <a:latin typeface="+mj-lt"/>
                <a:cs typeface="Calibri Light" panose="020F0302020204030204" pitchFamily="34" charset="0"/>
              </a:rPr>
              <a:t>Örnek-2: Üç öğrencinin yaş ortalamasını bulan programın algoritması</a:t>
            </a:r>
          </a:p>
        </p:txBody>
      </p:sp>
      <p:sp>
        <p:nvSpPr>
          <p:cNvPr id="18" name="İçerik Yer Tutucusu 3">
            <a:extLst>
              <a:ext uri="{FF2B5EF4-FFF2-40B4-BE49-F238E27FC236}">
                <a16:creationId xmlns:a16="http://schemas.microsoft.com/office/drawing/2014/main" id="{8C67C29A-639D-4A3B-B6FD-457D948FC416}"/>
              </a:ext>
            </a:extLst>
          </p:cNvPr>
          <p:cNvSpPr txBox="1">
            <a:spLocks/>
          </p:cNvSpPr>
          <p:nvPr/>
        </p:nvSpPr>
        <p:spPr>
          <a:xfrm>
            <a:off x="4788024" y="3003798"/>
            <a:ext cx="3744416" cy="1838799"/>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tr-TR" sz="1600" dirty="0">
                <a:solidFill>
                  <a:srgbClr val="C00000"/>
                </a:solidFill>
                <a:latin typeface="+mj-lt"/>
                <a:cs typeface="Calibri Light" panose="020F0302020204030204" pitchFamily="34" charset="0"/>
              </a:rPr>
              <a:t>Adım 1. Başla</a:t>
            </a:r>
          </a:p>
          <a:p>
            <a:pPr>
              <a:lnSpc>
                <a:spcPct val="100000"/>
              </a:lnSpc>
              <a:spcBef>
                <a:spcPts val="0"/>
              </a:spcBef>
            </a:pPr>
            <a:r>
              <a:rPr lang="tr-TR" sz="1600" dirty="0">
                <a:latin typeface="+mj-lt"/>
                <a:cs typeface="Calibri Light" panose="020F0302020204030204" pitchFamily="34" charset="0"/>
              </a:rPr>
              <a:t>Adım 2. Birinci öğrencinin yaşını gir</a:t>
            </a:r>
          </a:p>
          <a:p>
            <a:pPr>
              <a:lnSpc>
                <a:spcPct val="100000"/>
              </a:lnSpc>
              <a:spcBef>
                <a:spcPts val="0"/>
              </a:spcBef>
            </a:pPr>
            <a:r>
              <a:rPr lang="tr-TR" sz="1600" dirty="0">
                <a:latin typeface="+mj-lt"/>
                <a:cs typeface="Calibri Light" panose="020F0302020204030204" pitchFamily="34" charset="0"/>
              </a:rPr>
              <a:t>Adım 3. İkinci öğrencinin yaşını gir</a:t>
            </a:r>
          </a:p>
          <a:p>
            <a:pPr>
              <a:lnSpc>
                <a:spcPct val="100000"/>
              </a:lnSpc>
              <a:spcBef>
                <a:spcPts val="0"/>
              </a:spcBef>
            </a:pPr>
            <a:r>
              <a:rPr lang="tr-TR" sz="1600" dirty="0">
                <a:latin typeface="+mj-lt"/>
                <a:cs typeface="Calibri Light" panose="020F0302020204030204" pitchFamily="34" charset="0"/>
              </a:rPr>
              <a:t>Adım 4. Üçüncü öğrencinin yaşını gir</a:t>
            </a:r>
          </a:p>
          <a:p>
            <a:pPr>
              <a:lnSpc>
                <a:spcPct val="100000"/>
              </a:lnSpc>
              <a:spcBef>
                <a:spcPts val="0"/>
              </a:spcBef>
            </a:pPr>
            <a:r>
              <a:rPr lang="tr-TR" sz="1600" dirty="0">
                <a:latin typeface="+mj-lt"/>
                <a:cs typeface="Calibri Light" panose="020F0302020204030204" pitchFamily="34" charset="0"/>
              </a:rPr>
              <a:t>Adım 5. Girilen yaşları toplayarak üçe böl</a:t>
            </a:r>
          </a:p>
          <a:p>
            <a:pPr>
              <a:lnSpc>
                <a:spcPct val="100000"/>
              </a:lnSpc>
              <a:spcBef>
                <a:spcPts val="0"/>
              </a:spcBef>
            </a:pPr>
            <a:r>
              <a:rPr lang="tr-TR" sz="1600" dirty="0">
                <a:solidFill>
                  <a:schemeClr val="tx1"/>
                </a:solidFill>
                <a:latin typeface="+mj-lt"/>
                <a:cs typeface="Calibri Light" panose="020F0302020204030204" pitchFamily="34" charset="0"/>
              </a:rPr>
              <a:t>Adım 6. Sonucu ekrana yazdır</a:t>
            </a:r>
            <a:endParaRPr lang="tr-TR" sz="1600" dirty="0">
              <a:solidFill>
                <a:srgbClr val="C00000"/>
              </a:solidFill>
              <a:latin typeface="+mj-lt"/>
              <a:cs typeface="Calibri Light" panose="020F0302020204030204" pitchFamily="34" charset="0"/>
            </a:endParaRPr>
          </a:p>
          <a:p>
            <a:pPr>
              <a:lnSpc>
                <a:spcPct val="100000"/>
              </a:lnSpc>
              <a:spcBef>
                <a:spcPts val="0"/>
              </a:spcBef>
            </a:pPr>
            <a:r>
              <a:rPr lang="tr-TR" sz="1600" dirty="0">
                <a:solidFill>
                  <a:srgbClr val="C00000"/>
                </a:solidFill>
                <a:latin typeface="+mj-lt"/>
                <a:cs typeface="Calibri Light" panose="020F0302020204030204" pitchFamily="34" charset="0"/>
              </a:rPr>
              <a:t>Adım 7. Bitir</a:t>
            </a:r>
          </a:p>
        </p:txBody>
      </p:sp>
      <p:cxnSp>
        <p:nvCxnSpPr>
          <p:cNvPr id="19" name="Düz Bağlayıcı 18">
            <a:extLst>
              <a:ext uri="{FF2B5EF4-FFF2-40B4-BE49-F238E27FC236}">
                <a16:creationId xmlns:a16="http://schemas.microsoft.com/office/drawing/2014/main" id="{92556FFD-8B9E-46E9-BDBE-84E202BF4859}"/>
              </a:ext>
            </a:extLst>
          </p:cNvPr>
          <p:cNvCxnSpPr>
            <a:cxnSpLocks/>
          </p:cNvCxnSpPr>
          <p:nvPr/>
        </p:nvCxnSpPr>
        <p:spPr>
          <a:xfrm>
            <a:off x="611560" y="2910431"/>
            <a:ext cx="3528392" cy="0"/>
          </a:xfrm>
          <a:prstGeom prst="line">
            <a:avLst/>
          </a:prstGeom>
          <a:ln/>
        </p:spPr>
        <p:style>
          <a:lnRef idx="1">
            <a:schemeClr val="dk1"/>
          </a:lnRef>
          <a:fillRef idx="0">
            <a:schemeClr val="dk1"/>
          </a:fillRef>
          <a:effectRef idx="0">
            <a:schemeClr val="dk1"/>
          </a:effectRef>
          <a:fontRef idx="minor">
            <a:schemeClr val="tx1"/>
          </a:fontRef>
        </p:style>
      </p:cxnSp>
      <p:cxnSp>
        <p:nvCxnSpPr>
          <p:cNvPr id="21" name="Düz Bağlayıcı 20">
            <a:extLst>
              <a:ext uri="{FF2B5EF4-FFF2-40B4-BE49-F238E27FC236}">
                <a16:creationId xmlns:a16="http://schemas.microsoft.com/office/drawing/2014/main" id="{A2583EEA-D7B4-4E2A-A1B0-429CC4A0D884}"/>
              </a:ext>
            </a:extLst>
          </p:cNvPr>
          <p:cNvCxnSpPr>
            <a:cxnSpLocks/>
          </p:cNvCxnSpPr>
          <p:nvPr/>
        </p:nvCxnSpPr>
        <p:spPr>
          <a:xfrm>
            <a:off x="4644008" y="2910431"/>
            <a:ext cx="3816424"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395294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Effect transition="in" filter="fade">
                                      <p:cBhvr>
                                        <p:cTn id="21" dur="1000"/>
                                        <p:tgtEl>
                                          <p:spTgt spid="14">
                                            <p:txEl>
                                              <p:pRg st="0" end="0"/>
                                            </p:txEl>
                                          </p:spTgt>
                                        </p:tgtEl>
                                      </p:cBhvr>
                                    </p:animEffect>
                                    <p:anim calcmode="lin" valueType="num">
                                      <p:cBhvr>
                                        <p:cTn id="22"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fade">
                                      <p:cBhvr>
                                        <p:cTn id="28" dur="1000"/>
                                        <p:tgtEl>
                                          <p:spTgt spid="15">
                                            <p:txEl>
                                              <p:pRg st="0" end="0"/>
                                            </p:txEl>
                                          </p:spTgt>
                                        </p:tgtEl>
                                      </p:cBhvr>
                                    </p:animEffect>
                                    <p:anim calcmode="lin" valueType="num">
                                      <p:cBhvr>
                                        <p:cTn id="2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6">
                                            <p:txEl>
                                              <p:pRg st="0" end="0"/>
                                            </p:txEl>
                                          </p:spTgt>
                                        </p:tgtEl>
                                        <p:attrNameLst>
                                          <p:attrName>style.visibility</p:attrName>
                                        </p:attrNameLst>
                                      </p:cBhvr>
                                      <p:to>
                                        <p:strVal val="visible"/>
                                      </p:to>
                                    </p:set>
                                    <p:animEffect transition="in" filter="fade">
                                      <p:cBhvr>
                                        <p:cTn id="40" dur="1000"/>
                                        <p:tgtEl>
                                          <p:spTgt spid="16">
                                            <p:txEl>
                                              <p:pRg st="0" end="0"/>
                                            </p:txEl>
                                          </p:spTgt>
                                        </p:tgtEl>
                                      </p:cBhvr>
                                    </p:animEffect>
                                    <p:anim calcmode="lin" valueType="num">
                                      <p:cBhvr>
                                        <p:cTn id="41"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6">
                                            <p:txEl>
                                              <p:pRg st="1" end="1"/>
                                            </p:txEl>
                                          </p:spTgt>
                                        </p:tgtEl>
                                        <p:attrNameLst>
                                          <p:attrName>style.visibility</p:attrName>
                                        </p:attrNameLst>
                                      </p:cBhvr>
                                      <p:to>
                                        <p:strVal val="visible"/>
                                      </p:to>
                                    </p:set>
                                    <p:animEffect transition="in" filter="fade">
                                      <p:cBhvr>
                                        <p:cTn id="47" dur="1000"/>
                                        <p:tgtEl>
                                          <p:spTgt spid="16">
                                            <p:txEl>
                                              <p:pRg st="1" end="1"/>
                                            </p:txEl>
                                          </p:spTgt>
                                        </p:tgtEl>
                                      </p:cBhvr>
                                    </p:animEffect>
                                    <p:anim calcmode="lin" valueType="num">
                                      <p:cBhvr>
                                        <p:cTn id="48"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6">
                                            <p:txEl>
                                              <p:pRg st="2" end="2"/>
                                            </p:txEl>
                                          </p:spTgt>
                                        </p:tgtEl>
                                        <p:attrNameLst>
                                          <p:attrName>style.visibility</p:attrName>
                                        </p:attrNameLst>
                                      </p:cBhvr>
                                      <p:to>
                                        <p:strVal val="visible"/>
                                      </p:to>
                                    </p:set>
                                    <p:animEffect transition="in" filter="fade">
                                      <p:cBhvr>
                                        <p:cTn id="54" dur="1000"/>
                                        <p:tgtEl>
                                          <p:spTgt spid="16">
                                            <p:txEl>
                                              <p:pRg st="2" end="2"/>
                                            </p:txEl>
                                          </p:spTgt>
                                        </p:tgtEl>
                                      </p:cBhvr>
                                    </p:animEffect>
                                    <p:anim calcmode="lin" valueType="num">
                                      <p:cBhvr>
                                        <p:cTn id="55"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6">
                                            <p:txEl>
                                              <p:pRg st="3" end="3"/>
                                            </p:txEl>
                                          </p:spTgt>
                                        </p:tgtEl>
                                        <p:attrNameLst>
                                          <p:attrName>style.visibility</p:attrName>
                                        </p:attrNameLst>
                                      </p:cBhvr>
                                      <p:to>
                                        <p:strVal val="visible"/>
                                      </p:to>
                                    </p:set>
                                    <p:animEffect transition="in" filter="fade">
                                      <p:cBhvr>
                                        <p:cTn id="61" dur="1000"/>
                                        <p:tgtEl>
                                          <p:spTgt spid="16">
                                            <p:txEl>
                                              <p:pRg st="3" end="3"/>
                                            </p:txEl>
                                          </p:spTgt>
                                        </p:tgtEl>
                                      </p:cBhvr>
                                    </p:animEffect>
                                    <p:anim calcmode="lin" valueType="num">
                                      <p:cBhvr>
                                        <p:cTn id="6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6">
                                            <p:txEl>
                                              <p:pRg st="4" end="4"/>
                                            </p:txEl>
                                          </p:spTgt>
                                        </p:tgtEl>
                                        <p:attrNameLst>
                                          <p:attrName>style.visibility</p:attrName>
                                        </p:attrNameLst>
                                      </p:cBhvr>
                                      <p:to>
                                        <p:strVal val="visible"/>
                                      </p:to>
                                    </p:set>
                                    <p:animEffect transition="in" filter="fade">
                                      <p:cBhvr>
                                        <p:cTn id="68" dur="1000"/>
                                        <p:tgtEl>
                                          <p:spTgt spid="16">
                                            <p:txEl>
                                              <p:pRg st="4" end="4"/>
                                            </p:txEl>
                                          </p:spTgt>
                                        </p:tgtEl>
                                      </p:cBhvr>
                                    </p:animEffect>
                                    <p:anim calcmode="lin" valueType="num">
                                      <p:cBhvr>
                                        <p:cTn id="69"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70"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6">
                                            <p:txEl>
                                              <p:pRg st="5" end="5"/>
                                            </p:txEl>
                                          </p:spTgt>
                                        </p:tgtEl>
                                        <p:attrNameLst>
                                          <p:attrName>style.visibility</p:attrName>
                                        </p:attrNameLst>
                                      </p:cBhvr>
                                      <p:to>
                                        <p:strVal val="visible"/>
                                      </p:to>
                                    </p:set>
                                    <p:animEffect transition="in" filter="fade">
                                      <p:cBhvr>
                                        <p:cTn id="75" dur="1000"/>
                                        <p:tgtEl>
                                          <p:spTgt spid="16">
                                            <p:txEl>
                                              <p:pRg st="5" end="5"/>
                                            </p:txEl>
                                          </p:spTgt>
                                        </p:tgtEl>
                                      </p:cBhvr>
                                    </p:animEffect>
                                    <p:anim calcmode="lin" valueType="num">
                                      <p:cBhvr>
                                        <p:cTn id="76"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7">
                                            <p:txEl>
                                              <p:pRg st="0" end="0"/>
                                            </p:txEl>
                                          </p:spTgt>
                                        </p:tgtEl>
                                        <p:attrNameLst>
                                          <p:attrName>style.visibility</p:attrName>
                                        </p:attrNameLst>
                                      </p:cBhvr>
                                      <p:to>
                                        <p:strVal val="visible"/>
                                      </p:to>
                                    </p:set>
                                    <p:animEffect transition="in" filter="fade">
                                      <p:cBhvr>
                                        <p:cTn id="82" dur="1000"/>
                                        <p:tgtEl>
                                          <p:spTgt spid="17">
                                            <p:txEl>
                                              <p:pRg st="0" end="0"/>
                                            </p:txEl>
                                          </p:spTgt>
                                        </p:tgtEl>
                                      </p:cBhvr>
                                    </p:animEffect>
                                    <p:anim calcmode="lin" valueType="num">
                                      <p:cBhvr>
                                        <p:cTn id="83"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84"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wipe(left)">
                                      <p:cBhvr>
                                        <p:cTn id="89" dur="500"/>
                                        <p:tgtEl>
                                          <p:spTgt spid="21"/>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18">
                                            <p:txEl>
                                              <p:pRg st="0" end="0"/>
                                            </p:txEl>
                                          </p:spTgt>
                                        </p:tgtEl>
                                        <p:attrNameLst>
                                          <p:attrName>style.visibility</p:attrName>
                                        </p:attrNameLst>
                                      </p:cBhvr>
                                      <p:to>
                                        <p:strVal val="visible"/>
                                      </p:to>
                                    </p:set>
                                    <p:animEffect transition="in" filter="fade">
                                      <p:cBhvr>
                                        <p:cTn id="94" dur="1000"/>
                                        <p:tgtEl>
                                          <p:spTgt spid="18">
                                            <p:txEl>
                                              <p:pRg st="0" end="0"/>
                                            </p:txEl>
                                          </p:spTgt>
                                        </p:tgtEl>
                                      </p:cBhvr>
                                    </p:animEffect>
                                    <p:anim calcmode="lin" valueType="num">
                                      <p:cBhvr>
                                        <p:cTn id="95"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18">
                                            <p:txEl>
                                              <p:pRg st="1" end="1"/>
                                            </p:txEl>
                                          </p:spTgt>
                                        </p:tgtEl>
                                        <p:attrNameLst>
                                          <p:attrName>style.visibility</p:attrName>
                                        </p:attrNameLst>
                                      </p:cBhvr>
                                      <p:to>
                                        <p:strVal val="visible"/>
                                      </p:to>
                                    </p:set>
                                    <p:animEffect transition="in" filter="fade">
                                      <p:cBhvr>
                                        <p:cTn id="101" dur="1000"/>
                                        <p:tgtEl>
                                          <p:spTgt spid="18">
                                            <p:txEl>
                                              <p:pRg st="1" end="1"/>
                                            </p:txEl>
                                          </p:spTgt>
                                        </p:tgtEl>
                                      </p:cBhvr>
                                    </p:animEffect>
                                    <p:anim calcmode="lin" valueType="num">
                                      <p:cBhvr>
                                        <p:cTn id="102"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18">
                                            <p:txEl>
                                              <p:pRg st="2" end="2"/>
                                            </p:txEl>
                                          </p:spTgt>
                                        </p:tgtEl>
                                        <p:attrNameLst>
                                          <p:attrName>style.visibility</p:attrName>
                                        </p:attrNameLst>
                                      </p:cBhvr>
                                      <p:to>
                                        <p:strVal val="visible"/>
                                      </p:to>
                                    </p:set>
                                    <p:animEffect transition="in" filter="fade">
                                      <p:cBhvr>
                                        <p:cTn id="108" dur="1000"/>
                                        <p:tgtEl>
                                          <p:spTgt spid="18">
                                            <p:txEl>
                                              <p:pRg st="2" end="2"/>
                                            </p:txEl>
                                          </p:spTgt>
                                        </p:tgtEl>
                                      </p:cBhvr>
                                    </p:animEffect>
                                    <p:anim calcmode="lin" valueType="num">
                                      <p:cBhvr>
                                        <p:cTn id="109"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10"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18">
                                            <p:txEl>
                                              <p:pRg st="3" end="3"/>
                                            </p:txEl>
                                          </p:spTgt>
                                        </p:tgtEl>
                                        <p:attrNameLst>
                                          <p:attrName>style.visibility</p:attrName>
                                        </p:attrNameLst>
                                      </p:cBhvr>
                                      <p:to>
                                        <p:strVal val="visible"/>
                                      </p:to>
                                    </p:set>
                                    <p:animEffect transition="in" filter="fade">
                                      <p:cBhvr>
                                        <p:cTn id="115" dur="1000"/>
                                        <p:tgtEl>
                                          <p:spTgt spid="18">
                                            <p:txEl>
                                              <p:pRg st="3" end="3"/>
                                            </p:txEl>
                                          </p:spTgt>
                                        </p:tgtEl>
                                      </p:cBhvr>
                                    </p:animEffect>
                                    <p:anim calcmode="lin" valueType="num">
                                      <p:cBhvr>
                                        <p:cTn id="116" dur="10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117" dur="10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18">
                                            <p:txEl>
                                              <p:pRg st="4" end="4"/>
                                            </p:txEl>
                                          </p:spTgt>
                                        </p:tgtEl>
                                        <p:attrNameLst>
                                          <p:attrName>style.visibility</p:attrName>
                                        </p:attrNameLst>
                                      </p:cBhvr>
                                      <p:to>
                                        <p:strVal val="visible"/>
                                      </p:to>
                                    </p:set>
                                    <p:animEffect transition="in" filter="fade">
                                      <p:cBhvr>
                                        <p:cTn id="122" dur="1000"/>
                                        <p:tgtEl>
                                          <p:spTgt spid="18">
                                            <p:txEl>
                                              <p:pRg st="4" end="4"/>
                                            </p:txEl>
                                          </p:spTgt>
                                        </p:tgtEl>
                                      </p:cBhvr>
                                    </p:animEffect>
                                    <p:anim calcmode="lin" valueType="num">
                                      <p:cBhvr>
                                        <p:cTn id="123" dur="10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124" dur="10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grpId="0" nodeType="clickEffect">
                                  <p:stCondLst>
                                    <p:cond delay="0"/>
                                  </p:stCondLst>
                                  <p:childTnLst>
                                    <p:set>
                                      <p:cBhvr>
                                        <p:cTn id="128" dur="1" fill="hold">
                                          <p:stCondLst>
                                            <p:cond delay="0"/>
                                          </p:stCondLst>
                                        </p:cTn>
                                        <p:tgtEl>
                                          <p:spTgt spid="18">
                                            <p:txEl>
                                              <p:pRg st="5" end="5"/>
                                            </p:txEl>
                                          </p:spTgt>
                                        </p:tgtEl>
                                        <p:attrNameLst>
                                          <p:attrName>style.visibility</p:attrName>
                                        </p:attrNameLst>
                                      </p:cBhvr>
                                      <p:to>
                                        <p:strVal val="visible"/>
                                      </p:to>
                                    </p:set>
                                    <p:animEffect transition="in" filter="fade">
                                      <p:cBhvr>
                                        <p:cTn id="129" dur="1000"/>
                                        <p:tgtEl>
                                          <p:spTgt spid="18">
                                            <p:txEl>
                                              <p:pRg st="5" end="5"/>
                                            </p:txEl>
                                          </p:spTgt>
                                        </p:tgtEl>
                                      </p:cBhvr>
                                    </p:animEffect>
                                    <p:anim calcmode="lin" valueType="num">
                                      <p:cBhvr>
                                        <p:cTn id="130" dur="10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131" dur="10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2" presetClass="entr" presetSubtype="0" fill="hold" grpId="0" nodeType="clickEffect">
                                  <p:stCondLst>
                                    <p:cond delay="0"/>
                                  </p:stCondLst>
                                  <p:childTnLst>
                                    <p:set>
                                      <p:cBhvr>
                                        <p:cTn id="135" dur="1" fill="hold">
                                          <p:stCondLst>
                                            <p:cond delay="0"/>
                                          </p:stCondLst>
                                        </p:cTn>
                                        <p:tgtEl>
                                          <p:spTgt spid="18">
                                            <p:txEl>
                                              <p:pRg st="6" end="6"/>
                                            </p:txEl>
                                          </p:spTgt>
                                        </p:tgtEl>
                                        <p:attrNameLst>
                                          <p:attrName>style.visibility</p:attrName>
                                        </p:attrNameLst>
                                      </p:cBhvr>
                                      <p:to>
                                        <p:strVal val="visible"/>
                                      </p:to>
                                    </p:set>
                                    <p:animEffect transition="in" filter="fade">
                                      <p:cBhvr>
                                        <p:cTn id="136" dur="1000"/>
                                        <p:tgtEl>
                                          <p:spTgt spid="18">
                                            <p:txEl>
                                              <p:pRg st="6" end="6"/>
                                            </p:txEl>
                                          </p:spTgt>
                                        </p:tgtEl>
                                      </p:cBhvr>
                                    </p:animEffect>
                                    <p:anim calcmode="lin" valueType="num">
                                      <p:cBhvr>
                                        <p:cTn id="137" dur="10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138" dur="10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P spid="14" grpId="0" build="p"/>
      <p:bldP spid="15" grpId="0" build="p"/>
      <p:bldP spid="16" grpId="0" build="p"/>
      <p:bldP spid="17" grpId="0" build="p"/>
      <p:bldP spid="1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a:extLst>
              <a:ext uri="{FF2B5EF4-FFF2-40B4-BE49-F238E27FC236}">
                <a16:creationId xmlns:a16="http://schemas.microsoft.com/office/drawing/2014/main" id="{E16ED8DE-8449-4F71-A0C6-45E84A854CC4}"/>
              </a:ext>
            </a:extLst>
          </p:cNvPr>
          <p:cNvPicPr>
            <a:picLocks noChangeAspect="1"/>
          </p:cNvPicPr>
          <p:nvPr/>
        </p:nvPicPr>
        <p:blipFill>
          <a:blip r:embed="rId2"/>
          <a:stretch>
            <a:fillRect/>
          </a:stretch>
        </p:blipFill>
        <p:spPr>
          <a:xfrm>
            <a:off x="1107875" y="133747"/>
            <a:ext cx="6928249" cy="4876006"/>
          </a:xfrm>
          <a:prstGeom prst="rect">
            <a:avLst/>
          </a:prstGeom>
        </p:spPr>
      </p:pic>
    </p:spTree>
    <p:extLst>
      <p:ext uri="{BB962C8B-B14F-4D97-AF65-F5344CB8AC3E}">
        <p14:creationId xmlns:p14="http://schemas.microsoft.com/office/powerpoint/2010/main" val="41506964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DC8909BE-B42D-4D46-B3A8-52080BDACFBE}"/>
              </a:ext>
            </a:extLst>
          </p:cNvPr>
          <p:cNvPicPr>
            <a:picLocks noChangeAspect="1"/>
          </p:cNvPicPr>
          <p:nvPr/>
        </p:nvPicPr>
        <p:blipFill>
          <a:blip r:embed="rId2"/>
          <a:stretch>
            <a:fillRect/>
          </a:stretch>
        </p:blipFill>
        <p:spPr>
          <a:xfrm>
            <a:off x="982457" y="1063273"/>
            <a:ext cx="7179086" cy="3016953"/>
          </a:xfrm>
          <a:prstGeom prst="rect">
            <a:avLst/>
          </a:prstGeom>
        </p:spPr>
      </p:pic>
    </p:spTree>
    <p:extLst>
      <p:ext uri="{BB962C8B-B14F-4D97-AF65-F5344CB8AC3E}">
        <p14:creationId xmlns:p14="http://schemas.microsoft.com/office/powerpoint/2010/main" val="97155108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08" y="-11342"/>
            <a:ext cx="7867482" cy="494858"/>
          </a:xfrm>
        </p:spPr>
        <p:txBody>
          <a:bodyPr>
            <a:noAutofit/>
          </a:bodyPr>
          <a:lstStyle/>
          <a:p>
            <a:r>
              <a:rPr lang="tr-TR" sz="2600" dirty="0">
                <a:solidFill>
                  <a:schemeClr val="accent1"/>
                </a:solidFill>
                <a:cs typeface="Calibri Light" panose="020F0302020204030204" pitchFamily="34" charset="0"/>
              </a:rPr>
              <a:t>Problem Çözme Kavram ve Yaklaşımları</a:t>
            </a:r>
          </a:p>
        </p:txBody>
      </p:sp>
      <p:cxnSp>
        <p:nvCxnSpPr>
          <p:cNvPr id="7" name="Düz Bağlayıcı 6">
            <a:extLst>
              <a:ext uri="{FF2B5EF4-FFF2-40B4-BE49-F238E27FC236}">
                <a16:creationId xmlns:a16="http://schemas.microsoft.com/office/drawing/2014/main" id="{FB60AF0F-7CCC-4644-8BA0-7BAF0F6C61E5}"/>
              </a:ext>
            </a:extLst>
          </p:cNvPr>
          <p:cNvCxnSpPr>
            <a:cxnSpLocks/>
          </p:cNvCxnSpPr>
          <p:nvPr/>
        </p:nvCxnSpPr>
        <p:spPr>
          <a:xfrm>
            <a:off x="0" y="483516"/>
            <a:ext cx="9144000"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8" name="İçerik Yer Tutucusu 3">
            <a:extLst>
              <a:ext uri="{FF2B5EF4-FFF2-40B4-BE49-F238E27FC236}">
                <a16:creationId xmlns:a16="http://schemas.microsoft.com/office/drawing/2014/main" id="{83A07EF0-912D-4EF9-A5A9-99E4DBE27410}"/>
              </a:ext>
            </a:extLst>
          </p:cNvPr>
          <p:cNvSpPr>
            <a:spLocks noGrp="1"/>
          </p:cNvSpPr>
          <p:nvPr>
            <p:ph idx="1"/>
          </p:nvPr>
        </p:nvSpPr>
        <p:spPr>
          <a:xfrm>
            <a:off x="503548" y="758755"/>
            <a:ext cx="4464496" cy="336634"/>
          </a:xfrm>
        </p:spPr>
        <p:txBody>
          <a:bodyPr anchor="t">
            <a:noAutofit/>
          </a:bodyPr>
          <a:lstStyle/>
          <a:p>
            <a:pPr>
              <a:lnSpc>
                <a:spcPct val="100000"/>
              </a:lnSpc>
              <a:spcBef>
                <a:spcPts val="0"/>
              </a:spcBef>
            </a:pPr>
            <a:r>
              <a:rPr lang="tr-TR" sz="2000" dirty="0">
                <a:solidFill>
                  <a:srgbClr val="00B0F0"/>
                </a:solidFill>
                <a:latin typeface="+mj-lt"/>
                <a:cs typeface="Calibri Light" panose="020F0302020204030204" pitchFamily="34" charset="0"/>
              </a:rPr>
              <a:t>     </a:t>
            </a:r>
            <a:r>
              <a:rPr lang="tr-TR" sz="2000" b="1" u="sng" dirty="0">
                <a:solidFill>
                  <a:srgbClr val="00B0F0"/>
                </a:solidFill>
                <a:latin typeface="+mj-lt"/>
                <a:cs typeface="Calibri Light" panose="020F0302020204030204" pitchFamily="34" charset="0"/>
              </a:rPr>
              <a:t>Akış Şemaları</a:t>
            </a:r>
          </a:p>
        </p:txBody>
      </p:sp>
      <p:sp>
        <p:nvSpPr>
          <p:cNvPr id="9" name="İçerik Yer Tutucusu 3">
            <a:extLst>
              <a:ext uri="{FF2B5EF4-FFF2-40B4-BE49-F238E27FC236}">
                <a16:creationId xmlns:a16="http://schemas.microsoft.com/office/drawing/2014/main" id="{73DB0E6E-98B8-4D09-8F63-E3414780F170}"/>
              </a:ext>
            </a:extLst>
          </p:cNvPr>
          <p:cNvSpPr txBox="1">
            <a:spLocks/>
          </p:cNvSpPr>
          <p:nvPr/>
        </p:nvSpPr>
        <p:spPr>
          <a:xfrm>
            <a:off x="508670" y="1073988"/>
            <a:ext cx="8136904" cy="707280"/>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tr-TR" sz="1800" dirty="0">
                <a:latin typeface="+mj-lt"/>
                <a:cs typeface="Calibri Light" panose="020F0302020204030204" pitchFamily="34" charset="0"/>
              </a:rPr>
              <a:t>     Algoritmaların görsel olarak sembol veya simgelerle gösterilmesidir. Algoritmalar sözlü ifade edilirken akış şemalarında sembol yada simgeler kullanılır.</a:t>
            </a:r>
          </a:p>
        </p:txBody>
      </p:sp>
      <p:graphicFrame>
        <p:nvGraphicFramePr>
          <p:cNvPr id="3" name="Tablo 2">
            <a:extLst>
              <a:ext uri="{FF2B5EF4-FFF2-40B4-BE49-F238E27FC236}">
                <a16:creationId xmlns:a16="http://schemas.microsoft.com/office/drawing/2014/main" id="{797C22AF-BA86-481B-80A6-E28A1B65E728}"/>
              </a:ext>
            </a:extLst>
          </p:cNvPr>
          <p:cNvGraphicFramePr>
            <a:graphicFrameLocks noGrp="1"/>
          </p:cNvGraphicFramePr>
          <p:nvPr>
            <p:extLst>
              <p:ext uri="{D42A27DB-BD31-4B8C-83A1-F6EECF244321}">
                <p14:modId xmlns:p14="http://schemas.microsoft.com/office/powerpoint/2010/main" val="595880412"/>
              </p:ext>
            </p:extLst>
          </p:nvPr>
        </p:nvGraphicFramePr>
        <p:xfrm>
          <a:off x="395536" y="594667"/>
          <a:ext cx="8352928" cy="4432509"/>
        </p:xfrm>
        <a:graphic>
          <a:graphicData uri="http://schemas.openxmlformats.org/drawingml/2006/table">
            <a:tbl>
              <a:tblPr firstRow="1" bandRow="1">
                <a:tableStyleId>{7DF18680-E054-41AD-8BC1-D1AEF772440D}</a:tableStyleId>
              </a:tblPr>
              <a:tblGrid>
                <a:gridCol w="1423369">
                  <a:extLst>
                    <a:ext uri="{9D8B030D-6E8A-4147-A177-3AD203B41FA5}">
                      <a16:colId xmlns:a16="http://schemas.microsoft.com/office/drawing/2014/main" val="1647891432"/>
                    </a:ext>
                  </a:extLst>
                </a:gridCol>
                <a:gridCol w="2022682">
                  <a:extLst>
                    <a:ext uri="{9D8B030D-6E8A-4147-A177-3AD203B41FA5}">
                      <a16:colId xmlns:a16="http://schemas.microsoft.com/office/drawing/2014/main" val="751622675"/>
                    </a:ext>
                  </a:extLst>
                </a:gridCol>
                <a:gridCol w="4906877">
                  <a:extLst>
                    <a:ext uri="{9D8B030D-6E8A-4147-A177-3AD203B41FA5}">
                      <a16:colId xmlns:a16="http://schemas.microsoft.com/office/drawing/2014/main" val="3193896468"/>
                    </a:ext>
                  </a:extLst>
                </a:gridCol>
              </a:tblGrid>
              <a:tr h="436153">
                <a:tc>
                  <a:txBody>
                    <a:bodyPr/>
                    <a:lstStyle/>
                    <a:p>
                      <a:r>
                        <a:rPr lang="tr-TR" sz="1600" dirty="0">
                          <a:solidFill>
                            <a:schemeClr val="bg1"/>
                          </a:solidFill>
                        </a:rPr>
                        <a:t>Şekil</a:t>
                      </a:r>
                      <a:endParaRPr lang="tr-TR" sz="1600" b="1" dirty="0">
                        <a:solidFill>
                          <a:schemeClr val="bg1"/>
                        </a:solidFill>
                        <a:latin typeface="+mj-lt"/>
                      </a:endParaRPr>
                    </a:p>
                  </a:txBody>
                  <a:tcPr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DF5327"/>
                    </a:solidFill>
                  </a:tcPr>
                </a:tc>
                <a:tc>
                  <a:txBody>
                    <a:bodyPr/>
                    <a:lstStyle/>
                    <a:p>
                      <a:r>
                        <a:rPr lang="tr-TR" sz="1600" dirty="0">
                          <a:solidFill>
                            <a:schemeClr val="bg1"/>
                          </a:solidFill>
                        </a:rPr>
                        <a:t>Görevi</a:t>
                      </a:r>
                      <a:endParaRPr lang="tr-TR" sz="1600" b="1" dirty="0">
                        <a:solidFill>
                          <a:schemeClr val="bg1"/>
                        </a:solidFill>
                        <a:latin typeface="+mj-lt"/>
                      </a:endParaRPr>
                    </a:p>
                  </a:txBody>
                  <a:tcPr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DF5327"/>
                    </a:solidFill>
                  </a:tcPr>
                </a:tc>
                <a:tc>
                  <a:txBody>
                    <a:bodyPr/>
                    <a:lstStyle/>
                    <a:p>
                      <a:r>
                        <a:rPr lang="tr-TR" sz="1600" dirty="0">
                          <a:solidFill>
                            <a:schemeClr val="bg1"/>
                          </a:solidFill>
                        </a:rPr>
                        <a:t>Örnek/Açıklama</a:t>
                      </a:r>
                      <a:endParaRPr lang="tr-TR" sz="1600" b="1" dirty="0">
                        <a:solidFill>
                          <a:schemeClr val="bg1"/>
                        </a:solidFill>
                        <a:latin typeface="+mj-lt"/>
                      </a:endParaRPr>
                    </a:p>
                  </a:txBody>
                  <a:tcPr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DF5327"/>
                    </a:solidFill>
                  </a:tcPr>
                </a:tc>
                <a:extLst>
                  <a:ext uri="{0D108BD9-81ED-4DB2-BD59-A6C34878D82A}">
                    <a16:rowId xmlns:a16="http://schemas.microsoft.com/office/drawing/2014/main" val="3415359937"/>
                  </a:ext>
                </a:extLst>
              </a:tr>
              <a:tr h="740924">
                <a:tc>
                  <a:txBody>
                    <a:bodyPr/>
                    <a:lstStyle/>
                    <a:p>
                      <a:endParaRPr lang="tr-TR" sz="1600" dirty="0">
                        <a:latin typeface="+mj-lt"/>
                      </a:endParaRPr>
                    </a:p>
                  </a:txBody>
                  <a:tcPr>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tr-TR" sz="1600" dirty="0"/>
                        <a:t>Başla ve Bitir</a:t>
                      </a:r>
                      <a:endParaRPr lang="tr-TR" sz="1600" dirty="0">
                        <a:latin typeface="+mj-lt"/>
                      </a:endParaRPr>
                    </a:p>
                  </a:txBody>
                  <a:tcPr anchor="ctr">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tr-TR" sz="1600" dirty="0"/>
                        <a:t>Algoritmada olduğu gibi akış şemaları da ‘Başla’ ile başlar ‘Bitir’ ile biter. Başla ve bitir aynı şekli kullanır.</a:t>
                      </a:r>
                      <a:endParaRPr lang="tr-TR" sz="1600" dirty="0">
                        <a:latin typeface="+mj-lt"/>
                      </a:endParaRPr>
                    </a:p>
                  </a:txBody>
                  <a:tcPr anchor="ctr">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7734379"/>
                  </a:ext>
                </a:extLst>
              </a:tr>
              <a:tr h="740924">
                <a:tc>
                  <a:txBody>
                    <a:bodyPr/>
                    <a:lstStyle/>
                    <a:p>
                      <a:endParaRPr lang="tr-TR" sz="1600" dirty="0">
                        <a:latin typeface="+mj-lt"/>
                      </a:endParaRPr>
                    </a:p>
                  </a:txBody>
                  <a:tcPr>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tr-TR" sz="1600" dirty="0"/>
                        <a:t>Giriş ve çıkış işlemleri</a:t>
                      </a:r>
                      <a:endParaRPr lang="tr-TR" sz="1600" dirty="0">
                        <a:latin typeface="+mj-lt"/>
                      </a:endParaRPr>
                    </a:p>
                  </a:txBody>
                  <a:tcPr anchor="ctr">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tr-TR" sz="1600" dirty="0"/>
                        <a:t>Sayıyı giriniz, yaşınızı giriniz, sonucu ekrana yazdır gibi</a:t>
                      </a:r>
                      <a:endParaRPr lang="tr-TR" sz="1600" dirty="0">
                        <a:latin typeface="+mj-lt"/>
                      </a:endParaRPr>
                    </a:p>
                  </a:txBody>
                  <a:tcPr anchor="ctr">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1109628"/>
                  </a:ext>
                </a:extLst>
              </a:tr>
              <a:tr h="1032660">
                <a:tc>
                  <a:txBody>
                    <a:bodyPr/>
                    <a:lstStyle/>
                    <a:p>
                      <a:endParaRPr lang="tr-TR" sz="1600" dirty="0">
                        <a:latin typeface="+mj-lt"/>
                      </a:endParaRPr>
                    </a:p>
                  </a:txBody>
                  <a:tcPr>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tr-TR" sz="1600" dirty="0"/>
                        <a:t>Hesaplama ve değişkene değer atama</a:t>
                      </a:r>
                      <a:endParaRPr lang="tr-TR" sz="1600" dirty="0">
                        <a:latin typeface="+mj-lt"/>
                      </a:endParaRPr>
                    </a:p>
                  </a:txBody>
                  <a:tcPr anchor="ctr">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tr-TR" sz="1600" dirty="0"/>
                        <a:t>İki sayıyı topla, yaşları topla, toplamları böl, ortalama al gibi</a:t>
                      </a:r>
                      <a:endParaRPr lang="tr-TR" sz="1600" dirty="0">
                        <a:latin typeface="+mj-lt"/>
                      </a:endParaRPr>
                    </a:p>
                  </a:txBody>
                  <a:tcPr anchor="ctr">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1972088"/>
                  </a:ext>
                </a:extLst>
              </a:tr>
              <a:tr h="740924">
                <a:tc>
                  <a:txBody>
                    <a:bodyPr/>
                    <a:lstStyle/>
                    <a:p>
                      <a:endParaRPr lang="tr-TR" sz="1600" dirty="0">
                        <a:latin typeface="+mj-lt"/>
                      </a:endParaRPr>
                    </a:p>
                  </a:txBody>
                  <a:tcPr>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tr-TR" sz="1600" dirty="0"/>
                        <a:t>Karşılaştırma, karar verme(eğer)</a:t>
                      </a:r>
                      <a:endParaRPr lang="tr-TR" sz="1600" dirty="0">
                        <a:latin typeface="+mj-lt"/>
                      </a:endParaRPr>
                    </a:p>
                  </a:txBody>
                  <a:tcPr anchor="ctr">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tr-TR" sz="1600" dirty="0"/>
                        <a:t>Eğer şartı uygulanır ve karar verilir. Yaşı 6’dan büyük ise, Ankara’da oturuyor ise, sınıf mevcudu 25 ise gibi</a:t>
                      </a:r>
                      <a:endParaRPr lang="tr-TR" sz="1600" dirty="0">
                        <a:latin typeface="+mj-lt"/>
                      </a:endParaRPr>
                    </a:p>
                  </a:txBody>
                  <a:tcPr anchor="ctr">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5747127"/>
                  </a:ext>
                </a:extLst>
              </a:tr>
              <a:tr h="740924">
                <a:tc>
                  <a:txBody>
                    <a:bodyPr/>
                    <a:lstStyle/>
                    <a:p>
                      <a:endParaRPr lang="tr-TR" sz="1600" dirty="0">
                        <a:latin typeface="+mj-lt"/>
                      </a:endParaRPr>
                    </a:p>
                  </a:txBody>
                  <a:tcPr>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tr-TR" sz="1600" dirty="0"/>
                        <a:t>Ok İşaretleri</a:t>
                      </a:r>
                      <a:endParaRPr lang="tr-TR" sz="1600" dirty="0">
                        <a:latin typeface="+mj-lt"/>
                      </a:endParaRPr>
                    </a:p>
                  </a:txBody>
                  <a:tcPr anchor="ctr">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tr-TR" sz="1600" dirty="0"/>
                        <a:t>Akış diyagramındaki şekillerin birbirleri ile bağlantılarını ve işlem yönünü gösterir.</a:t>
                      </a:r>
                      <a:endParaRPr lang="tr-TR" sz="1600" dirty="0">
                        <a:latin typeface="+mj-lt"/>
                      </a:endParaRPr>
                    </a:p>
                  </a:txBody>
                  <a:tcPr anchor="ctr">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0458448"/>
                  </a:ext>
                </a:extLst>
              </a:tr>
            </a:tbl>
          </a:graphicData>
        </a:graphic>
      </p:graphicFrame>
      <p:sp>
        <p:nvSpPr>
          <p:cNvPr id="4" name="Oval 3">
            <a:extLst>
              <a:ext uri="{FF2B5EF4-FFF2-40B4-BE49-F238E27FC236}">
                <a16:creationId xmlns:a16="http://schemas.microsoft.com/office/drawing/2014/main" id="{9D5BF4F8-6E3C-450C-B5AF-F22C3DDE3143}"/>
              </a:ext>
            </a:extLst>
          </p:cNvPr>
          <p:cNvSpPr/>
          <p:nvPr/>
        </p:nvSpPr>
        <p:spPr>
          <a:xfrm>
            <a:off x="571844" y="1156229"/>
            <a:ext cx="1080000" cy="46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Paralelkenar 4">
            <a:extLst>
              <a:ext uri="{FF2B5EF4-FFF2-40B4-BE49-F238E27FC236}">
                <a16:creationId xmlns:a16="http://schemas.microsoft.com/office/drawing/2014/main" id="{DF37D542-F9C4-4B74-955C-BEEE956502D6}"/>
              </a:ext>
            </a:extLst>
          </p:cNvPr>
          <p:cNvSpPr/>
          <p:nvPr/>
        </p:nvSpPr>
        <p:spPr>
          <a:xfrm>
            <a:off x="571844" y="1901209"/>
            <a:ext cx="1080000" cy="468000"/>
          </a:xfrm>
          <a:prstGeom prst="parallelogram">
            <a:avLst>
              <a:gd name="adj" fmla="val 60620"/>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6" name="Dikdörtgen 5">
            <a:extLst>
              <a:ext uri="{FF2B5EF4-FFF2-40B4-BE49-F238E27FC236}">
                <a16:creationId xmlns:a16="http://schemas.microsoft.com/office/drawing/2014/main" id="{733F4CA4-5BD5-48BC-8189-4473D3AC9519}"/>
              </a:ext>
            </a:extLst>
          </p:cNvPr>
          <p:cNvSpPr/>
          <p:nvPr/>
        </p:nvSpPr>
        <p:spPr>
          <a:xfrm>
            <a:off x="569862" y="2774292"/>
            <a:ext cx="1080000" cy="46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Elmas 13">
            <a:extLst>
              <a:ext uri="{FF2B5EF4-FFF2-40B4-BE49-F238E27FC236}">
                <a16:creationId xmlns:a16="http://schemas.microsoft.com/office/drawing/2014/main" id="{54A8E3F3-C168-43AB-973A-DD8CC7C7C0F1}"/>
              </a:ext>
            </a:extLst>
          </p:cNvPr>
          <p:cNvSpPr/>
          <p:nvPr/>
        </p:nvSpPr>
        <p:spPr>
          <a:xfrm>
            <a:off x="569862" y="3664929"/>
            <a:ext cx="1080000" cy="468000"/>
          </a:xfrm>
          <a:prstGeom prst="diamond">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cxnSp>
        <p:nvCxnSpPr>
          <p:cNvPr id="16" name="Düz Ok Bağlayıcısı 15">
            <a:extLst>
              <a:ext uri="{FF2B5EF4-FFF2-40B4-BE49-F238E27FC236}">
                <a16:creationId xmlns:a16="http://schemas.microsoft.com/office/drawing/2014/main" id="{5319D26F-AF3D-4B72-87B7-E2363FAFF801}"/>
              </a:ext>
            </a:extLst>
          </p:cNvPr>
          <p:cNvCxnSpPr/>
          <p:nvPr/>
        </p:nvCxnSpPr>
        <p:spPr>
          <a:xfrm>
            <a:off x="755576" y="4443960"/>
            <a:ext cx="0" cy="432048"/>
          </a:xfrm>
          <a:prstGeom prst="straightConnector1">
            <a:avLst/>
          </a:prstGeom>
          <a:ln w="28575">
            <a:solidFill>
              <a:srgbClr val="DF5327"/>
            </a:solidFill>
            <a:tailEnd type="triangle"/>
          </a:ln>
        </p:spPr>
        <p:style>
          <a:lnRef idx="3">
            <a:schemeClr val="dk1"/>
          </a:lnRef>
          <a:fillRef idx="0">
            <a:schemeClr val="dk1"/>
          </a:fillRef>
          <a:effectRef idx="2">
            <a:schemeClr val="dk1"/>
          </a:effectRef>
          <a:fontRef idx="minor">
            <a:schemeClr val="tx1"/>
          </a:fontRef>
        </p:style>
      </p:cxnSp>
      <p:cxnSp>
        <p:nvCxnSpPr>
          <p:cNvPr id="17" name="Düz Ok Bağlayıcısı 16">
            <a:extLst>
              <a:ext uri="{FF2B5EF4-FFF2-40B4-BE49-F238E27FC236}">
                <a16:creationId xmlns:a16="http://schemas.microsoft.com/office/drawing/2014/main" id="{AFF3DC30-B6E1-45AD-98ED-F2BA33E4766C}"/>
              </a:ext>
            </a:extLst>
          </p:cNvPr>
          <p:cNvCxnSpPr>
            <a:cxnSpLocks/>
          </p:cNvCxnSpPr>
          <p:nvPr/>
        </p:nvCxnSpPr>
        <p:spPr>
          <a:xfrm flipV="1">
            <a:off x="899592" y="4443960"/>
            <a:ext cx="0" cy="432048"/>
          </a:xfrm>
          <a:prstGeom prst="straightConnector1">
            <a:avLst/>
          </a:prstGeom>
          <a:ln w="28575">
            <a:solidFill>
              <a:srgbClr val="DF5327"/>
            </a:solidFill>
            <a:tailEnd type="triangle"/>
          </a:ln>
        </p:spPr>
        <p:style>
          <a:lnRef idx="3">
            <a:schemeClr val="dk1"/>
          </a:lnRef>
          <a:fillRef idx="0">
            <a:schemeClr val="dk1"/>
          </a:fillRef>
          <a:effectRef idx="2">
            <a:schemeClr val="dk1"/>
          </a:effectRef>
          <a:fontRef idx="minor">
            <a:schemeClr val="tx1"/>
          </a:fontRef>
        </p:style>
      </p:cxnSp>
      <p:cxnSp>
        <p:nvCxnSpPr>
          <p:cNvPr id="19" name="Düz Ok Bağlayıcısı 18">
            <a:extLst>
              <a:ext uri="{FF2B5EF4-FFF2-40B4-BE49-F238E27FC236}">
                <a16:creationId xmlns:a16="http://schemas.microsoft.com/office/drawing/2014/main" id="{4BFD0EC6-81ED-4D5F-965F-1A4F9ACA781C}"/>
              </a:ext>
            </a:extLst>
          </p:cNvPr>
          <p:cNvCxnSpPr>
            <a:cxnSpLocks/>
          </p:cNvCxnSpPr>
          <p:nvPr/>
        </p:nvCxnSpPr>
        <p:spPr>
          <a:xfrm rot="16200000">
            <a:off x="1412278" y="4548834"/>
            <a:ext cx="0" cy="432048"/>
          </a:xfrm>
          <a:prstGeom prst="straightConnector1">
            <a:avLst/>
          </a:prstGeom>
          <a:ln w="28575">
            <a:solidFill>
              <a:srgbClr val="DF5327"/>
            </a:solidFill>
            <a:tailEnd type="triangle"/>
          </a:ln>
        </p:spPr>
        <p:style>
          <a:lnRef idx="3">
            <a:schemeClr val="dk1"/>
          </a:lnRef>
          <a:fillRef idx="0">
            <a:schemeClr val="dk1"/>
          </a:fillRef>
          <a:effectRef idx="2">
            <a:schemeClr val="dk1"/>
          </a:effectRef>
          <a:fontRef idx="minor">
            <a:schemeClr val="tx1"/>
          </a:fontRef>
        </p:style>
      </p:cxnSp>
      <p:cxnSp>
        <p:nvCxnSpPr>
          <p:cNvPr id="20" name="Düz Ok Bağlayıcısı 19">
            <a:extLst>
              <a:ext uri="{FF2B5EF4-FFF2-40B4-BE49-F238E27FC236}">
                <a16:creationId xmlns:a16="http://schemas.microsoft.com/office/drawing/2014/main" id="{0570CDE8-BDF3-4552-B040-CA4589AC49BB}"/>
              </a:ext>
            </a:extLst>
          </p:cNvPr>
          <p:cNvCxnSpPr>
            <a:cxnSpLocks/>
          </p:cNvCxnSpPr>
          <p:nvPr/>
        </p:nvCxnSpPr>
        <p:spPr>
          <a:xfrm rot="16200000" flipV="1">
            <a:off x="1403648" y="4404818"/>
            <a:ext cx="0" cy="432048"/>
          </a:xfrm>
          <a:prstGeom prst="straightConnector1">
            <a:avLst/>
          </a:prstGeom>
          <a:ln w="28575">
            <a:solidFill>
              <a:srgbClr val="DF5327"/>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423585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1000"/>
                                        <p:tgtEl>
                                          <p:spTgt spid="9">
                                            <p:txEl>
                                              <p:pRg st="0" end="0"/>
                                            </p:txEl>
                                          </p:spTgt>
                                        </p:tgtEl>
                                      </p:cBhvr>
                                    </p:animEffect>
                                    <p:anim calcmode="lin" valueType="num">
                                      <p:cBhvr>
                                        <p:cTn id="2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500"/>
                                        <p:tgtEl>
                                          <p:spTgt spid="4"/>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up)">
                                      <p:cBhvr>
                                        <p:cTn id="35" dur="500"/>
                                        <p:tgtEl>
                                          <p:spTgt spid="5"/>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up)">
                                      <p:cBhvr>
                                        <p:cTn id="38" dur="500"/>
                                        <p:tgtEl>
                                          <p:spTgt spid="6"/>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par>
                                <p:cTn id="42" presetID="22" presetClass="entr" presetSubtype="1"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up)">
                                      <p:cBhvr>
                                        <p:cTn id="44" dur="500"/>
                                        <p:tgtEl>
                                          <p:spTgt spid="17"/>
                                        </p:tgtEl>
                                      </p:cBhvr>
                                    </p:animEffect>
                                  </p:childTnLst>
                                </p:cTn>
                              </p:par>
                              <p:par>
                                <p:cTn id="45" presetID="22" presetClass="entr" presetSubtype="1"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par>
                                <p:cTn id="48" presetID="22" presetClass="entr" presetSubtype="1"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up)">
                                      <p:cBhvr>
                                        <p:cTn id="50" dur="500"/>
                                        <p:tgtEl>
                                          <p:spTgt spid="20"/>
                                        </p:tgtEl>
                                      </p:cBhvr>
                                    </p:animEffect>
                                  </p:childTnLst>
                                </p:cTn>
                              </p:par>
                              <p:par>
                                <p:cTn id="51" presetID="22" presetClass="entr" presetSubtype="1"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up)">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P spid="9" grpId="0" build="p"/>
      <p:bldP spid="4" grpId="0" animBg="1"/>
      <p:bldP spid="5" grpId="0" animBg="1"/>
      <p:bldP spid="6"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3">
            <a:extLst>
              <a:ext uri="{FF2B5EF4-FFF2-40B4-BE49-F238E27FC236}">
                <a16:creationId xmlns:a16="http://schemas.microsoft.com/office/drawing/2014/main" id="{73DB0E6E-98B8-4D09-8F63-E3414780F170}"/>
              </a:ext>
            </a:extLst>
          </p:cNvPr>
          <p:cNvSpPr txBox="1">
            <a:spLocks/>
          </p:cNvSpPr>
          <p:nvPr/>
        </p:nvSpPr>
        <p:spPr>
          <a:xfrm>
            <a:off x="485044" y="106944"/>
            <a:ext cx="8155408" cy="707280"/>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00000"/>
              </a:lnSpc>
              <a:spcBef>
                <a:spcPts val="0"/>
              </a:spcBef>
            </a:pPr>
            <a:r>
              <a:rPr lang="tr-TR" dirty="0">
                <a:solidFill>
                  <a:srgbClr val="0070C0"/>
                </a:solidFill>
                <a:latin typeface="+mj-lt"/>
                <a:cs typeface="Calibri Light" panose="020F0302020204030204" pitchFamily="34" charset="0"/>
              </a:rPr>
              <a:t>     Alperen 8. sınıfa giden bir öğrencidir. Alperen’in annesi sadece cumartesi akşamı 23.00’te uyumasına izin vermekte diğer günlerde ise 21.00’de uyumasını istemektedir. Alperen cep telefonuna uyku saatini hatırlatması için bir hatırlatıcı eklemiştir. Bu hatırlatıcının çalışmasına ait akış şemasını oluşturunuz.</a:t>
            </a:r>
          </a:p>
        </p:txBody>
      </p:sp>
      <p:sp>
        <p:nvSpPr>
          <p:cNvPr id="20" name="Oval 19">
            <a:extLst>
              <a:ext uri="{FF2B5EF4-FFF2-40B4-BE49-F238E27FC236}">
                <a16:creationId xmlns:a16="http://schemas.microsoft.com/office/drawing/2014/main" id="{2B100314-9DD9-4FCB-B374-C1CB913B9B0E}"/>
              </a:ext>
            </a:extLst>
          </p:cNvPr>
          <p:cNvSpPr/>
          <p:nvPr/>
        </p:nvSpPr>
        <p:spPr>
          <a:xfrm>
            <a:off x="3441408" y="905665"/>
            <a:ext cx="1080000" cy="46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latin typeface="+mj-lt"/>
              </a:rPr>
              <a:t>Başla</a:t>
            </a:r>
          </a:p>
        </p:txBody>
      </p:sp>
      <p:sp>
        <p:nvSpPr>
          <p:cNvPr id="25" name="Paralelkenar 24">
            <a:extLst>
              <a:ext uri="{FF2B5EF4-FFF2-40B4-BE49-F238E27FC236}">
                <a16:creationId xmlns:a16="http://schemas.microsoft.com/office/drawing/2014/main" id="{9EF935AA-ED2A-46BE-BDB0-EA2E30009E35}"/>
              </a:ext>
            </a:extLst>
          </p:cNvPr>
          <p:cNvSpPr/>
          <p:nvPr/>
        </p:nvSpPr>
        <p:spPr>
          <a:xfrm>
            <a:off x="3164458" y="1706818"/>
            <a:ext cx="1633900" cy="268198"/>
          </a:xfrm>
          <a:prstGeom prst="parallelogram">
            <a:avLst>
              <a:gd name="adj" fmla="val 60620"/>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1400" dirty="0">
                <a:latin typeface="+mj-lt"/>
              </a:rPr>
              <a:t>Günü Öğren</a:t>
            </a:r>
          </a:p>
        </p:txBody>
      </p:sp>
      <p:sp>
        <p:nvSpPr>
          <p:cNvPr id="31" name="Oval 30">
            <a:extLst>
              <a:ext uri="{FF2B5EF4-FFF2-40B4-BE49-F238E27FC236}">
                <a16:creationId xmlns:a16="http://schemas.microsoft.com/office/drawing/2014/main" id="{552711E9-F421-4491-8428-2332350F0C6A}"/>
              </a:ext>
            </a:extLst>
          </p:cNvPr>
          <p:cNvSpPr/>
          <p:nvPr/>
        </p:nvSpPr>
        <p:spPr>
          <a:xfrm>
            <a:off x="3441408" y="4533482"/>
            <a:ext cx="1080000" cy="46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latin typeface="+mj-lt"/>
              </a:rPr>
              <a:t>Bitir</a:t>
            </a:r>
          </a:p>
        </p:txBody>
      </p:sp>
      <p:sp>
        <p:nvSpPr>
          <p:cNvPr id="27" name="Elmas 26">
            <a:extLst>
              <a:ext uri="{FF2B5EF4-FFF2-40B4-BE49-F238E27FC236}">
                <a16:creationId xmlns:a16="http://schemas.microsoft.com/office/drawing/2014/main" id="{6CB85990-4A58-40F0-AB4D-F3455B0C835E}"/>
              </a:ext>
            </a:extLst>
          </p:cNvPr>
          <p:cNvSpPr/>
          <p:nvPr/>
        </p:nvSpPr>
        <p:spPr>
          <a:xfrm>
            <a:off x="2752990" y="2308169"/>
            <a:ext cx="2456836" cy="1091006"/>
          </a:xfrm>
          <a:prstGeom prst="diamond">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ts val="1400"/>
              </a:lnSpc>
            </a:pPr>
            <a:r>
              <a:rPr lang="tr-TR" sz="1400" dirty="0"/>
              <a:t>Günlerden </a:t>
            </a:r>
            <a:br>
              <a:rPr lang="tr-TR" sz="1400" dirty="0"/>
            </a:br>
            <a:r>
              <a:rPr lang="tr-TR" sz="1400" dirty="0"/>
              <a:t>Cumartesi mi?</a:t>
            </a:r>
          </a:p>
        </p:txBody>
      </p:sp>
      <p:sp>
        <p:nvSpPr>
          <p:cNvPr id="51" name="İçerik Yer Tutucusu 3">
            <a:extLst>
              <a:ext uri="{FF2B5EF4-FFF2-40B4-BE49-F238E27FC236}">
                <a16:creationId xmlns:a16="http://schemas.microsoft.com/office/drawing/2014/main" id="{A0E56142-5000-492E-B6A5-0C1D228B518C}"/>
              </a:ext>
            </a:extLst>
          </p:cNvPr>
          <p:cNvSpPr txBox="1">
            <a:spLocks/>
          </p:cNvSpPr>
          <p:nvPr/>
        </p:nvSpPr>
        <p:spPr>
          <a:xfrm>
            <a:off x="5160890" y="2571750"/>
            <a:ext cx="659774" cy="327618"/>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tr-TR" sz="1400" dirty="0">
                <a:solidFill>
                  <a:srgbClr val="0070C0"/>
                </a:solidFill>
                <a:latin typeface="+mj-lt"/>
                <a:cs typeface="Calibri Light" panose="020F0302020204030204" pitchFamily="34" charset="0"/>
              </a:rPr>
              <a:t>Hayır</a:t>
            </a:r>
          </a:p>
        </p:txBody>
      </p:sp>
      <p:sp>
        <p:nvSpPr>
          <p:cNvPr id="52" name="İçerik Yer Tutucusu 3">
            <a:extLst>
              <a:ext uri="{FF2B5EF4-FFF2-40B4-BE49-F238E27FC236}">
                <a16:creationId xmlns:a16="http://schemas.microsoft.com/office/drawing/2014/main" id="{C54B7009-9D37-4291-9694-CF09B1838CE2}"/>
              </a:ext>
            </a:extLst>
          </p:cNvPr>
          <p:cNvSpPr txBox="1">
            <a:spLocks/>
          </p:cNvSpPr>
          <p:nvPr/>
        </p:nvSpPr>
        <p:spPr>
          <a:xfrm>
            <a:off x="3941694" y="3366175"/>
            <a:ext cx="659774" cy="327618"/>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tr-TR" sz="1400" dirty="0">
                <a:solidFill>
                  <a:srgbClr val="0070C0"/>
                </a:solidFill>
                <a:latin typeface="+mj-lt"/>
                <a:cs typeface="Calibri Light" panose="020F0302020204030204" pitchFamily="34" charset="0"/>
              </a:rPr>
              <a:t>Evet</a:t>
            </a:r>
          </a:p>
        </p:txBody>
      </p:sp>
      <p:sp>
        <p:nvSpPr>
          <p:cNvPr id="22" name="Dikdörtgen 21">
            <a:extLst>
              <a:ext uri="{FF2B5EF4-FFF2-40B4-BE49-F238E27FC236}">
                <a16:creationId xmlns:a16="http://schemas.microsoft.com/office/drawing/2014/main" id="{36D88633-397B-461C-A9F0-B177BFF7BD15}"/>
              </a:ext>
            </a:extLst>
          </p:cNvPr>
          <p:cNvSpPr/>
          <p:nvPr/>
        </p:nvSpPr>
        <p:spPr>
          <a:xfrm>
            <a:off x="3218120" y="3732328"/>
            <a:ext cx="1526576" cy="46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latin typeface="+mj-lt"/>
              </a:rPr>
              <a:t>Saat 23.00’de </a:t>
            </a:r>
            <a:br>
              <a:rPr lang="tr-TR" sz="1400" dirty="0">
                <a:latin typeface="+mj-lt"/>
              </a:rPr>
            </a:br>
            <a:r>
              <a:rPr lang="tr-TR" sz="1400" dirty="0">
                <a:latin typeface="+mj-lt"/>
              </a:rPr>
              <a:t>hatırlat</a:t>
            </a:r>
          </a:p>
        </p:txBody>
      </p:sp>
      <p:sp>
        <p:nvSpPr>
          <p:cNvPr id="29" name="Dikdörtgen 28">
            <a:extLst>
              <a:ext uri="{FF2B5EF4-FFF2-40B4-BE49-F238E27FC236}">
                <a16:creationId xmlns:a16="http://schemas.microsoft.com/office/drawing/2014/main" id="{11D01742-A582-4D3C-B5E1-C96DB2CD056D}"/>
              </a:ext>
            </a:extLst>
          </p:cNvPr>
          <p:cNvSpPr/>
          <p:nvPr/>
        </p:nvSpPr>
        <p:spPr>
          <a:xfrm>
            <a:off x="5796136" y="2619672"/>
            <a:ext cx="1526576" cy="46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latin typeface="+mj-lt"/>
              </a:rPr>
              <a:t>Saat 21.00’de </a:t>
            </a:r>
            <a:br>
              <a:rPr lang="tr-TR" sz="1400" dirty="0">
                <a:latin typeface="+mj-lt"/>
              </a:rPr>
            </a:br>
            <a:r>
              <a:rPr lang="tr-TR" sz="1400" dirty="0">
                <a:latin typeface="+mj-lt"/>
              </a:rPr>
              <a:t>hatırlat</a:t>
            </a:r>
          </a:p>
        </p:txBody>
      </p:sp>
      <p:cxnSp>
        <p:nvCxnSpPr>
          <p:cNvPr id="32" name="Düz Ok Bağlayıcısı 31">
            <a:extLst>
              <a:ext uri="{FF2B5EF4-FFF2-40B4-BE49-F238E27FC236}">
                <a16:creationId xmlns:a16="http://schemas.microsoft.com/office/drawing/2014/main" id="{EA577F25-4DEC-4B91-85BB-4E459A1E2A71}"/>
              </a:ext>
            </a:extLst>
          </p:cNvPr>
          <p:cNvCxnSpPr>
            <a:cxnSpLocks/>
            <a:stCxn id="20" idx="4"/>
            <a:endCxn id="25" idx="0"/>
          </p:cNvCxnSpPr>
          <p:nvPr/>
        </p:nvCxnSpPr>
        <p:spPr>
          <a:xfrm>
            <a:off x="3981408" y="1373665"/>
            <a:ext cx="0" cy="333153"/>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Düz Ok Bağlayıcısı 32">
            <a:extLst>
              <a:ext uri="{FF2B5EF4-FFF2-40B4-BE49-F238E27FC236}">
                <a16:creationId xmlns:a16="http://schemas.microsoft.com/office/drawing/2014/main" id="{6F5D681F-8EFD-4DC0-80B9-475767214B48}"/>
              </a:ext>
            </a:extLst>
          </p:cNvPr>
          <p:cNvCxnSpPr>
            <a:cxnSpLocks/>
            <a:stCxn id="25" idx="4"/>
            <a:endCxn id="27" idx="0"/>
          </p:cNvCxnSpPr>
          <p:nvPr/>
        </p:nvCxnSpPr>
        <p:spPr>
          <a:xfrm>
            <a:off x="3981408" y="1975016"/>
            <a:ext cx="0" cy="333153"/>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Düz Ok Bağlayıcısı 34">
            <a:extLst>
              <a:ext uri="{FF2B5EF4-FFF2-40B4-BE49-F238E27FC236}">
                <a16:creationId xmlns:a16="http://schemas.microsoft.com/office/drawing/2014/main" id="{9950EBC6-3F31-4065-9413-5ADA256B14FE}"/>
              </a:ext>
            </a:extLst>
          </p:cNvPr>
          <p:cNvCxnSpPr>
            <a:cxnSpLocks/>
            <a:stCxn id="27" idx="2"/>
            <a:endCxn id="22" idx="0"/>
          </p:cNvCxnSpPr>
          <p:nvPr/>
        </p:nvCxnSpPr>
        <p:spPr>
          <a:xfrm>
            <a:off x="3981408" y="3399175"/>
            <a:ext cx="0" cy="333153"/>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Düz Ok Bağlayıcısı 37">
            <a:extLst>
              <a:ext uri="{FF2B5EF4-FFF2-40B4-BE49-F238E27FC236}">
                <a16:creationId xmlns:a16="http://schemas.microsoft.com/office/drawing/2014/main" id="{CC4ADC5E-023B-4E73-A0CD-A9D4F069BD94}"/>
              </a:ext>
            </a:extLst>
          </p:cNvPr>
          <p:cNvCxnSpPr>
            <a:cxnSpLocks/>
            <a:stCxn id="22" idx="2"/>
            <a:endCxn id="31" idx="0"/>
          </p:cNvCxnSpPr>
          <p:nvPr/>
        </p:nvCxnSpPr>
        <p:spPr>
          <a:xfrm>
            <a:off x="3981408" y="4200328"/>
            <a:ext cx="0" cy="333154"/>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Düz Ok Bağlayıcısı 42">
            <a:extLst>
              <a:ext uri="{FF2B5EF4-FFF2-40B4-BE49-F238E27FC236}">
                <a16:creationId xmlns:a16="http://schemas.microsoft.com/office/drawing/2014/main" id="{33C20702-5F5F-4268-AB73-FEBD80F482F5}"/>
              </a:ext>
            </a:extLst>
          </p:cNvPr>
          <p:cNvCxnSpPr>
            <a:cxnSpLocks/>
            <a:stCxn id="27" idx="3"/>
            <a:endCxn id="29" idx="1"/>
          </p:cNvCxnSpPr>
          <p:nvPr/>
        </p:nvCxnSpPr>
        <p:spPr>
          <a:xfrm>
            <a:off x="5209826" y="2853672"/>
            <a:ext cx="586310"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Düz Ok Bağlayıcısı 44">
            <a:extLst>
              <a:ext uri="{FF2B5EF4-FFF2-40B4-BE49-F238E27FC236}">
                <a16:creationId xmlns:a16="http://schemas.microsoft.com/office/drawing/2014/main" id="{702B992A-6829-4745-80E8-4118117FA65F}"/>
              </a:ext>
            </a:extLst>
          </p:cNvPr>
          <p:cNvCxnSpPr>
            <a:cxnSpLocks/>
            <a:stCxn id="29" idx="2"/>
            <a:endCxn id="31" idx="6"/>
          </p:cNvCxnSpPr>
          <p:nvPr/>
        </p:nvCxnSpPr>
        <p:spPr>
          <a:xfrm rot="5400000">
            <a:off x="4700511" y="2908569"/>
            <a:ext cx="1679810" cy="2038016"/>
          </a:xfrm>
          <a:prstGeom prst="bentConnector2">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6696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up)">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up)">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up)">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up)">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ipe(left)">
                                      <p:cBhvr>
                                        <p:cTn id="39" dur="500"/>
                                        <p:tgtEl>
                                          <p:spTgt spid="5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up)">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up)">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left)">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wipe(right)">
                                      <p:cBhvr>
                                        <p:cTn id="64" dur="500"/>
                                        <p:tgtEl>
                                          <p:spTgt spid="5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wipe(up)">
                                      <p:cBhvr>
                                        <p:cTn id="69" dur="500"/>
                                        <p:tgtEl>
                                          <p:spTgt spid="43"/>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up)">
                                      <p:cBhvr>
                                        <p:cTn id="74" dur="500"/>
                                        <p:tgtEl>
                                          <p:spTgt spid="29"/>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nodeType="click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up)">
                                      <p:cBhvr>
                                        <p:cTn id="7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0" grpId="0" animBg="1"/>
      <p:bldP spid="25" grpId="0" animBg="1"/>
      <p:bldP spid="31" grpId="0" animBg="1"/>
      <p:bldP spid="27" grpId="0" animBg="1"/>
      <p:bldP spid="51" grpId="0"/>
      <p:bldP spid="52" grpId="0"/>
      <p:bldP spid="22"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3">
            <a:extLst>
              <a:ext uri="{FF2B5EF4-FFF2-40B4-BE49-F238E27FC236}">
                <a16:creationId xmlns:a16="http://schemas.microsoft.com/office/drawing/2014/main" id="{73DB0E6E-98B8-4D09-8F63-E3414780F170}"/>
              </a:ext>
            </a:extLst>
          </p:cNvPr>
          <p:cNvSpPr txBox="1">
            <a:spLocks/>
          </p:cNvSpPr>
          <p:nvPr/>
        </p:nvSpPr>
        <p:spPr>
          <a:xfrm>
            <a:off x="395536" y="229308"/>
            <a:ext cx="2795073" cy="2736304"/>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00000"/>
              </a:lnSpc>
              <a:spcBef>
                <a:spcPts val="0"/>
              </a:spcBef>
            </a:pPr>
            <a:r>
              <a:rPr lang="tr-TR" sz="1600" dirty="0">
                <a:solidFill>
                  <a:srgbClr val="0070C0"/>
                </a:solidFill>
                <a:latin typeface="+mj-lt"/>
                <a:cs typeface="Calibri Light" panose="020F0302020204030204" pitchFamily="34" charset="0"/>
              </a:rPr>
              <a:t>Nilüfer babasıyla birlikte bindiği asansörde ‘</a:t>
            </a:r>
            <a:r>
              <a:rPr lang="tr-TR" sz="1600" dirty="0" err="1">
                <a:solidFill>
                  <a:srgbClr val="0070C0"/>
                </a:solidFill>
                <a:latin typeface="+mj-lt"/>
                <a:cs typeface="Calibri Light" panose="020F0302020204030204" pitchFamily="34" charset="0"/>
              </a:rPr>
              <a:t>Max</a:t>
            </a:r>
            <a:r>
              <a:rPr lang="tr-TR" sz="1600" dirty="0">
                <a:solidFill>
                  <a:srgbClr val="0070C0"/>
                </a:solidFill>
                <a:latin typeface="+mj-lt"/>
                <a:cs typeface="Calibri Light" panose="020F0302020204030204" pitchFamily="34" charset="0"/>
              </a:rPr>
              <a:t>. 250 kg’ yazısını okumuş ve babasına bunun ne anlama geldiğini sormuştur. Babası asansörün en fazla 250 kg yük taşıyabildiğini, asansörde 250 kg’dan fazla ağırlık olduğunda ise çalışmadığını belirtmiştir. Siz de asansörün çalışma biçimini anlatan bir akış şeması oluşturunuz.</a:t>
            </a:r>
          </a:p>
        </p:txBody>
      </p:sp>
      <p:sp>
        <p:nvSpPr>
          <p:cNvPr id="20" name="Oval 19">
            <a:extLst>
              <a:ext uri="{FF2B5EF4-FFF2-40B4-BE49-F238E27FC236}">
                <a16:creationId xmlns:a16="http://schemas.microsoft.com/office/drawing/2014/main" id="{2B100314-9DD9-4FCB-B374-C1CB913B9B0E}"/>
              </a:ext>
            </a:extLst>
          </p:cNvPr>
          <p:cNvSpPr/>
          <p:nvPr/>
        </p:nvSpPr>
        <p:spPr>
          <a:xfrm>
            <a:off x="4649054" y="161134"/>
            <a:ext cx="1080000" cy="46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latin typeface="+mj-lt"/>
              </a:rPr>
              <a:t>Başla</a:t>
            </a:r>
          </a:p>
        </p:txBody>
      </p:sp>
      <p:sp>
        <p:nvSpPr>
          <p:cNvPr id="25" name="Paralelkenar 24">
            <a:extLst>
              <a:ext uri="{FF2B5EF4-FFF2-40B4-BE49-F238E27FC236}">
                <a16:creationId xmlns:a16="http://schemas.microsoft.com/office/drawing/2014/main" id="{9EF935AA-ED2A-46BE-BDB0-EA2E30009E35}"/>
              </a:ext>
            </a:extLst>
          </p:cNvPr>
          <p:cNvSpPr/>
          <p:nvPr/>
        </p:nvSpPr>
        <p:spPr>
          <a:xfrm>
            <a:off x="4452064" y="925909"/>
            <a:ext cx="1473981" cy="446351"/>
          </a:xfrm>
          <a:prstGeom prst="parallelogram">
            <a:avLst>
              <a:gd name="adj" fmla="val 60620"/>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1400" dirty="0">
                <a:latin typeface="+mj-lt"/>
              </a:rPr>
              <a:t>Asansöre </a:t>
            </a:r>
            <a:br>
              <a:rPr lang="tr-TR" sz="1400" dirty="0">
                <a:latin typeface="+mj-lt"/>
              </a:rPr>
            </a:br>
            <a:r>
              <a:rPr lang="tr-TR" sz="1400" dirty="0">
                <a:latin typeface="+mj-lt"/>
              </a:rPr>
              <a:t>yük bindir</a:t>
            </a:r>
          </a:p>
        </p:txBody>
      </p:sp>
      <p:sp>
        <p:nvSpPr>
          <p:cNvPr id="31" name="Oval 30">
            <a:extLst>
              <a:ext uri="{FF2B5EF4-FFF2-40B4-BE49-F238E27FC236}">
                <a16:creationId xmlns:a16="http://schemas.microsoft.com/office/drawing/2014/main" id="{552711E9-F421-4491-8428-2332350F0C6A}"/>
              </a:ext>
            </a:extLst>
          </p:cNvPr>
          <p:cNvSpPr/>
          <p:nvPr/>
        </p:nvSpPr>
        <p:spPr>
          <a:xfrm>
            <a:off x="4649054" y="4514366"/>
            <a:ext cx="1080000" cy="46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latin typeface="+mj-lt"/>
              </a:rPr>
              <a:t>Bitir</a:t>
            </a:r>
          </a:p>
        </p:txBody>
      </p:sp>
      <p:sp>
        <p:nvSpPr>
          <p:cNvPr id="27" name="Elmas 26">
            <a:extLst>
              <a:ext uri="{FF2B5EF4-FFF2-40B4-BE49-F238E27FC236}">
                <a16:creationId xmlns:a16="http://schemas.microsoft.com/office/drawing/2014/main" id="{6CB85990-4A58-40F0-AB4D-F3455B0C835E}"/>
              </a:ext>
            </a:extLst>
          </p:cNvPr>
          <p:cNvSpPr/>
          <p:nvPr/>
        </p:nvSpPr>
        <p:spPr>
          <a:xfrm>
            <a:off x="3888628" y="2397810"/>
            <a:ext cx="2600852" cy="1091006"/>
          </a:xfrm>
          <a:prstGeom prst="diamond">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ts val="1400"/>
              </a:lnSpc>
            </a:pPr>
            <a:r>
              <a:rPr lang="tr-TR" sz="1400" dirty="0"/>
              <a:t>Yük 250 kg’dan az mı?</a:t>
            </a:r>
          </a:p>
        </p:txBody>
      </p:sp>
      <p:sp>
        <p:nvSpPr>
          <p:cNvPr id="51" name="İçerik Yer Tutucusu 3">
            <a:extLst>
              <a:ext uri="{FF2B5EF4-FFF2-40B4-BE49-F238E27FC236}">
                <a16:creationId xmlns:a16="http://schemas.microsoft.com/office/drawing/2014/main" id="{A0E56142-5000-492E-B6A5-0C1D228B518C}"/>
              </a:ext>
            </a:extLst>
          </p:cNvPr>
          <p:cNvSpPr txBox="1">
            <a:spLocks/>
          </p:cNvSpPr>
          <p:nvPr/>
        </p:nvSpPr>
        <p:spPr>
          <a:xfrm>
            <a:off x="6487816" y="2689355"/>
            <a:ext cx="659774" cy="327618"/>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tr-TR" sz="1400" dirty="0">
                <a:solidFill>
                  <a:srgbClr val="0070C0"/>
                </a:solidFill>
                <a:latin typeface="+mj-lt"/>
                <a:cs typeface="Calibri Light" panose="020F0302020204030204" pitchFamily="34" charset="0"/>
              </a:rPr>
              <a:t>Hayır</a:t>
            </a:r>
          </a:p>
        </p:txBody>
      </p:sp>
      <p:sp>
        <p:nvSpPr>
          <p:cNvPr id="52" name="İçerik Yer Tutucusu 3">
            <a:extLst>
              <a:ext uri="{FF2B5EF4-FFF2-40B4-BE49-F238E27FC236}">
                <a16:creationId xmlns:a16="http://schemas.microsoft.com/office/drawing/2014/main" id="{C54B7009-9D37-4291-9694-CF09B1838CE2}"/>
              </a:ext>
            </a:extLst>
          </p:cNvPr>
          <p:cNvSpPr txBox="1">
            <a:spLocks/>
          </p:cNvSpPr>
          <p:nvPr/>
        </p:nvSpPr>
        <p:spPr>
          <a:xfrm>
            <a:off x="5136558" y="3433299"/>
            <a:ext cx="659774" cy="327618"/>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tr-TR" sz="1400" dirty="0">
                <a:solidFill>
                  <a:srgbClr val="0070C0"/>
                </a:solidFill>
                <a:latin typeface="+mj-lt"/>
                <a:cs typeface="Calibri Light" panose="020F0302020204030204" pitchFamily="34" charset="0"/>
              </a:rPr>
              <a:t>Evet</a:t>
            </a:r>
          </a:p>
        </p:txBody>
      </p:sp>
      <p:sp>
        <p:nvSpPr>
          <p:cNvPr id="22" name="Dikdörtgen 21">
            <a:extLst>
              <a:ext uri="{FF2B5EF4-FFF2-40B4-BE49-F238E27FC236}">
                <a16:creationId xmlns:a16="http://schemas.microsoft.com/office/drawing/2014/main" id="{36D88633-397B-461C-A9F0-B177BFF7BD15}"/>
              </a:ext>
            </a:extLst>
          </p:cNvPr>
          <p:cNvSpPr/>
          <p:nvPr/>
        </p:nvSpPr>
        <p:spPr>
          <a:xfrm>
            <a:off x="4649054" y="3785591"/>
            <a:ext cx="1080000" cy="432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latin typeface="+mj-lt"/>
              </a:rPr>
              <a:t>Hareket et</a:t>
            </a:r>
          </a:p>
        </p:txBody>
      </p:sp>
      <p:sp>
        <p:nvSpPr>
          <p:cNvPr id="29" name="Dikdörtgen 28">
            <a:extLst>
              <a:ext uri="{FF2B5EF4-FFF2-40B4-BE49-F238E27FC236}">
                <a16:creationId xmlns:a16="http://schemas.microsoft.com/office/drawing/2014/main" id="{11D01742-A582-4D3C-B5E1-C96DB2CD056D}"/>
              </a:ext>
            </a:extLst>
          </p:cNvPr>
          <p:cNvSpPr/>
          <p:nvPr/>
        </p:nvSpPr>
        <p:spPr>
          <a:xfrm>
            <a:off x="7092280" y="2739567"/>
            <a:ext cx="1080000" cy="432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latin typeface="+mj-lt"/>
              </a:rPr>
              <a:t>Dur</a:t>
            </a:r>
          </a:p>
        </p:txBody>
      </p:sp>
      <p:cxnSp>
        <p:nvCxnSpPr>
          <p:cNvPr id="32" name="Düz Ok Bağlayıcısı 31">
            <a:extLst>
              <a:ext uri="{FF2B5EF4-FFF2-40B4-BE49-F238E27FC236}">
                <a16:creationId xmlns:a16="http://schemas.microsoft.com/office/drawing/2014/main" id="{EA577F25-4DEC-4B91-85BB-4E459A1E2A71}"/>
              </a:ext>
            </a:extLst>
          </p:cNvPr>
          <p:cNvCxnSpPr>
            <a:cxnSpLocks/>
            <a:stCxn id="20" idx="4"/>
            <a:endCxn id="25" idx="0"/>
          </p:cNvCxnSpPr>
          <p:nvPr/>
        </p:nvCxnSpPr>
        <p:spPr>
          <a:xfrm>
            <a:off x="5189054" y="629134"/>
            <a:ext cx="1" cy="29677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Düz Ok Bağlayıcısı 32">
            <a:extLst>
              <a:ext uri="{FF2B5EF4-FFF2-40B4-BE49-F238E27FC236}">
                <a16:creationId xmlns:a16="http://schemas.microsoft.com/office/drawing/2014/main" id="{6F5D681F-8EFD-4DC0-80B9-475767214B48}"/>
              </a:ext>
            </a:extLst>
          </p:cNvPr>
          <p:cNvCxnSpPr>
            <a:cxnSpLocks/>
            <a:stCxn id="25" idx="4"/>
            <a:endCxn id="28" idx="0"/>
          </p:cNvCxnSpPr>
          <p:nvPr/>
        </p:nvCxnSpPr>
        <p:spPr>
          <a:xfrm flipH="1">
            <a:off x="5189054" y="1372260"/>
            <a:ext cx="1" cy="29677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Düz Ok Bağlayıcısı 34">
            <a:extLst>
              <a:ext uri="{FF2B5EF4-FFF2-40B4-BE49-F238E27FC236}">
                <a16:creationId xmlns:a16="http://schemas.microsoft.com/office/drawing/2014/main" id="{9950EBC6-3F31-4065-9413-5ADA256B14FE}"/>
              </a:ext>
            </a:extLst>
          </p:cNvPr>
          <p:cNvCxnSpPr>
            <a:cxnSpLocks/>
            <a:stCxn id="27" idx="2"/>
            <a:endCxn id="22" idx="0"/>
          </p:cNvCxnSpPr>
          <p:nvPr/>
        </p:nvCxnSpPr>
        <p:spPr>
          <a:xfrm>
            <a:off x="5189054" y="3488816"/>
            <a:ext cx="0" cy="29677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Düz Ok Bağlayıcısı 37">
            <a:extLst>
              <a:ext uri="{FF2B5EF4-FFF2-40B4-BE49-F238E27FC236}">
                <a16:creationId xmlns:a16="http://schemas.microsoft.com/office/drawing/2014/main" id="{CC4ADC5E-023B-4E73-A0CD-A9D4F069BD94}"/>
              </a:ext>
            </a:extLst>
          </p:cNvPr>
          <p:cNvCxnSpPr>
            <a:cxnSpLocks/>
            <a:stCxn id="22" idx="2"/>
            <a:endCxn id="31" idx="0"/>
          </p:cNvCxnSpPr>
          <p:nvPr/>
        </p:nvCxnSpPr>
        <p:spPr>
          <a:xfrm>
            <a:off x="5189054" y="4217591"/>
            <a:ext cx="0" cy="29677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Düz Ok Bağlayıcısı 42">
            <a:extLst>
              <a:ext uri="{FF2B5EF4-FFF2-40B4-BE49-F238E27FC236}">
                <a16:creationId xmlns:a16="http://schemas.microsoft.com/office/drawing/2014/main" id="{33C20702-5F5F-4268-AB73-FEBD80F482F5}"/>
              </a:ext>
            </a:extLst>
          </p:cNvPr>
          <p:cNvCxnSpPr>
            <a:cxnSpLocks/>
            <a:stCxn id="27" idx="3"/>
            <a:endCxn id="29" idx="1"/>
          </p:cNvCxnSpPr>
          <p:nvPr/>
        </p:nvCxnSpPr>
        <p:spPr>
          <a:xfrm>
            <a:off x="6489480" y="2943313"/>
            <a:ext cx="602800" cy="12254"/>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Düz Ok Bağlayıcısı 44">
            <a:extLst>
              <a:ext uri="{FF2B5EF4-FFF2-40B4-BE49-F238E27FC236}">
                <a16:creationId xmlns:a16="http://schemas.microsoft.com/office/drawing/2014/main" id="{702B992A-6829-4745-80E8-4118117FA65F}"/>
              </a:ext>
            </a:extLst>
          </p:cNvPr>
          <p:cNvCxnSpPr>
            <a:cxnSpLocks/>
            <a:stCxn id="29" idx="2"/>
            <a:endCxn id="31" idx="6"/>
          </p:cNvCxnSpPr>
          <p:nvPr/>
        </p:nvCxnSpPr>
        <p:spPr>
          <a:xfrm rot="5400000">
            <a:off x="5892268" y="3008353"/>
            <a:ext cx="1576799" cy="1903226"/>
          </a:xfrm>
          <a:prstGeom prst="bentConnector2">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8" name="Dikdörtgen 27">
            <a:extLst>
              <a:ext uri="{FF2B5EF4-FFF2-40B4-BE49-F238E27FC236}">
                <a16:creationId xmlns:a16="http://schemas.microsoft.com/office/drawing/2014/main" id="{4FF4B4DD-61AA-4B81-B7BE-737EFE4CEE3B}"/>
              </a:ext>
            </a:extLst>
          </p:cNvPr>
          <p:cNvSpPr/>
          <p:nvPr/>
        </p:nvSpPr>
        <p:spPr>
          <a:xfrm>
            <a:off x="4649054" y="1669035"/>
            <a:ext cx="1080000" cy="432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latin typeface="+mj-lt"/>
              </a:rPr>
              <a:t>Tart</a:t>
            </a:r>
          </a:p>
        </p:txBody>
      </p:sp>
      <p:cxnSp>
        <p:nvCxnSpPr>
          <p:cNvPr id="58" name="Düz Ok Bağlayıcısı 57">
            <a:extLst>
              <a:ext uri="{FF2B5EF4-FFF2-40B4-BE49-F238E27FC236}">
                <a16:creationId xmlns:a16="http://schemas.microsoft.com/office/drawing/2014/main" id="{543E4B38-F534-4967-8C95-599290E9E533}"/>
              </a:ext>
            </a:extLst>
          </p:cNvPr>
          <p:cNvCxnSpPr>
            <a:cxnSpLocks/>
            <a:stCxn id="28" idx="2"/>
            <a:endCxn id="27" idx="0"/>
          </p:cNvCxnSpPr>
          <p:nvPr/>
        </p:nvCxnSpPr>
        <p:spPr>
          <a:xfrm>
            <a:off x="5189054" y="2101035"/>
            <a:ext cx="0" cy="29677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03083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up)">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up)">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up)">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up)">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up)">
                                      <p:cBhvr>
                                        <p:cTn id="39" dur="500"/>
                                        <p:tgtEl>
                                          <p:spTgt spid="5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up)">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left)">
                                      <p:cBhvr>
                                        <p:cTn id="49" dur="500"/>
                                        <p:tgtEl>
                                          <p:spTgt spid="5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up)">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up)">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wipe(up)">
                                      <p:cBhvr>
                                        <p:cTn id="64" dur="500"/>
                                        <p:tgtEl>
                                          <p:spTgt spid="3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left)">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grpId="0" nodeType="click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wipe(right)">
                                      <p:cBhvr>
                                        <p:cTn id="74" dur="500"/>
                                        <p:tgtEl>
                                          <p:spTgt spid="5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nodeType="click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up)">
                                      <p:cBhvr>
                                        <p:cTn id="79" dur="500"/>
                                        <p:tgtEl>
                                          <p:spTgt spid="4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wipe(up)">
                                      <p:cBhvr>
                                        <p:cTn id="84" dur="500"/>
                                        <p:tgtEl>
                                          <p:spTgt spid="29"/>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nodeType="click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wipe(up)">
                                      <p:cBhvr>
                                        <p:cTn id="8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0" grpId="0" animBg="1"/>
      <p:bldP spid="25" grpId="0" animBg="1"/>
      <p:bldP spid="31" grpId="0" animBg="1"/>
      <p:bldP spid="27" grpId="0" animBg="1"/>
      <p:bldP spid="51" grpId="0"/>
      <p:bldP spid="52" grpId="0"/>
      <p:bldP spid="22" grpId="0" animBg="1"/>
      <p:bldP spid="29"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3">
            <a:extLst>
              <a:ext uri="{FF2B5EF4-FFF2-40B4-BE49-F238E27FC236}">
                <a16:creationId xmlns:a16="http://schemas.microsoft.com/office/drawing/2014/main" id="{73DB0E6E-98B8-4D09-8F63-E3414780F170}"/>
              </a:ext>
            </a:extLst>
          </p:cNvPr>
          <p:cNvSpPr txBox="1">
            <a:spLocks/>
          </p:cNvSpPr>
          <p:nvPr/>
        </p:nvSpPr>
        <p:spPr>
          <a:xfrm>
            <a:off x="280000" y="395134"/>
            <a:ext cx="2871635" cy="4480872"/>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00000"/>
              </a:lnSpc>
              <a:spcBef>
                <a:spcPts val="0"/>
              </a:spcBef>
            </a:pPr>
            <a:r>
              <a:rPr lang="tr-TR" sz="1600" dirty="0">
                <a:solidFill>
                  <a:srgbClr val="0070C0"/>
                </a:solidFill>
                <a:latin typeface="+mj-lt"/>
                <a:cs typeface="Calibri Light" panose="020F0302020204030204" pitchFamily="34" charset="0"/>
              </a:rPr>
              <a:t>     Ahmet Bey oğlu Mert’e oynaması için bir bilgisayar oyunu almıştır. Bilgisayar oyununun üzerinde 10 yaş ve üzeri yazmaktadır. Mert 11 yaşında olduğu için oyunu bilgisayarına kurarak oynamaya başlar. Mert’in 8 yaşındaki kardeşi Efe de oyunu merak eder ve abisinin evde olmadığı bir zamanda oyunu açmak ister. Ancak oyun başlamadan önce çıkan ekranda Efe adını ve doğum tarihini yazmak zorundadır. Efe bu bilgileri girer ancak oyun bir türlü başlamaz. Sizce bilgisayar bu durum için nasıl bir akış şeması kullanmıştır?</a:t>
            </a:r>
          </a:p>
        </p:txBody>
      </p:sp>
      <p:sp>
        <p:nvSpPr>
          <p:cNvPr id="20" name="Oval 19">
            <a:extLst>
              <a:ext uri="{FF2B5EF4-FFF2-40B4-BE49-F238E27FC236}">
                <a16:creationId xmlns:a16="http://schemas.microsoft.com/office/drawing/2014/main" id="{2B100314-9DD9-4FCB-B374-C1CB913B9B0E}"/>
              </a:ext>
            </a:extLst>
          </p:cNvPr>
          <p:cNvSpPr/>
          <p:nvPr/>
        </p:nvSpPr>
        <p:spPr>
          <a:xfrm>
            <a:off x="4649054" y="161134"/>
            <a:ext cx="1080000" cy="46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latin typeface="+mj-lt"/>
              </a:rPr>
              <a:t>Başla</a:t>
            </a:r>
          </a:p>
        </p:txBody>
      </p:sp>
      <p:sp>
        <p:nvSpPr>
          <p:cNvPr id="25" name="Paralelkenar 24">
            <a:extLst>
              <a:ext uri="{FF2B5EF4-FFF2-40B4-BE49-F238E27FC236}">
                <a16:creationId xmlns:a16="http://schemas.microsoft.com/office/drawing/2014/main" id="{9EF935AA-ED2A-46BE-BDB0-EA2E30009E35}"/>
              </a:ext>
            </a:extLst>
          </p:cNvPr>
          <p:cNvSpPr/>
          <p:nvPr/>
        </p:nvSpPr>
        <p:spPr>
          <a:xfrm>
            <a:off x="4253054" y="854838"/>
            <a:ext cx="1872000" cy="360000"/>
          </a:xfrm>
          <a:prstGeom prst="parallelogram">
            <a:avLst>
              <a:gd name="adj" fmla="val 60620"/>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1400" dirty="0">
                <a:latin typeface="+mj-lt"/>
              </a:rPr>
              <a:t>İsim Gir</a:t>
            </a:r>
          </a:p>
        </p:txBody>
      </p:sp>
      <p:sp>
        <p:nvSpPr>
          <p:cNvPr id="31" name="Oval 30">
            <a:extLst>
              <a:ext uri="{FF2B5EF4-FFF2-40B4-BE49-F238E27FC236}">
                <a16:creationId xmlns:a16="http://schemas.microsoft.com/office/drawing/2014/main" id="{552711E9-F421-4491-8428-2332350F0C6A}"/>
              </a:ext>
            </a:extLst>
          </p:cNvPr>
          <p:cNvSpPr/>
          <p:nvPr/>
        </p:nvSpPr>
        <p:spPr>
          <a:xfrm>
            <a:off x="4649054" y="4514366"/>
            <a:ext cx="1080000" cy="46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latin typeface="+mj-lt"/>
              </a:rPr>
              <a:t>Bitir</a:t>
            </a:r>
          </a:p>
        </p:txBody>
      </p:sp>
      <p:sp>
        <p:nvSpPr>
          <p:cNvPr id="27" name="Elmas 26">
            <a:extLst>
              <a:ext uri="{FF2B5EF4-FFF2-40B4-BE49-F238E27FC236}">
                <a16:creationId xmlns:a16="http://schemas.microsoft.com/office/drawing/2014/main" id="{6CB85990-4A58-40F0-AB4D-F3455B0C835E}"/>
              </a:ext>
            </a:extLst>
          </p:cNvPr>
          <p:cNvSpPr/>
          <p:nvPr/>
        </p:nvSpPr>
        <p:spPr>
          <a:xfrm>
            <a:off x="3888628" y="2611950"/>
            <a:ext cx="2600852" cy="1091006"/>
          </a:xfrm>
          <a:prstGeom prst="diamond">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ts val="1400"/>
              </a:lnSpc>
            </a:pPr>
            <a:r>
              <a:rPr lang="tr-TR" sz="1400" dirty="0"/>
              <a:t>Yaş 10’dan</a:t>
            </a:r>
            <a:br>
              <a:rPr lang="tr-TR" sz="1400" dirty="0"/>
            </a:br>
            <a:r>
              <a:rPr lang="tr-TR" sz="1400" dirty="0"/>
              <a:t>büyük mü?</a:t>
            </a:r>
          </a:p>
        </p:txBody>
      </p:sp>
      <p:sp>
        <p:nvSpPr>
          <p:cNvPr id="51" name="İçerik Yer Tutucusu 3">
            <a:extLst>
              <a:ext uri="{FF2B5EF4-FFF2-40B4-BE49-F238E27FC236}">
                <a16:creationId xmlns:a16="http://schemas.microsoft.com/office/drawing/2014/main" id="{A0E56142-5000-492E-B6A5-0C1D228B518C}"/>
              </a:ext>
            </a:extLst>
          </p:cNvPr>
          <p:cNvSpPr txBox="1">
            <a:spLocks/>
          </p:cNvSpPr>
          <p:nvPr/>
        </p:nvSpPr>
        <p:spPr>
          <a:xfrm>
            <a:off x="6512186" y="2886531"/>
            <a:ext cx="659774" cy="327618"/>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tr-TR" sz="1400" dirty="0">
                <a:solidFill>
                  <a:srgbClr val="0070C0"/>
                </a:solidFill>
                <a:latin typeface="+mj-lt"/>
                <a:cs typeface="Calibri Light" panose="020F0302020204030204" pitchFamily="34" charset="0"/>
              </a:rPr>
              <a:t>Hayır</a:t>
            </a:r>
          </a:p>
        </p:txBody>
      </p:sp>
      <p:sp>
        <p:nvSpPr>
          <p:cNvPr id="52" name="İçerik Yer Tutucusu 3">
            <a:extLst>
              <a:ext uri="{FF2B5EF4-FFF2-40B4-BE49-F238E27FC236}">
                <a16:creationId xmlns:a16="http://schemas.microsoft.com/office/drawing/2014/main" id="{C54B7009-9D37-4291-9694-CF09B1838CE2}"/>
              </a:ext>
            </a:extLst>
          </p:cNvPr>
          <p:cNvSpPr txBox="1">
            <a:spLocks/>
          </p:cNvSpPr>
          <p:nvPr/>
        </p:nvSpPr>
        <p:spPr>
          <a:xfrm>
            <a:off x="5165170" y="3630149"/>
            <a:ext cx="659774" cy="327618"/>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tr-TR" sz="1400" dirty="0">
                <a:solidFill>
                  <a:srgbClr val="0070C0"/>
                </a:solidFill>
                <a:latin typeface="+mj-lt"/>
                <a:cs typeface="Calibri Light" panose="020F0302020204030204" pitchFamily="34" charset="0"/>
              </a:rPr>
              <a:t>Evet</a:t>
            </a:r>
          </a:p>
        </p:txBody>
      </p:sp>
      <p:sp>
        <p:nvSpPr>
          <p:cNvPr id="22" name="Dikdörtgen 21">
            <a:extLst>
              <a:ext uri="{FF2B5EF4-FFF2-40B4-BE49-F238E27FC236}">
                <a16:creationId xmlns:a16="http://schemas.microsoft.com/office/drawing/2014/main" id="{36D88633-397B-461C-A9F0-B177BFF7BD15}"/>
              </a:ext>
            </a:extLst>
          </p:cNvPr>
          <p:cNvSpPr/>
          <p:nvPr/>
        </p:nvSpPr>
        <p:spPr>
          <a:xfrm>
            <a:off x="4469054" y="3928660"/>
            <a:ext cx="1440000" cy="360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latin typeface="+mj-lt"/>
              </a:rPr>
              <a:t>Oyunu başlat</a:t>
            </a:r>
          </a:p>
        </p:txBody>
      </p:sp>
      <p:sp>
        <p:nvSpPr>
          <p:cNvPr id="29" name="Dikdörtgen 28">
            <a:extLst>
              <a:ext uri="{FF2B5EF4-FFF2-40B4-BE49-F238E27FC236}">
                <a16:creationId xmlns:a16="http://schemas.microsoft.com/office/drawing/2014/main" id="{11D01742-A582-4D3C-B5E1-C96DB2CD056D}"/>
              </a:ext>
            </a:extLst>
          </p:cNvPr>
          <p:cNvSpPr/>
          <p:nvPr/>
        </p:nvSpPr>
        <p:spPr>
          <a:xfrm>
            <a:off x="7137760" y="2977453"/>
            <a:ext cx="1440000" cy="360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latin typeface="+mj-lt"/>
              </a:rPr>
              <a:t>Oyunu Kapat</a:t>
            </a:r>
          </a:p>
        </p:txBody>
      </p:sp>
      <p:cxnSp>
        <p:nvCxnSpPr>
          <p:cNvPr id="32" name="Düz Ok Bağlayıcısı 31">
            <a:extLst>
              <a:ext uri="{FF2B5EF4-FFF2-40B4-BE49-F238E27FC236}">
                <a16:creationId xmlns:a16="http://schemas.microsoft.com/office/drawing/2014/main" id="{EA577F25-4DEC-4B91-85BB-4E459A1E2A71}"/>
              </a:ext>
            </a:extLst>
          </p:cNvPr>
          <p:cNvCxnSpPr>
            <a:cxnSpLocks/>
            <a:stCxn id="20" idx="4"/>
            <a:endCxn id="25" idx="0"/>
          </p:cNvCxnSpPr>
          <p:nvPr/>
        </p:nvCxnSpPr>
        <p:spPr>
          <a:xfrm>
            <a:off x="5189054" y="629134"/>
            <a:ext cx="0" cy="225704"/>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Düz Ok Bağlayıcısı 32">
            <a:extLst>
              <a:ext uri="{FF2B5EF4-FFF2-40B4-BE49-F238E27FC236}">
                <a16:creationId xmlns:a16="http://schemas.microsoft.com/office/drawing/2014/main" id="{6F5D681F-8EFD-4DC0-80B9-475767214B48}"/>
              </a:ext>
            </a:extLst>
          </p:cNvPr>
          <p:cNvCxnSpPr>
            <a:cxnSpLocks/>
            <a:stCxn id="25" idx="4"/>
            <a:endCxn id="19" idx="0"/>
          </p:cNvCxnSpPr>
          <p:nvPr/>
        </p:nvCxnSpPr>
        <p:spPr>
          <a:xfrm>
            <a:off x="5189054" y="1214838"/>
            <a:ext cx="0" cy="225704"/>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Düz Ok Bağlayıcısı 34">
            <a:extLst>
              <a:ext uri="{FF2B5EF4-FFF2-40B4-BE49-F238E27FC236}">
                <a16:creationId xmlns:a16="http://schemas.microsoft.com/office/drawing/2014/main" id="{9950EBC6-3F31-4065-9413-5ADA256B14FE}"/>
              </a:ext>
            </a:extLst>
          </p:cNvPr>
          <p:cNvCxnSpPr>
            <a:cxnSpLocks/>
            <a:stCxn id="28" idx="2"/>
            <a:endCxn id="27" idx="0"/>
          </p:cNvCxnSpPr>
          <p:nvPr/>
        </p:nvCxnSpPr>
        <p:spPr>
          <a:xfrm>
            <a:off x="5189054" y="2386246"/>
            <a:ext cx="0" cy="225704"/>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Düz Ok Bağlayıcısı 37">
            <a:extLst>
              <a:ext uri="{FF2B5EF4-FFF2-40B4-BE49-F238E27FC236}">
                <a16:creationId xmlns:a16="http://schemas.microsoft.com/office/drawing/2014/main" id="{CC4ADC5E-023B-4E73-A0CD-A9D4F069BD94}"/>
              </a:ext>
            </a:extLst>
          </p:cNvPr>
          <p:cNvCxnSpPr>
            <a:cxnSpLocks/>
            <a:stCxn id="27" idx="2"/>
            <a:endCxn id="22" idx="0"/>
          </p:cNvCxnSpPr>
          <p:nvPr/>
        </p:nvCxnSpPr>
        <p:spPr>
          <a:xfrm>
            <a:off x="5189054" y="3702956"/>
            <a:ext cx="0" cy="225704"/>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Düz Ok Bağlayıcısı 42">
            <a:extLst>
              <a:ext uri="{FF2B5EF4-FFF2-40B4-BE49-F238E27FC236}">
                <a16:creationId xmlns:a16="http://schemas.microsoft.com/office/drawing/2014/main" id="{33C20702-5F5F-4268-AB73-FEBD80F482F5}"/>
              </a:ext>
            </a:extLst>
          </p:cNvPr>
          <p:cNvCxnSpPr>
            <a:cxnSpLocks/>
            <a:stCxn id="27" idx="3"/>
            <a:endCxn id="29" idx="1"/>
          </p:cNvCxnSpPr>
          <p:nvPr/>
        </p:nvCxnSpPr>
        <p:spPr>
          <a:xfrm>
            <a:off x="6489480" y="3157453"/>
            <a:ext cx="648280"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Düz Ok Bağlayıcısı 44">
            <a:extLst>
              <a:ext uri="{FF2B5EF4-FFF2-40B4-BE49-F238E27FC236}">
                <a16:creationId xmlns:a16="http://schemas.microsoft.com/office/drawing/2014/main" id="{702B992A-6829-4745-80E8-4118117FA65F}"/>
              </a:ext>
            </a:extLst>
          </p:cNvPr>
          <p:cNvCxnSpPr>
            <a:cxnSpLocks/>
          </p:cNvCxnSpPr>
          <p:nvPr/>
        </p:nvCxnSpPr>
        <p:spPr>
          <a:xfrm rot="5400000">
            <a:off x="6087951" y="2978557"/>
            <a:ext cx="1410913" cy="2128706"/>
          </a:xfrm>
          <a:prstGeom prst="bentConnector2">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8" name="Dikdörtgen 27">
            <a:extLst>
              <a:ext uri="{FF2B5EF4-FFF2-40B4-BE49-F238E27FC236}">
                <a16:creationId xmlns:a16="http://schemas.microsoft.com/office/drawing/2014/main" id="{4FF4B4DD-61AA-4B81-B7BE-737EFE4CEE3B}"/>
              </a:ext>
            </a:extLst>
          </p:cNvPr>
          <p:cNvSpPr/>
          <p:nvPr/>
        </p:nvSpPr>
        <p:spPr>
          <a:xfrm>
            <a:off x="4469054" y="2026246"/>
            <a:ext cx="1440000" cy="360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latin typeface="+mj-lt"/>
              </a:rPr>
              <a:t>Yaşı Hesapla</a:t>
            </a:r>
          </a:p>
        </p:txBody>
      </p:sp>
      <p:cxnSp>
        <p:nvCxnSpPr>
          <p:cNvPr id="58" name="Düz Ok Bağlayıcısı 57">
            <a:extLst>
              <a:ext uri="{FF2B5EF4-FFF2-40B4-BE49-F238E27FC236}">
                <a16:creationId xmlns:a16="http://schemas.microsoft.com/office/drawing/2014/main" id="{543E4B38-F534-4967-8C95-599290E9E533}"/>
              </a:ext>
            </a:extLst>
          </p:cNvPr>
          <p:cNvCxnSpPr>
            <a:cxnSpLocks/>
            <a:stCxn id="19" idx="4"/>
            <a:endCxn id="28" idx="0"/>
          </p:cNvCxnSpPr>
          <p:nvPr/>
        </p:nvCxnSpPr>
        <p:spPr>
          <a:xfrm>
            <a:off x="5189054" y="1800542"/>
            <a:ext cx="0" cy="225704"/>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Paralelkenar 18">
            <a:extLst>
              <a:ext uri="{FF2B5EF4-FFF2-40B4-BE49-F238E27FC236}">
                <a16:creationId xmlns:a16="http://schemas.microsoft.com/office/drawing/2014/main" id="{EEAFF859-97FB-4C01-9F9D-96A1DC8BC0B4}"/>
              </a:ext>
            </a:extLst>
          </p:cNvPr>
          <p:cNvSpPr/>
          <p:nvPr/>
        </p:nvSpPr>
        <p:spPr>
          <a:xfrm>
            <a:off x="4253054" y="1440542"/>
            <a:ext cx="1872000" cy="360000"/>
          </a:xfrm>
          <a:prstGeom prst="parallelogram">
            <a:avLst>
              <a:gd name="adj" fmla="val 60620"/>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1400" dirty="0">
                <a:latin typeface="+mj-lt"/>
              </a:rPr>
              <a:t>Doğum Tarihi gir</a:t>
            </a:r>
          </a:p>
        </p:txBody>
      </p:sp>
      <p:cxnSp>
        <p:nvCxnSpPr>
          <p:cNvPr id="34" name="Düz Ok Bağlayıcısı 33">
            <a:extLst>
              <a:ext uri="{FF2B5EF4-FFF2-40B4-BE49-F238E27FC236}">
                <a16:creationId xmlns:a16="http://schemas.microsoft.com/office/drawing/2014/main" id="{CAEEE1D2-FD0A-4FC9-9993-54C15E1D4148}"/>
              </a:ext>
            </a:extLst>
          </p:cNvPr>
          <p:cNvCxnSpPr>
            <a:cxnSpLocks/>
            <a:endCxn id="31" idx="0"/>
          </p:cNvCxnSpPr>
          <p:nvPr/>
        </p:nvCxnSpPr>
        <p:spPr>
          <a:xfrm>
            <a:off x="5189054" y="4288660"/>
            <a:ext cx="0" cy="22570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71636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up)">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up)">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up)">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up)">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up)">
                                      <p:cBhvr>
                                        <p:cTn id="39" dur="500"/>
                                        <p:tgtEl>
                                          <p:spTgt spid="5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up)">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up)">
                                      <p:cBhvr>
                                        <p:cTn id="49" dur="500"/>
                                        <p:tgtEl>
                                          <p:spTgt spid="3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up)">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wipe(left)">
                                      <p:cBhvr>
                                        <p:cTn id="59" dur="500"/>
                                        <p:tgtEl>
                                          <p:spTgt spid="5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wipe(up)">
                                      <p:cBhvr>
                                        <p:cTn id="64" dur="500"/>
                                        <p:tgtEl>
                                          <p:spTgt spid="3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up)">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wipe(up)">
                                      <p:cBhvr>
                                        <p:cTn id="74" dur="500"/>
                                        <p:tgtEl>
                                          <p:spTgt spid="3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wipe(left)">
                                      <p:cBhvr>
                                        <p:cTn id="79" dur="500"/>
                                        <p:tgtEl>
                                          <p:spTgt spid="3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2" fill="hold" grpId="0" nodeType="click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wipe(right)">
                                      <p:cBhvr>
                                        <p:cTn id="84" dur="500"/>
                                        <p:tgtEl>
                                          <p:spTgt spid="5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nodeType="click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up)">
                                      <p:cBhvr>
                                        <p:cTn id="89" dur="500"/>
                                        <p:tgtEl>
                                          <p:spTgt spid="43"/>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grpId="0" nodeType="click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wipe(up)">
                                      <p:cBhvr>
                                        <p:cTn id="94" dur="500"/>
                                        <p:tgtEl>
                                          <p:spTgt spid="29"/>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nodeType="click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up)">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0" grpId="0" animBg="1"/>
      <p:bldP spid="25" grpId="0" animBg="1"/>
      <p:bldP spid="31" grpId="0" animBg="1"/>
      <p:bldP spid="27" grpId="0" animBg="1"/>
      <p:bldP spid="51" grpId="0"/>
      <p:bldP spid="52" grpId="0"/>
      <p:bldP spid="22" grpId="0" animBg="1"/>
      <p:bldP spid="29" grpId="0" animBg="1"/>
      <p:bldP spid="2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3">
            <a:extLst>
              <a:ext uri="{FF2B5EF4-FFF2-40B4-BE49-F238E27FC236}">
                <a16:creationId xmlns:a16="http://schemas.microsoft.com/office/drawing/2014/main" id="{73DB0E6E-98B8-4D09-8F63-E3414780F170}"/>
              </a:ext>
            </a:extLst>
          </p:cNvPr>
          <p:cNvSpPr txBox="1">
            <a:spLocks/>
          </p:cNvSpPr>
          <p:nvPr/>
        </p:nvSpPr>
        <p:spPr>
          <a:xfrm>
            <a:off x="503548" y="232368"/>
            <a:ext cx="8136904" cy="707280"/>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tr-TR" sz="2000" dirty="0">
                <a:latin typeface="+mj-lt"/>
                <a:cs typeface="Calibri Light" panose="020F0302020204030204" pitchFamily="34" charset="0"/>
              </a:rPr>
              <a:t>     Sözel olarak ifade ettiğimiz </a:t>
            </a:r>
            <a:r>
              <a:rPr lang="tr-TR" sz="2000" dirty="0">
                <a:solidFill>
                  <a:srgbClr val="DF5327"/>
                </a:solidFill>
                <a:latin typeface="+mj-lt"/>
                <a:cs typeface="Calibri Light" panose="020F0302020204030204" pitchFamily="34" charset="0"/>
              </a:rPr>
              <a:t>iki sayının toplamı </a:t>
            </a:r>
            <a:r>
              <a:rPr lang="tr-TR" sz="2000" dirty="0">
                <a:latin typeface="+mj-lt"/>
                <a:cs typeface="Calibri Light" panose="020F0302020204030204" pitchFamily="34" charset="0"/>
              </a:rPr>
              <a:t>algoritmasını şimdi de akış şeması ile gösterelim.</a:t>
            </a:r>
          </a:p>
        </p:txBody>
      </p:sp>
      <p:sp>
        <p:nvSpPr>
          <p:cNvPr id="16" name="İçerik Yer Tutucusu 3">
            <a:extLst>
              <a:ext uri="{FF2B5EF4-FFF2-40B4-BE49-F238E27FC236}">
                <a16:creationId xmlns:a16="http://schemas.microsoft.com/office/drawing/2014/main" id="{16D27ABB-5BC1-42E2-AE40-90AA6B384F0B}"/>
              </a:ext>
            </a:extLst>
          </p:cNvPr>
          <p:cNvSpPr txBox="1">
            <a:spLocks/>
          </p:cNvSpPr>
          <p:nvPr/>
        </p:nvSpPr>
        <p:spPr>
          <a:xfrm>
            <a:off x="485044" y="1556213"/>
            <a:ext cx="2628292" cy="1553693"/>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tr-TR" sz="1600" dirty="0">
                <a:solidFill>
                  <a:srgbClr val="C00000"/>
                </a:solidFill>
                <a:latin typeface="+mj-lt"/>
                <a:cs typeface="Calibri Light" panose="020F0302020204030204" pitchFamily="34" charset="0"/>
              </a:rPr>
              <a:t>Adım 1. Başla</a:t>
            </a:r>
          </a:p>
          <a:p>
            <a:pPr>
              <a:lnSpc>
                <a:spcPct val="100000"/>
              </a:lnSpc>
              <a:spcBef>
                <a:spcPts val="0"/>
              </a:spcBef>
            </a:pPr>
            <a:r>
              <a:rPr lang="tr-TR" sz="1600" dirty="0">
                <a:solidFill>
                  <a:srgbClr val="00B050"/>
                </a:solidFill>
                <a:latin typeface="+mj-lt"/>
                <a:cs typeface="Calibri Light" panose="020F0302020204030204" pitchFamily="34" charset="0"/>
              </a:rPr>
              <a:t>Adım 2. Birinci sayıyı gir</a:t>
            </a:r>
          </a:p>
          <a:p>
            <a:pPr>
              <a:lnSpc>
                <a:spcPct val="100000"/>
              </a:lnSpc>
              <a:spcBef>
                <a:spcPts val="0"/>
              </a:spcBef>
            </a:pPr>
            <a:r>
              <a:rPr lang="tr-TR" sz="1600" dirty="0">
                <a:solidFill>
                  <a:srgbClr val="00B050"/>
                </a:solidFill>
                <a:latin typeface="+mj-lt"/>
                <a:cs typeface="Calibri Light" panose="020F0302020204030204" pitchFamily="34" charset="0"/>
              </a:rPr>
              <a:t>Adım 3. İkinci sayıyı gir</a:t>
            </a:r>
          </a:p>
          <a:p>
            <a:pPr>
              <a:lnSpc>
                <a:spcPct val="100000"/>
              </a:lnSpc>
              <a:spcBef>
                <a:spcPts val="0"/>
              </a:spcBef>
            </a:pPr>
            <a:r>
              <a:rPr lang="tr-TR" sz="1600" dirty="0">
                <a:solidFill>
                  <a:srgbClr val="7030A0"/>
                </a:solidFill>
                <a:latin typeface="+mj-lt"/>
                <a:cs typeface="Calibri Light" panose="020F0302020204030204" pitchFamily="34" charset="0"/>
              </a:rPr>
              <a:t>Adım 4. İki sayıyı topla</a:t>
            </a:r>
          </a:p>
          <a:p>
            <a:pPr>
              <a:lnSpc>
                <a:spcPct val="100000"/>
              </a:lnSpc>
              <a:spcBef>
                <a:spcPts val="0"/>
              </a:spcBef>
            </a:pPr>
            <a:r>
              <a:rPr lang="tr-TR" sz="1600" dirty="0">
                <a:solidFill>
                  <a:srgbClr val="00B050"/>
                </a:solidFill>
                <a:latin typeface="+mj-lt"/>
                <a:cs typeface="Calibri Light" panose="020F0302020204030204" pitchFamily="34" charset="0"/>
              </a:rPr>
              <a:t>Adım 5. Sonucu ekrana yazdır</a:t>
            </a:r>
          </a:p>
          <a:p>
            <a:pPr>
              <a:lnSpc>
                <a:spcPct val="100000"/>
              </a:lnSpc>
              <a:spcBef>
                <a:spcPts val="0"/>
              </a:spcBef>
            </a:pPr>
            <a:r>
              <a:rPr lang="tr-TR" sz="1600" dirty="0">
                <a:solidFill>
                  <a:srgbClr val="C00000"/>
                </a:solidFill>
                <a:latin typeface="+mj-lt"/>
                <a:cs typeface="Calibri Light" panose="020F0302020204030204" pitchFamily="34" charset="0"/>
              </a:rPr>
              <a:t>Adım 6. Bitir</a:t>
            </a:r>
          </a:p>
        </p:txBody>
      </p:sp>
      <p:sp>
        <p:nvSpPr>
          <p:cNvPr id="20" name="Oval 19">
            <a:extLst>
              <a:ext uri="{FF2B5EF4-FFF2-40B4-BE49-F238E27FC236}">
                <a16:creationId xmlns:a16="http://schemas.microsoft.com/office/drawing/2014/main" id="{2B100314-9DD9-4FCB-B374-C1CB913B9B0E}"/>
              </a:ext>
            </a:extLst>
          </p:cNvPr>
          <p:cNvSpPr/>
          <p:nvPr/>
        </p:nvSpPr>
        <p:spPr>
          <a:xfrm>
            <a:off x="3545916" y="1275606"/>
            <a:ext cx="1080000" cy="46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dirty="0">
                <a:latin typeface="+mj-lt"/>
              </a:rPr>
              <a:t>Başla</a:t>
            </a:r>
          </a:p>
        </p:txBody>
      </p:sp>
      <p:sp>
        <p:nvSpPr>
          <p:cNvPr id="25" name="Paralelkenar 24">
            <a:extLst>
              <a:ext uri="{FF2B5EF4-FFF2-40B4-BE49-F238E27FC236}">
                <a16:creationId xmlns:a16="http://schemas.microsoft.com/office/drawing/2014/main" id="{9EF935AA-ED2A-46BE-BDB0-EA2E30009E35}"/>
              </a:ext>
            </a:extLst>
          </p:cNvPr>
          <p:cNvSpPr/>
          <p:nvPr/>
        </p:nvSpPr>
        <p:spPr>
          <a:xfrm>
            <a:off x="3419872" y="2128895"/>
            <a:ext cx="1332088" cy="468000"/>
          </a:xfrm>
          <a:prstGeom prst="parallelogram">
            <a:avLst>
              <a:gd name="adj" fmla="val 60620"/>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1500" dirty="0">
                <a:latin typeface="+mj-lt"/>
              </a:rPr>
              <a:t>1. Sayıyı gir</a:t>
            </a:r>
          </a:p>
        </p:txBody>
      </p:sp>
      <p:sp>
        <p:nvSpPr>
          <p:cNvPr id="28" name="Paralelkenar 27">
            <a:extLst>
              <a:ext uri="{FF2B5EF4-FFF2-40B4-BE49-F238E27FC236}">
                <a16:creationId xmlns:a16="http://schemas.microsoft.com/office/drawing/2014/main" id="{501C82F8-DD85-4FBF-9E3D-80F485C911BD}"/>
              </a:ext>
            </a:extLst>
          </p:cNvPr>
          <p:cNvSpPr/>
          <p:nvPr/>
        </p:nvSpPr>
        <p:spPr>
          <a:xfrm>
            <a:off x="3419872" y="2982184"/>
            <a:ext cx="1332088" cy="468000"/>
          </a:xfrm>
          <a:prstGeom prst="parallelogram">
            <a:avLst>
              <a:gd name="adj" fmla="val 60620"/>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1500" dirty="0">
                <a:latin typeface="+mj-lt"/>
              </a:rPr>
              <a:t>2. Sayıyı gir</a:t>
            </a:r>
          </a:p>
        </p:txBody>
      </p:sp>
      <p:sp>
        <p:nvSpPr>
          <p:cNvPr id="29" name="Dikdörtgen 28">
            <a:extLst>
              <a:ext uri="{FF2B5EF4-FFF2-40B4-BE49-F238E27FC236}">
                <a16:creationId xmlns:a16="http://schemas.microsoft.com/office/drawing/2014/main" id="{B635C59F-E139-4A9E-8657-70DE5BCA3996}"/>
              </a:ext>
            </a:extLst>
          </p:cNvPr>
          <p:cNvSpPr/>
          <p:nvPr/>
        </p:nvSpPr>
        <p:spPr>
          <a:xfrm>
            <a:off x="3545916" y="3835472"/>
            <a:ext cx="1080000" cy="46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dirty="0">
                <a:latin typeface="+mj-lt"/>
              </a:rPr>
              <a:t>2 sayıyı </a:t>
            </a:r>
            <a:br>
              <a:rPr lang="tr-TR" sz="1500" dirty="0">
                <a:latin typeface="+mj-lt"/>
              </a:rPr>
            </a:br>
            <a:r>
              <a:rPr lang="tr-TR" sz="1500" dirty="0">
                <a:latin typeface="+mj-lt"/>
              </a:rPr>
              <a:t>topla</a:t>
            </a:r>
          </a:p>
        </p:txBody>
      </p:sp>
      <p:sp>
        <p:nvSpPr>
          <p:cNvPr id="30" name="Paralelkenar 29">
            <a:extLst>
              <a:ext uri="{FF2B5EF4-FFF2-40B4-BE49-F238E27FC236}">
                <a16:creationId xmlns:a16="http://schemas.microsoft.com/office/drawing/2014/main" id="{D52DDB67-550B-47F7-BF56-AD51797F9656}"/>
              </a:ext>
            </a:extLst>
          </p:cNvPr>
          <p:cNvSpPr/>
          <p:nvPr/>
        </p:nvSpPr>
        <p:spPr>
          <a:xfrm>
            <a:off x="5050800" y="3835472"/>
            <a:ext cx="1872208" cy="468000"/>
          </a:xfrm>
          <a:prstGeom prst="parallelogram">
            <a:avLst>
              <a:gd name="adj" fmla="val 60620"/>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1500" dirty="0">
                <a:latin typeface="+mj-lt"/>
              </a:rPr>
              <a:t>Sonucu ekrana yazdır</a:t>
            </a:r>
          </a:p>
        </p:txBody>
      </p:sp>
      <p:sp>
        <p:nvSpPr>
          <p:cNvPr id="31" name="Oval 30">
            <a:extLst>
              <a:ext uri="{FF2B5EF4-FFF2-40B4-BE49-F238E27FC236}">
                <a16:creationId xmlns:a16="http://schemas.microsoft.com/office/drawing/2014/main" id="{552711E9-F421-4491-8428-2332350F0C6A}"/>
              </a:ext>
            </a:extLst>
          </p:cNvPr>
          <p:cNvSpPr/>
          <p:nvPr/>
        </p:nvSpPr>
        <p:spPr>
          <a:xfrm>
            <a:off x="7347892" y="3835472"/>
            <a:ext cx="1080000" cy="46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dirty="0">
                <a:latin typeface="+mj-lt"/>
              </a:rPr>
              <a:t>Bitir</a:t>
            </a:r>
          </a:p>
        </p:txBody>
      </p:sp>
      <p:cxnSp>
        <p:nvCxnSpPr>
          <p:cNvPr id="6" name="Düz Ok Bağlayıcısı 5">
            <a:extLst>
              <a:ext uri="{FF2B5EF4-FFF2-40B4-BE49-F238E27FC236}">
                <a16:creationId xmlns:a16="http://schemas.microsoft.com/office/drawing/2014/main" id="{ED93040A-D917-47B2-BFE5-244323A60DB7}"/>
              </a:ext>
            </a:extLst>
          </p:cNvPr>
          <p:cNvCxnSpPr>
            <a:cxnSpLocks/>
            <a:stCxn id="20" idx="4"/>
            <a:endCxn id="25" idx="0"/>
          </p:cNvCxnSpPr>
          <p:nvPr/>
        </p:nvCxnSpPr>
        <p:spPr>
          <a:xfrm>
            <a:off x="4085916" y="1743606"/>
            <a:ext cx="0" cy="385289"/>
          </a:xfrm>
          <a:prstGeom prst="straightConnector1">
            <a:avLst/>
          </a:prstGeom>
          <a:ln w="19050">
            <a:solidFill>
              <a:srgbClr val="DF5327"/>
            </a:solidFill>
            <a:tailEnd type="triangle"/>
          </a:ln>
        </p:spPr>
        <p:style>
          <a:lnRef idx="1">
            <a:schemeClr val="accent1"/>
          </a:lnRef>
          <a:fillRef idx="0">
            <a:schemeClr val="accent1"/>
          </a:fillRef>
          <a:effectRef idx="0">
            <a:schemeClr val="accent1"/>
          </a:effectRef>
          <a:fontRef idx="minor">
            <a:schemeClr val="tx1"/>
          </a:fontRef>
        </p:style>
      </p:cxnSp>
      <p:cxnSp>
        <p:nvCxnSpPr>
          <p:cNvPr id="32" name="Düz Ok Bağlayıcısı 31">
            <a:extLst>
              <a:ext uri="{FF2B5EF4-FFF2-40B4-BE49-F238E27FC236}">
                <a16:creationId xmlns:a16="http://schemas.microsoft.com/office/drawing/2014/main" id="{91B4E86F-ACAC-4487-A4D5-B092CF6CA385}"/>
              </a:ext>
            </a:extLst>
          </p:cNvPr>
          <p:cNvCxnSpPr>
            <a:cxnSpLocks/>
            <a:stCxn id="25" idx="4"/>
            <a:endCxn id="28" idx="0"/>
          </p:cNvCxnSpPr>
          <p:nvPr/>
        </p:nvCxnSpPr>
        <p:spPr>
          <a:xfrm>
            <a:off x="4085916" y="2596895"/>
            <a:ext cx="0" cy="385289"/>
          </a:xfrm>
          <a:prstGeom prst="straightConnector1">
            <a:avLst/>
          </a:prstGeom>
          <a:ln w="19050">
            <a:solidFill>
              <a:srgbClr val="DF5327"/>
            </a:solidFill>
            <a:tailEnd type="triangle"/>
          </a:ln>
        </p:spPr>
        <p:style>
          <a:lnRef idx="1">
            <a:schemeClr val="accent1"/>
          </a:lnRef>
          <a:fillRef idx="0">
            <a:schemeClr val="accent1"/>
          </a:fillRef>
          <a:effectRef idx="0">
            <a:schemeClr val="accent1"/>
          </a:effectRef>
          <a:fontRef idx="minor">
            <a:schemeClr val="tx1"/>
          </a:fontRef>
        </p:style>
      </p:cxnSp>
      <p:cxnSp>
        <p:nvCxnSpPr>
          <p:cNvPr id="33" name="Düz Ok Bağlayıcısı 32">
            <a:extLst>
              <a:ext uri="{FF2B5EF4-FFF2-40B4-BE49-F238E27FC236}">
                <a16:creationId xmlns:a16="http://schemas.microsoft.com/office/drawing/2014/main" id="{E9029B99-8948-48A4-AF65-69F3615280FB}"/>
              </a:ext>
            </a:extLst>
          </p:cNvPr>
          <p:cNvCxnSpPr>
            <a:cxnSpLocks/>
            <a:stCxn id="28" idx="4"/>
            <a:endCxn id="29" idx="0"/>
          </p:cNvCxnSpPr>
          <p:nvPr/>
        </p:nvCxnSpPr>
        <p:spPr>
          <a:xfrm>
            <a:off x="4085916" y="3450184"/>
            <a:ext cx="0" cy="385288"/>
          </a:xfrm>
          <a:prstGeom prst="straightConnector1">
            <a:avLst/>
          </a:prstGeom>
          <a:ln w="19050">
            <a:solidFill>
              <a:srgbClr val="DF5327"/>
            </a:solidFill>
            <a:tailEnd type="triangle"/>
          </a:ln>
        </p:spPr>
        <p:style>
          <a:lnRef idx="1">
            <a:schemeClr val="accent1"/>
          </a:lnRef>
          <a:fillRef idx="0">
            <a:schemeClr val="accent1"/>
          </a:fillRef>
          <a:effectRef idx="0">
            <a:schemeClr val="accent1"/>
          </a:effectRef>
          <a:fontRef idx="minor">
            <a:schemeClr val="tx1"/>
          </a:fontRef>
        </p:style>
      </p:cxnSp>
      <p:cxnSp>
        <p:nvCxnSpPr>
          <p:cNvPr id="35" name="Düz Ok Bağlayıcısı 34">
            <a:extLst>
              <a:ext uri="{FF2B5EF4-FFF2-40B4-BE49-F238E27FC236}">
                <a16:creationId xmlns:a16="http://schemas.microsoft.com/office/drawing/2014/main" id="{9ABB90F6-E072-414E-844C-5855E19CB2A7}"/>
              </a:ext>
            </a:extLst>
          </p:cNvPr>
          <p:cNvCxnSpPr>
            <a:cxnSpLocks/>
            <a:stCxn id="29" idx="3"/>
            <a:endCxn id="30" idx="5"/>
          </p:cNvCxnSpPr>
          <p:nvPr/>
        </p:nvCxnSpPr>
        <p:spPr>
          <a:xfrm>
            <a:off x="4625916" y="4069472"/>
            <a:ext cx="566735" cy="0"/>
          </a:xfrm>
          <a:prstGeom prst="straightConnector1">
            <a:avLst/>
          </a:prstGeom>
          <a:ln w="19050">
            <a:solidFill>
              <a:srgbClr val="DF532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Düz Ok Bağlayıcısı 37">
            <a:extLst>
              <a:ext uri="{FF2B5EF4-FFF2-40B4-BE49-F238E27FC236}">
                <a16:creationId xmlns:a16="http://schemas.microsoft.com/office/drawing/2014/main" id="{3FA39E58-FF32-4B21-9228-A019B947AECD}"/>
              </a:ext>
            </a:extLst>
          </p:cNvPr>
          <p:cNvCxnSpPr>
            <a:cxnSpLocks/>
            <a:stCxn id="30" idx="2"/>
            <a:endCxn id="31" idx="2"/>
          </p:cNvCxnSpPr>
          <p:nvPr/>
        </p:nvCxnSpPr>
        <p:spPr>
          <a:xfrm>
            <a:off x="6781157" y="4069472"/>
            <a:ext cx="566735" cy="0"/>
          </a:xfrm>
          <a:prstGeom prst="straightConnector1">
            <a:avLst/>
          </a:prstGeom>
          <a:ln w="19050">
            <a:solidFill>
              <a:srgbClr val="DF5327"/>
            </a:solidFill>
            <a:tailEnd type="triangle"/>
          </a:ln>
        </p:spPr>
        <p:style>
          <a:lnRef idx="1">
            <a:schemeClr val="accent1"/>
          </a:lnRef>
          <a:fillRef idx="0">
            <a:schemeClr val="accent1"/>
          </a:fillRef>
          <a:effectRef idx="0">
            <a:schemeClr val="accent1"/>
          </a:effectRef>
          <a:fontRef idx="minor">
            <a:schemeClr val="tx1"/>
          </a:fontRef>
        </p:style>
      </p:cxnSp>
      <p:grpSp>
        <p:nvGrpSpPr>
          <p:cNvPr id="65" name="Grup 64">
            <a:extLst>
              <a:ext uri="{FF2B5EF4-FFF2-40B4-BE49-F238E27FC236}">
                <a16:creationId xmlns:a16="http://schemas.microsoft.com/office/drawing/2014/main" id="{B364975B-35F6-4BAB-A52D-D2375A14911E}"/>
              </a:ext>
            </a:extLst>
          </p:cNvPr>
          <p:cNvGrpSpPr/>
          <p:nvPr/>
        </p:nvGrpSpPr>
        <p:grpSpPr>
          <a:xfrm>
            <a:off x="4610109" y="2176942"/>
            <a:ext cx="2916262" cy="1039242"/>
            <a:chOff x="4610109" y="2176942"/>
            <a:chExt cx="2916262" cy="1039242"/>
          </a:xfrm>
        </p:grpSpPr>
        <p:cxnSp>
          <p:nvCxnSpPr>
            <p:cNvPr id="49" name="Düz Bağlayıcı 48">
              <a:extLst>
                <a:ext uri="{FF2B5EF4-FFF2-40B4-BE49-F238E27FC236}">
                  <a16:creationId xmlns:a16="http://schemas.microsoft.com/office/drawing/2014/main" id="{A37A06D5-4CFD-4D2A-A46E-237AE68FBB2F}"/>
                </a:ext>
              </a:extLst>
            </p:cNvPr>
            <p:cNvCxnSpPr>
              <a:cxnSpLocks/>
              <a:stCxn id="25" idx="2"/>
            </p:cNvCxnSpPr>
            <p:nvPr/>
          </p:nvCxnSpPr>
          <p:spPr>
            <a:xfrm>
              <a:off x="4610109" y="2362895"/>
              <a:ext cx="137679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Düz Bağlayıcı 49">
              <a:extLst>
                <a:ext uri="{FF2B5EF4-FFF2-40B4-BE49-F238E27FC236}">
                  <a16:creationId xmlns:a16="http://schemas.microsoft.com/office/drawing/2014/main" id="{C610D439-B8F1-4597-A724-DC11C3D166FA}"/>
                </a:ext>
              </a:extLst>
            </p:cNvPr>
            <p:cNvCxnSpPr>
              <a:cxnSpLocks/>
              <a:stCxn id="28" idx="2"/>
            </p:cNvCxnSpPr>
            <p:nvPr/>
          </p:nvCxnSpPr>
          <p:spPr>
            <a:xfrm flipV="1">
              <a:off x="4610109" y="2362629"/>
              <a:ext cx="1376366" cy="853555"/>
            </a:xfrm>
            <a:prstGeom prst="line">
              <a:avLst/>
            </a:prstGeom>
          </p:spPr>
          <p:style>
            <a:lnRef idx="2">
              <a:schemeClr val="accent1"/>
            </a:lnRef>
            <a:fillRef idx="0">
              <a:schemeClr val="accent1"/>
            </a:fillRef>
            <a:effectRef idx="1">
              <a:schemeClr val="accent1"/>
            </a:effectRef>
            <a:fontRef idx="minor">
              <a:schemeClr val="tx1"/>
            </a:fontRef>
          </p:style>
        </p:cxnSp>
        <p:sp>
          <p:nvSpPr>
            <p:cNvPr id="56" name="İçerik Yer Tutucusu 3">
              <a:extLst>
                <a:ext uri="{FF2B5EF4-FFF2-40B4-BE49-F238E27FC236}">
                  <a16:creationId xmlns:a16="http://schemas.microsoft.com/office/drawing/2014/main" id="{4EF8A1BF-B36B-497E-9AD3-0C823F5AA823}"/>
                </a:ext>
              </a:extLst>
            </p:cNvPr>
            <p:cNvSpPr txBox="1">
              <a:spLocks/>
            </p:cNvSpPr>
            <p:nvPr/>
          </p:nvSpPr>
          <p:spPr>
            <a:xfrm>
              <a:off x="5942196" y="2176942"/>
              <a:ext cx="1584175" cy="327618"/>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tr-TR" sz="1600" dirty="0">
                  <a:solidFill>
                    <a:srgbClr val="0070C0"/>
                  </a:solidFill>
                  <a:latin typeface="+mj-lt"/>
                  <a:cs typeface="Calibri Light" panose="020F0302020204030204" pitchFamily="34" charset="0"/>
                </a:rPr>
                <a:t>Bilgi (veri) Girişi</a:t>
              </a:r>
            </a:p>
          </p:txBody>
        </p:sp>
      </p:grpSp>
      <p:grpSp>
        <p:nvGrpSpPr>
          <p:cNvPr id="66" name="Grup 65">
            <a:extLst>
              <a:ext uri="{FF2B5EF4-FFF2-40B4-BE49-F238E27FC236}">
                <a16:creationId xmlns:a16="http://schemas.microsoft.com/office/drawing/2014/main" id="{C0E9FE8A-60C2-491C-8F88-1321BC2E2D15}"/>
              </a:ext>
            </a:extLst>
          </p:cNvPr>
          <p:cNvGrpSpPr/>
          <p:nvPr/>
        </p:nvGrpSpPr>
        <p:grpSpPr>
          <a:xfrm>
            <a:off x="4610109" y="2795589"/>
            <a:ext cx="2523804" cy="1055595"/>
            <a:chOff x="4610109" y="2795589"/>
            <a:chExt cx="2523804" cy="1055595"/>
          </a:xfrm>
        </p:grpSpPr>
        <p:cxnSp>
          <p:nvCxnSpPr>
            <p:cNvPr id="57" name="Düz Bağlayıcı 56">
              <a:extLst>
                <a:ext uri="{FF2B5EF4-FFF2-40B4-BE49-F238E27FC236}">
                  <a16:creationId xmlns:a16="http://schemas.microsoft.com/office/drawing/2014/main" id="{73207A92-65DF-432E-BD16-D08153127324}"/>
                </a:ext>
              </a:extLst>
            </p:cNvPr>
            <p:cNvCxnSpPr>
              <a:cxnSpLocks/>
            </p:cNvCxnSpPr>
            <p:nvPr/>
          </p:nvCxnSpPr>
          <p:spPr>
            <a:xfrm flipV="1">
              <a:off x="4610109" y="2997629"/>
              <a:ext cx="1376366" cy="853555"/>
            </a:xfrm>
            <a:prstGeom prst="line">
              <a:avLst/>
            </a:prstGeom>
          </p:spPr>
          <p:style>
            <a:lnRef idx="2">
              <a:schemeClr val="accent1"/>
            </a:lnRef>
            <a:fillRef idx="0">
              <a:schemeClr val="accent1"/>
            </a:fillRef>
            <a:effectRef idx="1">
              <a:schemeClr val="accent1"/>
            </a:effectRef>
            <a:fontRef idx="minor">
              <a:schemeClr val="tx1"/>
            </a:fontRef>
          </p:style>
        </p:cxnSp>
        <p:sp>
          <p:nvSpPr>
            <p:cNvPr id="58" name="İçerik Yer Tutucusu 3">
              <a:extLst>
                <a:ext uri="{FF2B5EF4-FFF2-40B4-BE49-F238E27FC236}">
                  <a16:creationId xmlns:a16="http://schemas.microsoft.com/office/drawing/2014/main" id="{15116B5C-D320-4252-AA01-0093FFA21845}"/>
                </a:ext>
              </a:extLst>
            </p:cNvPr>
            <p:cNvSpPr txBox="1">
              <a:spLocks/>
            </p:cNvSpPr>
            <p:nvPr/>
          </p:nvSpPr>
          <p:spPr>
            <a:xfrm>
              <a:off x="5942197" y="2795589"/>
              <a:ext cx="1191716" cy="327618"/>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tr-TR" sz="1600" dirty="0">
                  <a:solidFill>
                    <a:srgbClr val="0070C0"/>
                  </a:solidFill>
                  <a:latin typeface="+mj-lt"/>
                  <a:cs typeface="Calibri Light" panose="020F0302020204030204" pitchFamily="34" charset="0"/>
                </a:rPr>
                <a:t>Hesaplama</a:t>
              </a:r>
            </a:p>
          </p:txBody>
        </p:sp>
      </p:grpSp>
      <p:grpSp>
        <p:nvGrpSpPr>
          <p:cNvPr id="67" name="Grup 66">
            <a:extLst>
              <a:ext uri="{FF2B5EF4-FFF2-40B4-BE49-F238E27FC236}">
                <a16:creationId xmlns:a16="http://schemas.microsoft.com/office/drawing/2014/main" id="{3A99DCC7-A1E2-496E-AF7A-600DA19DBFFE}"/>
              </a:ext>
            </a:extLst>
          </p:cNvPr>
          <p:cNvGrpSpPr/>
          <p:nvPr/>
        </p:nvGrpSpPr>
        <p:grpSpPr>
          <a:xfrm>
            <a:off x="6070306" y="3129004"/>
            <a:ext cx="1894041" cy="706737"/>
            <a:chOff x="6070306" y="3129004"/>
            <a:chExt cx="1894041" cy="706737"/>
          </a:xfrm>
        </p:grpSpPr>
        <p:cxnSp>
          <p:nvCxnSpPr>
            <p:cNvPr id="59" name="Düz Bağlayıcı 58">
              <a:extLst>
                <a:ext uri="{FF2B5EF4-FFF2-40B4-BE49-F238E27FC236}">
                  <a16:creationId xmlns:a16="http://schemas.microsoft.com/office/drawing/2014/main" id="{5912F680-1F2C-4554-8242-4939366795FF}"/>
                </a:ext>
              </a:extLst>
            </p:cNvPr>
            <p:cNvCxnSpPr>
              <a:cxnSpLocks/>
            </p:cNvCxnSpPr>
            <p:nvPr/>
          </p:nvCxnSpPr>
          <p:spPr>
            <a:xfrm flipV="1">
              <a:off x="6070306" y="3292813"/>
              <a:ext cx="373902" cy="542928"/>
            </a:xfrm>
            <a:prstGeom prst="line">
              <a:avLst/>
            </a:prstGeom>
          </p:spPr>
          <p:style>
            <a:lnRef idx="2">
              <a:schemeClr val="accent1"/>
            </a:lnRef>
            <a:fillRef idx="0">
              <a:schemeClr val="accent1"/>
            </a:fillRef>
            <a:effectRef idx="1">
              <a:schemeClr val="accent1"/>
            </a:effectRef>
            <a:fontRef idx="minor">
              <a:schemeClr val="tx1"/>
            </a:fontRef>
          </p:style>
        </p:cxnSp>
        <p:sp>
          <p:nvSpPr>
            <p:cNvPr id="61" name="İçerik Yer Tutucusu 3">
              <a:extLst>
                <a:ext uri="{FF2B5EF4-FFF2-40B4-BE49-F238E27FC236}">
                  <a16:creationId xmlns:a16="http://schemas.microsoft.com/office/drawing/2014/main" id="{803C16F8-C2DB-4817-9411-D7F1698C5CF1}"/>
                </a:ext>
              </a:extLst>
            </p:cNvPr>
            <p:cNvSpPr txBox="1">
              <a:spLocks/>
            </p:cNvSpPr>
            <p:nvPr/>
          </p:nvSpPr>
          <p:spPr>
            <a:xfrm>
              <a:off x="6380171" y="3129004"/>
              <a:ext cx="1584176" cy="327618"/>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tr-TR" sz="1600" dirty="0">
                  <a:solidFill>
                    <a:srgbClr val="0070C0"/>
                  </a:solidFill>
                  <a:latin typeface="+mj-lt"/>
                  <a:cs typeface="Calibri Light" panose="020F0302020204030204" pitchFamily="34" charset="0"/>
                </a:rPr>
                <a:t>Bilgi (veri) Çıkışı</a:t>
              </a:r>
            </a:p>
          </p:txBody>
        </p:sp>
      </p:grpSp>
    </p:spTree>
    <p:extLst>
      <p:ext uri="{BB962C8B-B14F-4D97-AF65-F5344CB8AC3E}">
        <p14:creationId xmlns:p14="http://schemas.microsoft.com/office/powerpoint/2010/main" val="19343621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1000"/>
                                        <p:tgtEl>
                                          <p:spTgt spid="16">
                                            <p:txEl>
                                              <p:pRg st="0" end="0"/>
                                            </p:txEl>
                                          </p:spTgt>
                                        </p:tgtEl>
                                      </p:cBhvr>
                                    </p:animEffect>
                                    <p:anim calcmode="lin" valueType="num">
                                      <p:cBhvr>
                                        <p:cTn id="15"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xEl>
                                              <p:pRg st="1" end="1"/>
                                            </p:txEl>
                                          </p:spTgt>
                                        </p:tgtEl>
                                        <p:attrNameLst>
                                          <p:attrName>style.visibility</p:attrName>
                                        </p:attrNameLst>
                                      </p:cBhvr>
                                      <p:to>
                                        <p:strVal val="visible"/>
                                      </p:to>
                                    </p:set>
                                    <p:animEffect transition="in" filter="fade">
                                      <p:cBhvr>
                                        <p:cTn id="21" dur="1000"/>
                                        <p:tgtEl>
                                          <p:spTgt spid="16">
                                            <p:txEl>
                                              <p:pRg st="1" end="1"/>
                                            </p:txEl>
                                          </p:spTgt>
                                        </p:tgtEl>
                                      </p:cBhvr>
                                    </p:animEffect>
                                    <p:anim calcmode="lin" valueType="num">
                                      <p:cBhvr>
                                        <p:cTn id="22"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xEl>
                                              <p:pRg st="2" end="2"/>
                                            </p:txEl>
                                          </p:spTgt>
                                        </p:tgtEl>
                                        <p:attrNameLst>
                                          <p:attrName>style.visibility</p:attrName>
                                        </p:attrNameLst>
                                      </p:cBhvr>
                                      <p:to>
                                        <p:strVal val="visible"/>
                                      </p:to>
                                    </p:set>
                                    <p:animEffect transition="in" filter="fade">
                                      <p:cBhvr>
                                        <p:cTn id="28" dur="1000"/>
                                        <p:tgtEl>
                                          <p:spTgt spid="16">
                                            <p:txEl>
                                              <p:pRg st="2" end="2"/>
                                            </p:txEl>
                                          </p:spTgt>
                                        </p:tgtEl>
                                      </p:cBhvr>
                                    </p:animEffect>
                                    <p:anim calcmode="lin" valueType="num">
                                      <p:cBhvr>
                                        <p:cTn id="29"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xEl>
                                              <p:pRg st="4" end="4"/>
                                            </p:txEl>
                                          </p:spTgt>
                                        </p:tgtEl>
                                        <p:attrNameLst>
                                          <p:attrName>style.visibility</p:attrName>
                                        </p:attrNameLst>
                                      </p:cBhvr>
                                      <p:to>
                                        <p:strVal val="visible"/>
                                      </p:to>
                                    </p:set>
                                    <p:animEffect transition="in" filter="fade">
                                      <p:cBhvr>
                                        <p:cTn id="42" dur="1000"/>
                                        <p:tgtEl>
                                          <p:spTgt spid="16">
                                            <p:txEl>
                                              <p:pRg st="4" end="4"/>
                                            </p:txEl>
                                          </p:spTgt>
                                        </p:tgtEl>
                                      </p:cBhvr>
                                    </p:animEffect>
                                    <p:anim calcmode="lin" valueType="num">
                                      <p:cBhvr>
                                        <p:cTn id="43"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xEl>
                                              <p:pRg st="5" end="5"/>
                                            </p:txEl>
                                          </p:spTgt>
                                        </p:tgtEl>
                                        <p:attrNameLst>
                                          <p:attrName>style.visibility</p:attrName>
                                        </p:attrNameLst>
                                      </p:cBhvr>
                                      <p:to>
                                        <p:strVal val="visible"/>
                                      </p:to>
                                    </p:set>
                                    <p:animEffect transition="in" filter="fade">
                                      <p:cBhvr>
                                        <p:cTn id="49" dur="1000"/>
                                        <p:tgtEl>
                                          <p:spTgt spid="16">
                                            <p:txEl>
                                              <p:pRg st="5" end="5"/>
                                            </p:txEl>
                                          </p:spTgt>
                                        </p:tgtEl>
                                      </p:cBhvr>
                                    </p:animEffect>
                                    <p:anim calcmode="lin" valueType="num">
                                      <p:cBhvr>
                                        <p:cTn id="50"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up)">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up)">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up)">
                                      <p:cBhvr>
                                        <p:cTn id="66" dur="500"/>
                                        <p:tgtEl>
                                          <p:spTgt spid="25"/>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up)">
                                      <p:cBhvr>
                                        <p:cTn id="71" dur="500"/>
                                        <p:tgtEl>
                                          <p:spTgt spid="3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up)">
                                      <p:cBhvr>
                                        <p:cTn id="76" dur="500"/>
                                        <p:tgtEl>
                                          <p:spTgt spid="28"/>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nodeType="click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wipe(up)">
                                      <p:cBhvr>
                                        <p:cTn id="81" dur="500"/>
                                        <p:tgtEl>
                                          <p:spTgt spid="33"/>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grpId="0" nodeType="click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wipe(up)">
                                      <p:cBhvr>
                                        <p:cTn id="86" dur="500"/>
                                        <p:tgtEl>
                                          <p:spTgt spid="29"/>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wipe(left)">
                                      <p:cBhvr>
                                        <p:cTn id="91" dur="500"/>
                                        <p:tgtEl>
                                          <p:spTgt spid="35"/>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wipe(left)">
                                      <p:cBhvr>
                                        <p:cTn id="96" dur="500"/>
                                        <p:tgtEl>
                                          <p:spTgt spid="30"/>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38"/>
                                        </p:tgtEl>
                                        <p:attrNameLst>
                                          <p:attrName>style.visibility</p:attrName>
                                        </p:attrNameLst>
                                      </p:cBhvr>
                                      <p:to>
                                        <p:strVal val="visible"/>
                                      </p:to>
                                    </p:set>
                                    <p:animEffect transition="in" filter="wipe(left)">
                                      <p:cBhvr>
                                        <p:cTn id="101" dur="500"/>
                                        <p:tgtEl>
                                          <p:spTgt spid="38"/>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wipe(left)">
                                      <p:cBhvr>
                                        <p:cTn id="106" dur="500"/>
                                        <p:tgtEl>
                                          <p:spTgt spid="31"/>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nodeType="click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500"/>
                                        <p:tgtEl>
                                          <p:spTgt spid="65"/>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nodeType="click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wipe(left)">
                                      <p:cBhvr>
                                        <p:cTn id="116" dur="500"/>
                                        <p:tgtEl>
                                          <p:spTgt spid="66"/>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nodeType="clickEffect">
                                  <p:stCondLst>
                                    <p:cond delay="0"/>
                                  </p:stCondLst>
                                  <p:childTnLst>
                                    <p:set>
                                      <p:cBhvr>
                                        <p:cTn id="120" dur="1" fill="hold">
                                          <p:stCondLst>
                                            <p:cond delay="0"/>
                                          </p:stCondLst>
                                        </p:cTn>
                                        <p:tgtEl>
                                          <p:spTgt spid="67"/>
                                        </p:tgtEl>
                                        <p:attrNameLst>
                                          <p:attrName>style.visibility</p:attrName>
                                        </p:attrNameLst>
                                      </p:cBhvr>
                                      <p:to>
                                        <p:strVal val="visible"/>
                                      </p:to>
                                    </p:set>
                                    <p:animEffect transition="in" filter="wipe(left)">
                                      <p:cBhvr>
                                        <p:cTn id="12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6" grpId="0" build="p"/>
      <p:bldP spid="20" grpId="0" animBg="1"/>
      <p:bldP spid="25" grpId="0" animBg="1"/>
      <p:bldP spid="28" grpId="0" animBg="1"/>
      <p:bldP spid="29" grpId="0" animBg="1"/>
      <p:bldP spid="30" grpId="0" animBg="1"/>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08" y="-11342"/>
            <a:ext cx="6561348" cy="566865"/>
          </a:xfrm>
        </p:spPr>
        <p:txBody>
          <a:bodyPr>
            <a:normAutofit/>
          </a:bodyPr>
          <a:lstStyle/>
          <a:p>
            <a:r>
              <a:rPr lang="tr-TR" sz="2600" dirty="0">
                <a:solidFill>
                  <a:schemeClr val="accent1"/>
                </a:solidFill>
                <a:cs typeface="Calibri Light" panose="020F0302020204030204" pitchFamily="34" charset="0"/>
              </a:rPr>
              <a:t>Yazılım Nedir?</a:t>
            </a:r>
          </a:p>
        </p:txBody>
      </p:sp>
      <p:sp>
        <p:nvSpPr>
          <p:cNvPr id="4" name="İçerik Yer Tutucusu 3"/>
          <p:cNvSpPr>
            <a:spLocks noGrp="1"/>
          </p:cNvSpPr>
          <p:nvPr>
            <p:ph idx="1"/>
          </p:nvPr>
        </p:nvSpPr>
        <p:spPr>
          <a:xfrm>
            <a:off x="9178" y="641739"/>
            <a:ext cx="8947614" cy="737873"/>
          </a:xfrm>
        </p:spPr>
        <p:txBody>
          <a:bodyPr>
            <a:noAutofit/>
          </a:bodyPr>
          <a:lstStyle/>
          <a:p>
            <a:r>
              <a:rPr lang="tr-TR" altLang="ko-KR" sz="2000" dirty="0">
                <a:cs typeface="Calibri Light" panose="020F0302020204030204" pitchFamily="34" charset="0"/>
              </a:rPr>
              <a:t>Elektronik cihazlarda çeşitli görevleri gerçekleştirmek amacıyla hazırlanmış programlara yazılım adı verilir.</a:t>
            </a:r>
            <a:endParaRPr lang="ko-KR" altLang="en-US" sz="2000" dirty="0">
              <a:cs typeface="Calibri Light" panose="020F0302020204030204" pitchFamily="34" charset="0"/>
            </a:endParaRPr>
          </a:p>
        </p:txBody>
      </p:sp>
      <p:cxnSp>
        <p:nvCxnSpPr>
          <p:cNvPr id="7" name="Düz Bağlayıcı 6">
            <a:extLst>
              <a:ext uri="{FF2B5EF4-FFF2-40B4-BE49-F238E27FC236}">
                <a16:creationId xmlns:a16="http://schemas.microsoft.com/office/drawing/2014/main" id="{FB60AF0F-7CCC-4644-8BA0-7BAF0F6C61E5}"/>
              </a:ext>
            </a:extLst>
          </p:cNvPr>
          <p:cNvCxnSpPr>
            <a:cxnSpLocks/>
          </p:cNvCxnSpPr>
          <p:nvPr/>
        </p:nvCxnSpPr>
        <p:spPr>
          <a:xfrm>
            <a:off x="9178" y="483518"/>
            <a:ext cx="9144000" cy="0"/>
          </a:xfrm>
          <a:prstGeom prst="line">
            <a:avLst/>
          </a:prstGeom>
          <a:ln w="28575"/>
        </p:spPr>
        <p:style>
          <a:lnRef idx="2">
            <a:schemeClr val="accent1"/>
          </a:lnRef>
          <a:fillRef idx="0">
            <a:schemeClr val="accent1"/>
          </a:fillRef>
          <a:effectRef idx="1">
            <a:schemeClr val="accent1"/>
          </a:effectRef>
          <a:fontRef idx="minor">
            <a:schemeClr val="tx1"/>
          </a:fontRef>
        </p:style>
      </p:cxnSp>
      <p:pic>
        <p:nvPicPr>
          <p:cNvPr id="9" name="Picture 2" descr="https://www.pcworldbusiness.co.uk/ui/category-landing-pages/software/img/pc_sw.png">
            <a:extLst>
              <a:ext uri="{FF2B5EF4-FFF2-40B4-BE49-F238E27FC236}">
                <a16:creationId xmlns:a16="http://schemas.microsoft.com/office/drawing/2014/main" id="{3F8D6E6D-E491-43F8-98AF-A5B1277AB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391" y="2211710"/>
            <a:ext cx="5085574" cy="256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4408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1)">
                                      <p:cBhvr>
                                        <p:cTn id="2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3">
            <a:extLst>
              <a:ext uri="{FF2B5EF4-FFF2-40B4-BE49-F238E27FC236}">
                <a16:creationId xmlns:a16="http://schemas.microsoft.com/office/drawing/2014/main" id="{73DB0E6E-98B8-4D09-8F63-E3414780F170}"/>
              </a:ext>
            </a:extLst>
          </p:cNvPr>
          <p:cNvSpPr txBox="1">
            <a:spLocks/>
          </p:cNvSpPr>
          <p:nvPr/>
        </p:nvSpPr>
        <p:spPr>
          <a:xfrm>
            <a:off x="485044" y="374691"/>
            <a:ext cx="8155408" cy="707280"/>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tr-TR" dirty="0">
                <a:latin typeface="+mj-lt"/>
                <a:cs typeface="Calibri Light" panose="020F0302020204030204" pitchFamily="34" charset="0"/>
              </a:rPr>
              <a:t>     Matematik dersinde öğretmenimiz sınavda 70’in üzeri başarı notu alan öğrencilere ‘Başarılısınız’; 70 ‘in altında başarı notu alan öğrencilere de ‘Daha iyi çalışmalısın’ mesajı veren bir program yapmak istiyor.</a:t>
            </a:r>
          </a:p>
        </p:txBody>
      </p:sp>
      <p:sp>
        <p:nvSpPr>
          <p:cNvPr id="16" name="İçerik Yer Tutucusu 3">
            <a:extLst>
              <a:ext uri="{FF2B5EF4-FFF2-40B4-BE49-F238E27FC236}">
                <a16:creationId xmlns:a16="http://schemas.microsoft.com/office/drawing/2014/main" id="{16D27ABB-5BC1-42E2-AE40-90AA6B384F0B}"/>
              </a:ext>
            </a:extLst>
          </p:cNvPr>
          <p:cNvSpPr txBox="1">
            <a:spLocks/>
          </p:cNvSpPr>
          <p:nvPr/>
        </p:nvSpPr>
        <p:spPr>
          <a:xfrm>
            <a:off x="270770" y="1623537"/>
            <a:ext cx="3045059" cy="2671721"/>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pPr>
            <a:r>
              <a:rPr lang="tr-TR" u="sng" dirty="0">
                <a:solidFill>
                  <a:srgbClr val="0070C0"/>
                </a:solidFill>
                <a:latin typeface="+mj-lt"/>
                <a:cs typeface="Calibri Light" panose="020F0302020204030204" pitchFamily="34" charset="0"/>
              </a:rPr>
              <a:t>Algoritma</a:t>
            </a:r>
          </a:p>
          <a:p>
            <a:pPr>
              <a:lnSpc>
                <a:spcPct val="100000"/>
              </a:lnSpc>
              <a:spcBef>
                <a:spcPts val="600"/>
              </a:spcBef>
            </a:pPr>
            <a:r>
              <a:rPr lang="tr-TR" dirty="0">
                <a:solidFill>
                  <a:srgbClr val="C00000"/>
                </a:solidFill>
                <a:latin typeface="+mj-lt"/>
                <a:cs typeface="Calibri Light" panose="020F0302020204030204" pitchFamily="34" charset="0"/>
              </a:rPr>
              <a:t>Adım 1. Başla</a:t>
            </a:r>
          </a:p>
          <a:p>
            <a:pPr>
              <a:lnSpc>
                <a:spcPct val="100000"/>
              </a:lnSpc>
              <a:spcBef>
                <a:spcPts val="600"/>
              </a:spcBef>
            </a:pPr>
            <a:r>
              <a:rPr lang="tr-TR" dirty="0">
                <a:solidFill>
                  <a:srgbClr val="00B050"/>
                </a:solidFill>
                <a:latin typeface="+mj-lt"/>
                <a:cs typeface="Calibri Light" panose="020F0302020204030204" pitchFamily="34" charset="0"/>
              </a:rPr>
              <a:t>Adım 2. Başarı notunu gir</a:t>
            </a:r>
          </a:p>
          <a:p>
            <a:pPr>
              <a:lnSpc>
                <a:spcPct val="100000"/>
              </a:lnSpc>
              <a:spcBef>
                <a:spcPts val="600"/>
              </a:spcBef>
            </a:pPr>
            <a:r>
              <a:rPr lang="tr-TR" dirty="0">
                <a:solidFill>
                  <a:srgbClr val="DF5327"/>
                </a:solidFill>
                <a:latin typeface="+mj-lt"/>
                <a:cs typeface="Calibri Light" panose="020F0302020204030204" pitchFamily="34" charset="0"/>
              </a:rPr>
              <a:t>Adım 3. Başarı notu 70 ve üzeri ise </a:t>
            </a:r>
            <a:r>
              <a:rPr lang="tr-TR" dirty="0">
                <a:solidFill>
                  <a:srgbClr val="00B050"/>
                </a:solidFill>
                <a:latin typeface="+mj-lt"/>
                <a:cs typeface="Calibri Light" panose="020F0302020204030204" pitchFamily="34" charset="0"/>
              </a:rPr>
              <a:t>ekrana ‘Başarılısınız’ yaz. Adım 5’e git</a:t>
            </a:r>
          </a:p>
          <a:p>
            <a:pPr>
              <a:lnSpc>
                <a:spcPct val="100000"/>
              </a:lnSpc>
              <a:spcBef>
                <a:spcPts val="600"/>
              </a:spcBef>
            </a:pPr>
            <a:r>
              <a:rPr lang="tr-TR" dirty="0">
                <a:solidFill>
                  <a:srgbClr val="DF5327"/>
                </a:solidFill>
                <a:latin typeface="+mj-lt"/>
                <a:cs typeface="Calibri Light" panose="020F0302020204030204" pitchFamily="34" charset="0"/>
              </a:rPr>
              <a:t>Adım 4. Değilse </a:t>
            </a:r>
            <a:r>
              <a:rPr lang="tr-TR" dirty="0">
                <a:solidFill>
                  <a:srgbClr val="00B050"/>
                </a:solidFill>
                <a:latin typeface="+mj-lt"/>
                <a:cs typeface="Calibri Light" panose="020F0302020204030204" pitchFamily="34" charset="0"/>
              </a:rPr>
              <a:t>ekrana ‘Daha iyi çalışmalısın’ yaz</a:t>
            </a:r>
          </a:p>
          <a:p>
            <a:pPr>
              <a:lnSpc>
                <a:spcPct val="100000"/>
              </a:lnSpc>
              <a:spcBef>
                <a:spcPts val="600"/>
              </a:spcBef>
            </a:pPr>
            <a:r>
              <a:rPr lang="tr-TR" dirty="0">
                <a:solidFill>
                  <a:srgbClr val="C00000"/>
                </a:solidFill>
                <a:latin typeface="+mj-lt"/>
                <a:cs typeface="Calibri Light" panose="020F0302020204030204" pitchFamily="34" charset="0"/>
              </a:rPr>
              <a:t>Adım 5. Bitir</a:t>
            </a:r>
          </a:p>
        </p:txBody>
      </p:sp>
      <p:sp>
        <p:nvSpPr>
          <p:cNvPr id="20" name="Oval 19">
            <a:extLst>
              <a:ext uri="{FF2B5EF4-FFF2-40B4-BE49-F238E27FC236}">
                <a16:creationId xmlns:a16="http://schemas.microsoft.com/office/drawing/2014/main" id="{2B100314-9DD9-4FCB-B374-C1CB913B9B0E}"/>
              </a:ext>
            </a:extLst>
          </p:cNvPr>
          <p:cNvSpPr/>
          <p:nvPr/>
        </p:nvSpPr>
        <p:spPr>
          <a:xfrm>
            <a:off x="7248954" y="1145032"/>
            <a:ext cx="1080000" cy="46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dirty="0">
                <a:latin typeface="+mj-lt"/>
              </a:rPr>
              <a:t>Başla</a:t>
            </a:r>
          </a:p>
        </p:txBody>
      </p:sp>
      <p:sp>
        <p:nvSpPr>
          <p:cNvPr id="25" name="Paralelkenar 24">
            <a:extLst>
              <a:ext uri="{FF2B5EF4-FFF2-40B4-BE49-F238E27FC236}">
                <a16:creationId xmlns:a16="http://schemas.microsoft.com/office/drawing/2014/main" id="{9EF935AA-ED2A-46BE-BDB0-EA2E30009E35}"/>
              </a:ext>
            </a:extLst>
          </p:cNvPr>
          <p:cNvSpPr/>
          <p:nvPr/>
        </p:nvSpPr>
        <p:spPr>
          <a:xfrm>
            <a:off x="7032870" y="1782112"/>
            <a:ext cx="1512168" cy="468000"/>
          </a:xfrm>
          <a:prstGeom prst="parallelogram">
            <a:avLst>
              <a:gd name="adj" fmla="val 60620"/>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1500" dirty="0">
                <a:latin typeface="+mj-lt"/>
              </a:rPr>
              <a:t>Başarı </a:t>
            </a:r>
            <a:br>
              <a:rPr lang="tr-TR" sz="1500" dirty="0">
                <a:latin typeface="+mj-lt"/>
              </a:rPr>
            </a:br>
            <a:r>
              <a:rPr lang="tr-TR" sz="1500" dirty="0">
                <a:latin typeface="+mj-lt"/>
              </a:rPr>
              <a:t>notunu gir</a:t>
            </a:r>
          </a:p>
        </p:txBody>
      </p:sp>
      <p:sp>
        <p:nvSpPr>
          <p:cNvPr id="28" name="Paralelkenar 27">
            <a:extLst>
              <a:ext uri="{FF2B5EF4-FFF2-40B4-BE49-F238E27FC236}">
                <a16:creationId xmlns:a16="http://schemas.microsoft.com/office/drawing/2014/main" id="{501C82F8-DD85-4FBF-9E3D-80F485C911BD}"/>
              </a:ext>
            </a:extLst>
          </p:cNvPr>
          <p:cNvSpPr/>
          <p:nvPr/>
        </p:nvSpPr>
        <p:spPr>
          <a:xfrm>
            <a:off x="3981408" y="2713927"/>
            <a:ext cx="2013245" cy="468000"/>
          </a:xfrm>
          <a:prstGeom prst="parallelogram">
            <a:avLst>
              <a:gd name="adj" fmla="val 60620"/>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1500" dirty="0">
                <a:latin typeface="+mj-lt"/>
              </a:rPr>
              <a:t>‘Daha iyi </a:t>
            </a:r>
            <a:br>
              <a:rPr lang="tr-TR" sz="1500" dirty="0">
                <a:latin typeface="+mj-lt"/>
              </a:rPr>
            </a:br>
            <a:r>
              <a:rPr lang="tr-TR" sz="1500" dirty="0">
                <a:latin typeface="+mj-lt"/>
              </a:rPr>
              <a:t>Çalışmalısın’ yaz</a:t>
            </a:r>
          </a:p>
        </p:txBody>
      </p:sp>
      <p:sp>
        <p:nvSpPr>
          <p:cNvPr id="30" name="Paralelkenar 29">
            <a:extLst>
              <a:ext uri="{FF2B5EF4-FFF2-40B4-BE49-F238E27FC236}">
                <a16:creationId xmlns:a16="http://schemas.microsoft.com/office/drawing/2014/main" id="{D52DDB67-550B-47F7-BF56-AD51797F9656}"/>
              </a:ext>
            </a:extLst>
          </p:cNvPr>
          <p:cNvSpPr/>
          <p:nvPr/>
        </p:nvSpPr>
        <p:spPr>
          <a:xfrm>
            <a:off x="6852850" y="3756547"/>
            <a:ext cx="1872208" cy="468000"/>
          </a:xfrm>
          <a:prstGeom prst="parallelogram">
            <a:avLst>
              <a:gd name="adj" fmla="val 60620"/>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1500" dirty="0">
                <a:latin typeface="+mj-lt"/>
              </a:rPr>
              <a:t>‘Başarılısın’ yaz</a:t>
            </a:r>
          </a:p>
        </p:txBody>
      </p:sp>
      <p:sp>
        <p:nvSpPr>
          <p:cNvPr id="31" name="Oval 30">
            <a:extLst>
              <a:ext uri="{FF2B5EF4-FFF2-40B4-BE49-F238E27FC236}">
                <a16:creationId xmlns:a16="http://schemas.microsoft.com/office/drawing/2014/main" id="{552711E9-F421-4491-8428-2332350F0C6A}"/>
              </a:ext>
            </a:extLst>
          </p:cNvPr>
          <p:cNvSpPr/>
          <p:nvPr/>
        </p:nvSpPr>
        <p:spPr>
          <a:xfrm>
            <a:off x="7248954" y="4534809"/>
            <a:ext cx="1080000" cy="46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dirty="0">
                <a:latin typeface="+mj-lt"/>
              </a:rPr>
              <a:t>Bitir</a:t>
            </a:r>
          </a:p>
        </p:txBody>
      </p:sp>
      <p:sp>
        <p:nvSpPr>
          <p:cNvPr id="26" name="İçerik Yer Tutucusu 3">
            <a:extLst>
              <a:ext uri="{FF2B5EF4-FFF2-40B4-BE49-F238E27FC236}">
                <a16:creationId xmlns:a16="http://schemas.microsoft.com/office/drawing/2014/main" id="{CD7D2C57-E92D-471C-8AE1-C7A1065F82F6}"/>
              </a:ext>
            </a:extLst>
          </p:cNvPr>
          <p:cNvSpPr txBox="1">
            <a:spLocks/>
          </p:cNvSpPr>
          <p:nvPr/>
        </p:nvSpPr>
        <p:spPr>
          <a:xfrm>
            <a:off x="485044" y="113666"/>
            <a:ext cx="8155408" cy="314323"/>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tr-TR" dirty="0">
                <a:solidFill>
                  <a:srgbClr val="0070C0"/>
                </a:solidFill>
                <a:latin typeface="+mj-lt"/>
                <a:cs typeface="Calibri Light" panose="020F0302020204030204" pitchFamily="34" charset="0"/>
              </a:rPr>
              <a:t>     Karşılaştırma ve Karar Verme İşlemlerinin Akış Şemaları</a:t>
            </a:r>
          </a:p>
        </p:txBody>
      </p:sp>
      <p:sp>
        <p:nvSpPr>
          <p:cNvPr id="27" name="Elmas 26">
            <a:extLst>
              <a:ext uri="{FF2B5EF4-FFF2-40B4-BE49-F238E27FC236}">
                <a16:creationId xmlns:a16="http://schemas.microsoft.com/office/drawing/2014/main" id="{6CB85990-4A58-40F0-AB4D-F3455B0C835E}"/>
              </a:ext>
            </a:extLst>
          </p:cNvPr>
          <p:cNvSpPr/>
          <p:nvPr/>
        </p:nvSpPr>
        <p:spPr>
          <a:xfrm>
            <a:off x="6660232" y="2402424"/>
            <a:ext cx="2257444" cy="1091006"/>
          </a:xfrm>
          <a:prstGeom prst="diamond">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1500" dirty="0"/>
              <a:t>Başarı Notu 70 Üzeri</a:t>
            </a:r>
          </a:p>
        </p:txBody>
      </p:sp>
      <p:cxnSp>
        <p:nvCxnSpPr>
          <p:cNvPr id="34" name="Düz Ok Bağlayıcısı 33">
            <a:extLst>
              <a:ext uri="{FF2B5EF4-FFF2-40B4-BE49-F238E27FC236}">
                <a16:creationId xmlns:a16="http://schemas.microsoft.com/office/drawing/2014/main" id="{E5BA06F9-E72D-4FC2-AB27-74DCD413C586}"/>
              </a:ext>
            </a:extLst>
          </p:cNvPr>
          <p:cNvCxnSpPr>
            <a:cxnSpLocks/>
            <a:stCxn id="20" idx="4"/>
            <a:endCxn id="25" idx="0"/>
          </p:cNvCxnSpPr>
          <p:nvPr/>
        </p:nvCxnSpPr>
        <p:spPr>
          <a:xfrm>
            <a:off x="7788954" y="1613032"/>
            <a:ext cx="0" cy="169080"/>
          </a:xfrm>
          <a:prstGeom prst="straightConnector1">
            <a:avLst/>
          </a:prstGeom>
          <a:ln w="19050">
            <a:solidFill>
              <a:srgbClr val="DF532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Düz Ok Bağlayıcısı 35">
            <a:extLst>
              <a:ext uri="{FF2B5EF4-FFF2-40B4-BE49-F238E27FC236}">
                <a16:creationId xmlns:a16="http://schemas.microsoft.com/office/drawing/2014/main" id="{C594BB93-6238-4303-9776-ABDE5F8DB850}"/>
              </a:ext>
            </a:extLst>
          </p:cNvPr>
          <p:cNvCxnSpPr>
            <a:cxnSpLocks/>
            <a:stCxn id="25" idx="4"/>
            <a:endCxn id="27" idx="0"/>
          </p:cNvCxnSpPr>
          <p:nvPr/>
        </p:nvCxnSpPr>
        <p:spPr>
          <a:xfrm>
            <a:off x="7788954" y="2250112"/>
            <a:ext cx="0" cy="152312"/>
          </a:xfrm>
          <a:prstGeom prst="straightConnector1">
            <a:avLst/>
          </a:prstGeom>
          <a:ln w="19050">
            <a:solidFill>
              <a:srgbClr val="DF532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Düz Ok Bağlayıcısı 36">
            <a:extLst>
              <a:ext uri="{FF2B5EF4-FFF2-40B4-BE49-F238E27FC236}">
                <a16:creationId xmlns:a16="http://schemas.microsoft.com/office/drawing/2014/main" id="{407DF4C1-B4CC-4F0A-AF20-1F49FD044960}"/>
              </a:ext>
            </a:extLst>
          </p:cNvPr>
          <p:cNvCxnSpPr>
            <a:cxnSpLocks/>
            <a:stCxn id="27" idx="2"/>
            <a:endCxn id="30" idx="0"/>
          </p:cNvCxnSpPr>
          <p:nvPr/>
        </p:nvCxnSpPr>
        <p:spPr>
          <a:xfrm>
            <a:off x="7788954" y="3493430"/>
            <a:ext cx="0" cy="263117"/>
          </a:xfrm>
          <a:prstGeom prst="straightConnector1">
            <a:avLst/>
          </a:prstGeom>
          <a:ln w="19050">
            <a:solidFill>
              <a:srgbClr val="DF532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Düz Ok Bağlayıcısı 38">
            <a:extLst>
              <a:ext uri="{FF2B5EF4-FFF2-40B4-BE49-F238E27FC236}">
                <a16:creationId xmlns:a16="http://schemas.microsoft.com/office/drawing/2014/main" id="{A20DBCDF-01F5-4736-8751-22714FF6D743}"/>
              </a:ext>
            </a:extLst>
          </p:cNvPr>
          <p:cNvCxnSpPr>
            <a:cxnSpLocks/>
            <a:stCxn id="30" idx="4"/>
            <a:endCxn id="31" idx="0"/>
          </p:cNvCxnSpPr>
          <p:nvPr/>
        </p:nvCxnSpPr>
        <p:spPr>
          <a:xfrm>
            <a:off x="7788954" y="4224547"/>
            <a:ext cx="0" cy="310262"/>
          </a:xfrm>
          <a:prstGeom prst="straightConnector1">
            <a:avLst/>
          </a:prstGeom>
          <a:ln w="19050">
            <a:solidFill>
              <a:srgbClr val="DF532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Düz Ok Bağlayıcısı 40">
            <a:extLst>
              <a:ext uri="{FF2B5EF4-FFF2-40B4-BE49-F238E27FC236}">
                <a16:creationId xmlns:a16="http://schemas.microsoft.com/office/drawing/2014/main" id="{D34B3EAD-8B64-41D8-8536-539EE07D2EC7}"/>
              </a:ext>
            </a:extLst>
          </p:cNvPr>
          <p:cNvCxnSpPr>
            <a:cxnSpLocks/>
            <a:stCxn id="27" idx="1"/>
            <a:endCxn id="28" idx="2"/>
          </p:cNvCxnSpPr>
          <p:nvPr/>
        </p:nvCxnSpPr>
        <p:spPr>
          <a:xfrm flipH="1">
            <a:off x="5852802" y="2947927"/>
            <a:ext cx="807430" cy="0"/>
          </a:xfrm>
          <a:prstGeom prst="straightConnector1">
            <a:avLst/>
          </a:prstGeom>
          <a:ln w="19050">
            <a:solidFill>
              <a:srgbClr val="DF5327"/>
            </a:solidFill>
            <a:tailEnd type="triangle"/>
          </a:ln>
        </p:spPr>
        <p:style>
          <a:lnRef idx="1">
            <a:schemeClr val="accent1"/>
          </a:lnRef>
          <a:fillRef idx="0">
            <a:schemeClr val="accent1"/>
          </a:fillRef>
          <a:effectRef idx="0">
            <a:schemeClr val="accent1"/>
          </a:effectRef>
          <a:fontRef idx="minor">
            <a:schemeClr val="tx1"/>
          </a:fontRef>
        </p:style>
      </p:cxnSp>
      <p:cxnSp>
        <p:nvCxnSpPr>
          <p:cNvPr id="44" name="Düz Ok Bağlayıcısı 43">
            <a:extLst>
              <a:ext uri="{FF2B5EF4-FFF2-40B4-BE49-F238E27FC236}">
                <a16:creationId xmlns:a16="http://schemas.microsoft.com/office/drawing/2014/main" id="{7DD00C69-4929-4DE9-B1B0-4D0FCE71B693}"/>
              </a:ext>
            </a:extLst>
          </p:cNvPr>
          <p:cNvCxnSpPr>
            <a:cxnSpLocks/>
          </p:cNvCxnSpPr>
          <p:nvPr/>
        </p:nvCxnSpPr>
        <p:spPr>
          <a:xfrm rot="16200000" flipH="1">
            <a:off x="5325052" y="2844907"/>
            <a:ext cx="1586882" cy="2260923"/>
          </a:xfrm>
          <a:prstGeom prst="bentConnector2">
            <a:avLst/>
          </a:prstGeom>
          <a:ln w="19050">
            <a:solidFill>
              <a:srgbClr val="DF5327"/>
            </a:solidFill>
            <a:tailEnd type="triangle"/>
          </a:ln>
        </p:spPr>
        <p:style>
          <a:lnRef idx="1">
            <a:schemeClr val="accent1"/>
          </a:lnRef>
          <a:fillRef idx="0">
            <a:schemeClr val="accent1"/>
          </a:fillRef>
          <a:effectRef idx="0">
            <a:schemeClr val="accent1"/>
          </a:effectRef>
          <a:fontRef idx="minor">
            <a:schemeClr val="tx1"/>
          </a:fontRef>
        </p:style>
      </p:cxnSp>
      <p:sp>
        <p:nvSpPr>
          <p:cNvPr id="51" name="İçerik Yer Tutucusu 3">
            <a:extLst>
              <a:ext uri="{FF2B5EF4-FFF2-40B4-BE49-F238E27FC236}">
                <a16:creationId xmlns:a16="http://schemas.microsoft.com/office/drawing/2014/main" id="{A0E56142-5000-492E-B6A5-0C1D228B518C}"/>
              </a:ext>
            </a:extLst>
          </p:cNvPr>
          <p:cNvSpPr txBox="1">
            <a:spLocks/>
          </p:cNvSpPr>
          <p:nvPr/>
        </p:nvSpPr>
        <p:spPr>
          <a:xfrm>
            <a:off x="6008221" y="2631779"/>
            <a:ext cx="659774" cy="327618"/>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tr-TR" sz="1600" dirty="0">
                <a:solidFill>
                  <a:srgbClr val="0070C0"/>
                </a:solidFill>
                <a:latin typeface="+mj-lt"/>
                <a:cs typeface="Calibri Light" panose="020F0302020204030204" pitchFamily="34" charset="0"/>
              </a:rPr>
              <a:t>Hayır</a:t>
            </a:r>
          </a:p>
        </p:txBody>
      </p:sp>
      <p:sp>
        <p:nvSpPr>
          <p:cNvPr id="52" name="İçerik Yer Tutucusu 3">
            <a:extLst>
              <a:ext uri="{FF2B5EF4-FFF2-40B4-BE49-F238E27FC236}">
                <a16:creationId xmlns:a16="http://schemas.microsoft.com/office/drawing/2014/main" id="{C54B7009-9D37-4291-9694-CF09B1838CE2}"/>
              </a:ext>
            </a:extLst>
          </p:cNvPr>
          <p:cNvSpPr txBox="1">
            <a:spLocks/>
          </p:cNvSpPr>
          <p:nvPr/>
        </p:nvSpPr>
        <p:spPr>
          <a:xfrm>
            <a:off x="7753428" y="3437943"/>
            <a:ext cx="659774" cy="327618"/>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tr-TR" sz="1600" dirty="0">
                <a:solidFill>
                  <a:srgbClr val="0070C0"/>
                </a:solidFill>
                <a:latin typeface="+mj-lt"/>
                <a:cs typeface="Calibri Light" panose="020F0302020204030204" pitchFamily="34" charset="0"/>
              </a:rPr>
              <a:t>Evet</a:t>
            </a:r>
          </a:p>
        </p:txBody>
      </p:sp>
    </p:spTree>
    <p:extLst>
      <p:ext uri="{BB962C8B-B14F-4D97-AF65-F5344CB8AC3E}">
        <p14:creationId xmlns:p14="http://schemas.microsoft.com/office/powerpoint/2010/main" val="32655640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anim calcmode="lin" valueType="num">
                                      <p:cBhvr>
                                        <p:cTn id="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Effect transition="in" filter="fade">
                                      <p:cBhvr>
                                        <p:cTn id="21" dur="1000"/>
                                        <p:tgtEl>
                                          <p:spTgt spid="16">
                                            <p:txEl>
                                              <p:pRg st="0" end="0"/>
                                            </p:txEl>
                                          </p:spTgt>
                                        </p:tgtEl>
                                      </p:cBhvr>
                                    </p:animEffect>
                                    <p:anim calcmode="lin" valueType="num">
                                      <p:cBhvr>
                                        <p:cTn id="22"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xEl>
                                              <p:pRg st="1" end="1"/>
                                            </p:txEl>
                                          </p:spTgt>
                                        </p:tgtEl>
                                        <p:attrNameLst>
                                          <p:attrName>style.visibility</p:attrName>
                                        </p:attrNameLst>
                                      </p:cBhvr>
                                      <p:to>
                                        <p:strVal val="visible"/>
                                      </p:to>
                                    </p:set>
                                    <p:animEffect transition="in" filter="fade">
                                      <p:cBhvr>
                                        <p:cTn id="28" dur="1000"/>
                                        <p:tgtEl>
                                          <p:spTgt spid="16">
                                            <p:txEl>
                                              <p:pRg st="1" end="1"/>
                                            </p:txEl>
                                          </p:spTgt>
                                        </p:tgtEl>
                                      </p:cBhvr>
                                    </p:animEffect>
                                    <p:anim calcmode="lin" valueType="num">
                                      <p:cBhvr>
                                        <p:cTn id="29"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xEl>
                                              <p:pRg st="2" end="2"/>
                                            </p:txEl>
                                          </p:spTgt>
                                        </p:tgtEl>
                                        <p:attrNameLst>
                                          <p:attrName>style.visibility</p:attrName>
                                        </p:attrNameLst>
                                      </p:cBhvr>
                                      <p:to>
                                        <p:strVal val="visible"/>
                                      </p:to>
                                    </p:set>
                                    <p:animEffect transition="in" filter="fade">
                                      <p:cBhvr>
                                        <p:cTn id="35" dur="1000"/>
                                        <p:tgtEl>
                                          <p:spTgt spid="16">
                                            <p:txEl>
                                              <p:pRg st="2" end="2"/>
                                            </p:txEl>
                                          </p:spTgt>
                                        </p:tgtEl>
                                      </p:cBhvr>
                                    </p:animEffect>
                                    <p:anim calcmode="lin" valueType="num">
                                      <p:cBhvr>
                                        <p:cTn id="3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xEl>
                                              <p:pRg st="3" end="3"/>
                                            </p:txEl>
                                          </p:spTgt>
                                        </p:tgtEl>
                                        <p:attrNameLst>
                                          <p:attrName>style.visibility</p:attrName>
                                        </p:attrNameLst>
                                      </p:cBhvr>
                                      <p:to>
                                        <p:strVal val="visible"/>
                                      </p:to>
                                    </p:set>
                                    <p:animEffect transition="in" filter="fade">
                                      <p:cBhvr>
                                        <p:cTn id="42" dur="1000"/>
                                        <p:tgtEl>
                                          <p:spTgt spid="16">
                                            <p:txEl>
                                              <p:pRg st="3" end="3"/>
                                            </p:txEl>
                                          </p:spTgt>
                                        </p:tgtEl>
                                      </p:cBhvr>
                                    </p:animEffect>
                                    <p:anim calcmode="lin" valueType="num">
                                      <p:cBhvr>
                                        <p:cTn id="43"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xEl>
                                              <p:pRg st="4" end="4"/>
                                            </p:txEl>
                                          </p:spTgt>
                                        </p:tgtEl>
                                        <p:attrNameLst>
                                          <p:attrName>style.visibility</p:attrName>
                                        </p:attrNameLst>
                                      </p:cBhvr>
                                      <p:to>
                                        <p:strVal val="visible"/>
                                      </p:to>
                                    </p:set>
                                    <p:animEffect transition="in" filter="fade">
                                      <p:cBhvr>
                                        <p:cTn id="49" dur="1000"/>
                                        <p:tgtEl>
                                          <p:spTgt spid="16">
                                            <p:txEl>
                                              <p:pRg st="4" end="4"/>
                                            </p:txEl>
                                          </p:spTgt>
                                        </p:tgtEl>
                                      </p:cBhvr>
                                    </p:animEffect>
                                    <p:anim calcmode="lin" valueType="num">
                                      <p:cBhvr>
                                        <p:cTn id="50"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6">
                                            <p:txEl>
                                              <p:pRg st="5" end="5"/>
                                            </p:txEl>
                                          </p:spTgt>
                                        </p:tgtEl>
                                        <p:attrNameLst>
                                          <p:attrName>style.visibility</p:attrName>
                                        </p:attrNameLst>
                                      </p:cBhvr>
                                      <p:to>
                                        <p:strVal val="visible"/>
                                      </p:to>
                                    </p:set>
                                    <p:animEffect transition="in" filter="fade">
                                      <p:cBhvr>
                                        <p:cTn id="56" dur="1000"/>
                                        <p:tgtEl>
                                          <p:spTgt spid="16">
                                            <p:txEl>
                                              <p:pRg st="5" end="5"/>
                                            </p:txEl>
                                          </p:spTgt>
                                        </p:tgtEl>
                                      </p:cBhvr>
                                    </p:animEffect>
                                    <p:anim calcmode="lin" valueType="num">
                                      <p:cBhvr>
                                        <p:cTn id="57"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up)">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wipe(up)">
                                      <p:cBhvr>
                                        <p:cTn id="68" dur="500"/>
                                        <p:tgtEl>
                                          <p:spTgt spid="3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up)">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nodeType="click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wipe(up)">
                                      <p:cBhvr>
                                        <p:cTn id="78" dur="500"/>
                                        <p:tgtEl>
                                          <p:spTgt spid="3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up)">
                                      <p:cBhvr>
                                        <p:cTn id="83" dur="500"/>
                                        <p:tgtEl>
                                          <p:spTgt spid="27"/>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wipe(left)">
                                      <p:cBhvr>
                                        <p:cTn id="88" dur="500"/>
                                        <p:tgtEl>
                                          <p:spTgt spid="52"/>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nodeType="click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wipe(left)">
                                      <p:cBhvr>
                                        <p:cTn id="98" dur="500"/>
                                        <p:tgtEl>
                                          <p:spTgt spid="30"/>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nodeType="click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wipe(up)">
                                      <p:cBhvr>
                                        <p:cTn id="103" dur="500"/>
                                        <p:tgtEl>
                                          <p:spTgt spid="39"/>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wipe(left)">
                                      <p:cBhvr>
                                        <p:cTn id="108" dur="500"/>
                                        <p:tgtEl>
                                          <p:spTgt spid="31"/>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2" fill="hold" grpId="0" nodeType="click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right)">
                                      <p:cBhvr>
                                        <p:cTn id="113" dur="500"/>
                                        <p:tgtEl>
                                          <p:spTgt spid="51"/>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1" fill="hold" nodeType="clickEffect">
                                  <p:stCondLst>
                                    <p:cond delay="0"/>
                                  </p:stCondLst>
                                  <p:childTnLst>
                                    <p:set>
                                      <p:cBhvr>
                                        <p:cTn id="117" dur="1" fill="hold">
                                          <p:stCondLst>
                                            <p:cond delay="0"/>
                                          </p:stCondLst>
                                        </p:cTn>
                                        <p:tgtEl>
                                          <p:spTgt spid="41"/>
                                        </p:tgtEl>
                                        <p:attrNameLst>
                                          <p:attrName>style.visibility</p:attrName>
                                        </p:attrNameLst>
                                      </p:cBhvr>
                                      <p:to>
                                        <p:strVal val="visible"/>
                                      </p:to>
                                    </p:set>
                                    <p:animEffect transition="in" filter="wipe(up)">
                                      <p:cBhvr>
                                        <p:cTn id="118" dur="500"/>
                                        <p:tgtEl>
                                          <p:spTgt spid="41"/>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1" fill="hold" grpId="0" nodeType="clickEffect">
                                  <p:stCondLst>
                                    <p:cond delay="0"/>
                                  </p:stCondLst>
                                  <p:childTnLst>
                                    <p:set>
                                      <p:cBhvr>
                                        <p:cTn id="122" dur="1" fill="hold">
                                          <p:stCondLst>
                                            <p:cond delay="0"/>
                                          </p:stCondLst>
                                        </p:cTn>
                                        <p:tgtEl>
                                          <p:spTgt spid="28"/>
                                        </p:tgtEl>
                                        <p:attrNameLst>
                                          <p:attrName>style.visibility</p:attrName>
                                        </p:attrNameLst>
                                      </p:cBhvr>
                                      <p:to>
                                        <p:strVal val="visible"/>
                                      </p:to>
                                    </p:set>
                                    <p:animEffect transition="in" filter="wipe(up)">
                                      <p:cBhvr>
                                        <p:cTn id="123" dur="500"/>
                                        <p:tgtEl>
                                          <p:spTgt spid="28"/>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1" fill="hold" nodeType="clickEffect">
                                  <p:stCondLst>
                                    <p:cond delay="0"/>
                                  </p:stCondLst>
                                  <p:childTnLst>
                                    <p:set>
                                      <p:cBhvr>
                                        <p:cTn id="127" dur="1" fill="hold">
                                          <p:stCondLst>
                                            <p:cond delay="0"/>
                                          </p:stCondLst>
                                        </p:cTn>
                                        <p:tgtEl>
                                          <p:spTgt spid="44"/>
                                        </p:tgtEl>
                                        <p:attrNameLst>
                                          <p:attrName>style.visibility</p:attrName>
                                        </p:attrNameLst>
                                      </p:cBhvr>
                                      <p:to>
                                        <p:strVal val="visible"/>
                                      </p:to>
                                    </p:set>
                                    <p:animEffect transition="in" filter="wipe(up)">
                                      <p:cBhvr>
                                        <p:cTn id="12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6" grpId="0" build="p"/>
      <p:bldP spid="20" grpId="0" animBg="1"/>
      <p:bldP spid="25" grpId="0" animBg="1"/>
      <p:bldP spid="28" grpId="0" animBg="1"/>
      <p:bldP spid="30" grpId="0" animBg="1"/>
      <p:bldP spid="31" grpId="0" animBg="1"/>
      <p:bldP spid="26" grpId="0" build="p"/>
      <p:bldP spid="27" grpId="0" animBg="1"/>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3">
            <a:extLst>
              <a:ext uri="{FF2B5EF4-FFF2-40B4-BE49-F238E27FC236}">
                <a16:creationId xmlns:a16="http://schemas.microsoft.com/office/drawing/2014/main" id="{73DB0E6E-98B8-4D09-8F63-E3414780F170}"/>
              </a:ext>
            </a:extLst>
          </p:cNvPr>
          <p:cNvSpPr txBox="1">
            <a:spLocks/>
          </p:cNvSpPr>
          <p:nvPr/>
        </p:nvSpPr>
        <p:spPr>
          <a:xfrm>
            <a:off x="485044" y="374691"/>
            <a:ext cx="8155408" cy="540875"/>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00000"/>
              </a:lnSpc>
              <a:spcBef>
                <a:spcPts val="0"/>
              </a:spcBef>
            </a:pPr>
            <a:r>
              <a:rPr lang="tr-TR" dirty="0">
                <a:latin typeface="+mj-lt"/>
                <a:cs typeface="Calibri Light" panose="020F0302020204030204" pitchFamily="34" charset="0"/>
              </a:rPr>
              <a:t>     Kodlama yaparken, girilen verilerin, hesaplanan sonuçların saklandığı alanlara ‘</a:t>
            </a:r>
            <a:r>
              <a:rPr lang="tr-TR" dirty="0">
                <a:solidFill>
                  <a:srgbClr val="DF5327"/>
                </a:solidFill>
                <a:latin typeface="+mj-lt"/>
                <a:cs typeface="Calibri Light" panose="020F0302020204030204" pitchFamily="34" charset="0"/>
              </a:rPr>
              <a:t>Değişken</a:t>
            </a:r>
            <a:r>
              <a:rPr lang="tr-TR" dirty="0">
                <a:latin typeface="+mj-lt"/>
                <a:cs typeface="Calibri Light" panose="020F0302020204030204" pitchFamily="34" charset="0"/>
              </a:rPr>
              <a:t>’ denir. Kodlama yaparken değerinin değişmesini istemediğimiz verilerin saklandığı alanlara ise ‘</a:t>
            </a:r>
            <a:r>
              <a:rPr lang="tr-TR" dirty="0">
                <a:solidFill>
                  <a:srgbClr val="DF5327"/>
                </a:solidFill>
                <a:latin typeface="+mj-lt"/>
                <a:cs typeface="Calibri Light" panose="020F0302020204030204" pitchFamily="34" charset="0"/>
              </a:rPr>
              <a:t>Sabit</a:t>
            </a:r>
            <a:r>
              <a:rPr lang="tr-TR" dirty="0">
                <a:latin typeface="+mj-lt"/>
                <a:cs typeface="Calibri Light" panose="020F0302020204030204" pitchFamily="34" charset="0"/>
              </a:rPr>
              <a:t>’ denir.</a:t>
            </a:r>
          </a:p>
        </p:txBody>
      </p:sp>
      <p:sp>
        <p:nvSpPr>
          <p:cNvPr id="26" name="İçerik Yer Tutucusu 3">
            <a:extLst>
              <a:ext uri="{FF2B5EF4-FFF2-40B4-BE49-F238E27FC236}">
                <a16:creationId xmlns:a16="http://schemas.microsoft.com/office/drawing/2014/main" id="{CD7D2C57-E92D-471C-8AE1-C7A1065F82F6}"/>
              </a:ext>
            </a:extLst>
          </p:cNvPr>
          <p:cNvSpPr txBox="1">
            <a:spLocks/>
          </p:cNvSpPr>
          <p:nvPr/>
        </p:nvSpPr>
        <p:spPr>
          <a:xfrm>
            <a:off x="485044" y="113666"/>
            <a:ext cx="8155408" cy="314323"/>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tr-TR" dirty="0">
                <a:solidFill>
                  <a:srgbClr val="0070C0"/>
                </a:solidFill>
                <a:latin typeface="+mj-lt"/>
                <a:cs typeface="Calibri Light" panose="020F0302020204030204" pitchFamily="34" charset="0"/>
              </a:rPr>
              <a:t>     Değişken ve Sabit Nedir?</a:t>
            </a:r>
          </a:p>
        </p:txBody>
      </p:sp>
      <p:sp>
        <p:nvSpPr>
          <p:cNvPr id="12" name="İçerik Yer Tutucusu 3">
            <a:extLst>
              <a:ext uri="{FF2B5EF4-FFF2-40B4-BE49-F238E27FC236}">
                <a16:creationId xmlns:a16="http://schemas.microsoft.com/office/drawing/2014/main" id="{B48867C8-64E8-4A4B-87E4-56AB1711DC02}"/>
              </a:ext>
            </a:extLst>
          </p:cNvPr>
          <p:cNvSpPr txBox="1">
            <a:spLocks/>
          </p:cNvSpPr>
          <p:nvPr/>
        </p:nvSpPr>
        <p:spPr>
          <a:xfrm>
            <a:off x="485044" y="1176590"/>
            <a:ext cx="8155408" cy="1323151"/>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00000"/>
              </a:lnSpc>
              <a:spcBef>
                <a:spcPts val="600"/>
              </a:spcBef>
            </a:pPr>
            <a:r>
              <a:rPr lang="tr-TR" dirty="0">
                <a:latin typeface="+mj-lt"/>
                <a:cs typeface="Calibri Light" panose="020F0302020204030204" pitchFamily="34" charset="0"/>
              </a:rPr>
              <a:t>     Örneğin bir oyun kodlaması yaptığımızı düşünelim. Bu kodlamada oyuncular geçtikleri her bölüm başına 5 puan almaktadır. Oyunda 3 defa hata yaptıklarında ise tekrar başa dönmeleri gerekmektedir. </a:t>
            </a:r>
          </a:p>
          <a:p>
            <a:pPr algn="just">
              <a:lnSpc>
                <a:spcPct val="100000"/>
              </a:lnSpc>
              <a:spcBef>
                <a:spcPts val="600"/>
              </a:spcBef>
            </a:pPr>
            <a:r>
              <a:rPr lang="tr-TR" dirty="0">
                <a:latin typeface="+mj-lt"/>
                <a:cs typeface="Calibri Light" panose="020F0302020204030204" pitchFamily="34" charset="0"/>
              </a:rPr>
              <a:t>     O halde bu oyunda hata yapmadan geçilen her bölüme verilen 5 puan </a:t>
            </a:r>
            <a:r>
              <a:rPr lang="tr-TR" dirty="0">
                <a:solidFill>
                  <a:srgbClr val="DF5327"/>
                </a:solidFill>
                <a:latin typeface="+mj-lt"/>
                <a:cs typeface="Calibri Light" panose="020F0302020204030204" pitchFamily="34" charset="0"/>
              </a:rPr>
              <a:t>sabit</a:t>
            </a:r>
            <a:r>
              <a:rPr lang="tr-TR" dirty="0">
                <a:latin typeface="+mj-lt"/>
                <a:cs typeface="Calibri Light" panose="020F0302020204030204" pitchFamily="34" charset="0"/>
              </a:rPr>
              <a:t>tir ve oyun boyunca değişmez. Ama oyunu oynayan kullanıcının kaç bölüm geçtiği ise </a:t>
            </a:r>
            <a:r>
              <a:rPr lang="tr-TR" dirty="0">
                <a:solidFill>
                  <a:srgbClr val="DF5327"/>
                </a:solidFill>
                <a:latin typeface="+mj-lt"/>
                <a:cs typeface="Calibri Light" panose="020F0302020204030204" pitchFamily="34" charset="0"/>
              </a:rPr>
              <a:t>değişken</a:t>
            </a:r>
            <a:r>
              <a:rPr lang="tr-TR" dirty="0">
                <a:latin typeface="+mj-lt"/>
                <a:cs typeface="Calibri Light" panose="020F0302020204030204" pitchFamily="34" charset="0"/>
              </a:rPr>
              <a:t>dir. Aynı şekilde oyunda oyuncunun en fazla 3 hata yapabilir ve bu sabittir. Ama oyuncunun kaç hata yaptığı değişkendir.</a:t>
            </a:r>
          </a:p>
        </p:txBody>
      </p:sp>
    </p:spTree>
    <p:extLst>
      <p:ext uri="{BB962C8B-B14F-4D97-AF65-F5344CB8AC3E}">
        <p14:creationId xmlns:p14="http://schemas.microsoft.com/office/powerpoint/2010/main" val="7293038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anim calcmode="lin" valueType="num">
                                      <p:cBhvr>
                                        <p:cTn id="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1000"/>
                                        <p:tgtEl>
                                          <p:spTgt spid="12">
                                            <p:txEl>
                                              <p:pRg st="0" end="0"/>
                                            </p:txEl>
                                          </p:spTgt>
                                        </p:tgtEl>
                                      </p:cBhvr>
                                    </p:animEffect>
                                    <p:anim calcmode="lin" valueType="num">
                                      <p:cBhvr>
                                        <p:cTn id="2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xEl>
                                              <p:pRg st="1" end="1"/>
                                            </p:txEl>
                                          </p:spTgt>
                                        </p:tgtEl>
                                        <p:attrNameLst>
                                          <p:attrName>style.visibility</p:attrName>
                                        </p:attrNameLst>
                                      </p:cBhvr>
                                      <p:to>
                                        <p:strVal val="visible"/>
                                      </p:to>
                                    </p:set>
                                    <p:animEffect transition="in" filter="fade">
                                      <p:cBhvr>
                                        <p:cTn id="28" dur="1000"/>
                                        <p:tgtEl>
                                          <p:spTgt spid="12">
                                            <p:txEl>
                                              <p:pRg st="1" end="1"/>
                                            </p:txEl>
                                          </p:spTgt>
                                        </p:tgtEl>
                                      </p:cBhvr>
                                    </p:animEffect>
                                    <p:anim calcmode="lin" valueType="num">
                                      <p:cBhvr>
                                        <p:cTn id="29"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6" grpId="0" build="p"/>
      <p:bldP spid="1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057C532-AC8E-43C1-94F4-762DFCCFE076}"/>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661635555"/>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709706A-B8D7-45A9-B1FA-CBD59263AEC6}"/>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471850648"/>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F70B281C-6654-4217-8045-060755004214}"/>
              </a:ext>
            </a:extLst>
          </p:cNvPr>
          <p:cNvPicPr>
            <a:picLocks noChangeAspect="1"/>
          </p:cNvPicPr>
          <p:nvPr/>
        </p:nvPicPr>
        <p:blipFill>
          <a:blip r:embed="rId2"/>
          <a:stretch>
            <a:fillRect/>
          </a:stretch>
        </p:blipFill>
        <p:spPr>
          <a:xfrm>
            <a:off x="1046784" y="51750"/>
            <a:ext cx="7050431" cy="504000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055152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D24208BC-71B1-49F2-8862-5E8047DDD81E}"/>
              </a:ext>
            </a:extLst>
          </p:cNvPr>
          <p:cNvPicPr>
            <a:picLocks noChangeAspect="1"/>
          </p:cNvPicPr>
          <p:nvPr/>
        </p:nvPicPr>
        <p:blipFill>
          <a:blip r:embed="rId2"/>
          <a:stretch>
            <a:fillRect/>
          </a:stretch>
        </p:blipFill>
        <p:spPr>
          <a:xfrm>
            <a:off x="1061207" y="51750"/>
            <a:ext cx="7021586" cy="504000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4173295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BBFCE7CF-14E6-42B0-9FC4-545EBD6CB35C}"/>
              </a:ext>
            </a:extLst>
          </p:cNvPr>
          <p:cNvPicPr>
            <a:picLocks noChangeAspect="1"/>
          </p:cNvPicPr>
          <p:nvPr/>
        </p:nvPicPr>
        <p:blipFill>
          <a:blip r:embed="rId2"/>
          <a:stretch>
            <a:fillRect/>
          </a:stretch>
        </p:blipFill>
        <p:spPr>
          <a:xfrm>
            <a:off x="1059020" y="51750"/>
            <a:ext cx="7025960" cy="504000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862621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02D6C474-67C8-4AD0-9BDF-4D7CE3994A84}"/>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733084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İçerik Yer Tutucusu 3">
            <a:extLst>
              <a:ext uri="{FF2B5EF4-FFF2-40B4-BE49-F238E27FC236}">
                <a16:creationId xmlns:a16="http://schemas.microsoft.com/office/drawing/2014/main" id="{B30409BB-A4C7-4F1F-BEFE-AD7392CD2FD8}"/>
              </a:ext>
            </a:extLst>
          </p:cNvPr>
          <p:cNvSpPr txBox="1">
            <a:spLocks/>
          </p:cNvSpPr>
          <p:nvPr/>
        </p:nvSpPr>
        <p:spPr>
          <a:xfrm>
            <a:off x="323528" y="1059582"/>
            <a:ext cx="5040560" cy="360040"/>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tr-TR" sz="1600" dirty="0">
                <a:solidFill>
                  <a:srgbClr val="DF5327"/>
                </a:solidFill>
                <a:latin typeface="+mj-lt"/>
                <a:cs typeface="Calibri Light" panose="020F0302020204030204" pitchFamily="34" charset="0"/>
              </a:rPr>
              <a:t>Girilen iki sayının toplamını bulan programın algoritması</a:t>
            </a:r>
          </a:p>
        </p:txBody>
      </p:sp>
      <p:sp>
        <p:nvSpPr>
          <p:cNvPr id="21" name="İçerik Yer Tutucusu 3">
            <a:extLst>
              <a:ext uri="{FF2B5EF4-FFF2-40B4-BE49-F238E27FC236}">
                <a16:creationId xmlns:a16="http://schemas.microsoft.com/office/drawing/2014/main" id="{5C40C536-80DA-4397-A1AB-E854828D7273}"/>
              </a:ext>
            </a:extLst>
          </p:cNvPr>
          <p:cNvSpPr txBox="1">
            <a:spLocks/>
          </p:cNvSpPr>
          <p:nvPr/>
        </p:nvSpPr>
        <p:spPr>
          <a:xfrm>
            <a:off x="323528" y="1419622"/>
            <a:ext cx="3348372" cy="1553693"/>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tr-TR" sz="1600" dirty="0">
                <a:solidFill>
                  <a:srgbClr val="C00000"/>
                </a:solidFill>
                <a:latin typeface="+mj-lt"/>
                <a:cs typeface="Calibri Light" panose="020F0302020204030204" pitchFamily="34" charset="0"/>
              </a:rPr>
              <a:t>Adım 1. Başla</a:t>
            </a:r>
          </a:p>
          <a:p>
            <a:pPr>
              <a:lnSpc>
                <a:spcPct val="100000"/>
              </a:lnSpc>
              <a:spcBef>
                <a:spcPts val="0"/>
              </a:spcBef>
            </a:pPr>
            <a:r>
              <a:rPr lang="tr-TR" sz="1600" dirty="0">
                <a:latin typeface="+mj-lt"/>
                <a:cs typeface="Calibri Light" panose="020F0302020204030204" pitchFamily="34" charset="0"/>
              </a:rPr>
              <a:t>Adım 2. </a:t>
            </a:r>
            <a:r>
              <a:rPr lang="tr-TR" sz="1600" dirty="0">
                <a:solidFill>
                  <a:srgbClr val="00B050"/>
                </a:solidFill>
                <a:latin typeface="+mj-lt"/>
                <a:cs typeface="Calibri Light" panose="020F0302020204030204" pitchFamily="34" charset="0"/>
              </a:rPr>
              <a:t>Birinci sayıyı gir, S1</a:t>
            </a:r>
          </a:p>
          <a:p>
            <a:pPr>
              <a:lnSpc>
                <a:spcPct val="100000"/>
              </a:lnSpc>
              <a:spcBef>
                <a:spcPts val="0"/>
              </a:spcBef>
            </a:pPr>
            <a:r>
              <a:rPr lang="tr-TR" sz="1600" dirty="0">
                <a:latin typeface="+mj-lt"/>
                <a:cs typeface="Calibri Light" panose="020F0302020204030204" pitchFamily="34" charset="0"/>
              </a:rPr>
              <a:t>Adım 3. </a:t>
            </a:r>
            <a:r>
              <a:rPr lang="tr-TR" sz="1600" dirty="0">
                <a:solidFill>
                  <a:srgbClr val="00B050"/>
                </a:solidFill>
                <a:latin typeface="+mj-lt"/>
                <a:cs typeface="Calibri Light" panose="020F0302020204030204" pitchFamily="34" charset="0"/>
              </a:rPr>
              <a:t>İkinci sayıyı gir, S2</a:t>
            </a:r>
          </a:p>
          <a:p>
            <a:pPr>
              <a:lnSpc>
                <a:spcPct val="100000"/>
              </a:lnSpc>
              <a:spcBef>
                <a:spcPts val="0"/>
              </a:spcBef>
            </a:pPr>
            <a:r>
              <a:rPr lang="tr-TR" sz="1600" dirty="0">
                <a:latin typeface="+mj-lt"/>
                <a:cs typeface="Calibri Light" panose="020F0302020204030204" pitchFamily="34" charset="0"/>
              </a:rPr>
              <a:t>Adım 4. </a:t>
            </a:r>
            <a:r>
              <a:rPr lang="tr-TR" sz="1600" dirty="0">
                <a:solidFill>
                  <a:srgbClr val="7030A0"/>
                </a:solidFill>
                <a:latin typeface="+mj-lt"/>
                <a:cs typeface="Calibri Light" panose="020F0302020204030204" pitchFamily="34" charset="0"/>
              </a:rPr>
              <a:t>Toplam=S1+S2</a:t>
            </a:r>
          </a:p>
          <a:p>
            <a:pPr>
              <a:lnSpc>
                <a:spcPct val="100000"/>
              </a:lnSpc>
              <a:spcBef>
                <a:spcPts val="0"/>
              </a:spcBef>
            </a:pPr>
            <a:r>
              <a:rPr lang="tr-TR" sz="1600" dirty="0">
                <a:latin typeface="+mj-lt"/>
                <a:cs typeface="Calibri Light" panose="020F0302020204030204" pitchFamily="34" charset="0"/>
              </a:rPr>
              <a:t>Adım 5. </a:t>
            </a:r>
            <a:r>
              <a:rPr lang="tr-TR" sz="1600" dirty="0">
                <a:solidFill>
                  <a:srgbClr val="00B050"/>
                </a:solidFill>
                <a:latin typeface="+mj-lt"/>
                <a:cs typeface="Calibri Light" panose="020F0302020204030204" pitchFamily="34" charset="0"/>
              </a:rPr>
              <a:t>Toplam değerini ekrana yazdır</a:t>
            </a:r>
          </a:p>
          <a:p>
            <a:pPr>
              <a:lnSpc>
                <a:spcPct val="100000"/>
              </a:lnSpc>
              <a:spcBef>
                <a:spcPts val="0"/>
              </a:spcBef>
            </a:pPr>
            <a:r>
              <a:rPr lang="tr-TR" sz="1600" dirty="0">
                <a:solidFill>
                  <a:srgbClr val="C00000"/>
                </a:solidFill>
                <a:latin typeface="+mj-lt"/>
                <a:cs typeface="Calibri Light" panose="020F0302020204030204" pitchFamily="34" charset="0"/>
              </a:rPr>
              <a:t>Adım 6. Bitir</a:t>
            </a:r>
          </a:p>
        </p:txBody>
      </p:sp>
      <p:cxnSp>
        <p:nvCxnSpPr>
          <p:cNvPr id="22" name="Düz Bağlayıcı 21">
            <a:extLst>
              <a:ext uri="{FF2B5EF4-FFF2-40B4-BE49-F238E27FC236}">
                <a16:creationId xmlns:a16="http://schemas.microsoft.com/office/drawing/2014/main" id="{3F0B68B0-9394-419F-A563-BECD8715C98B}"/>
              </a:ext>
            </a:extLst>
          </p:cNvPr>
          <p:cNvCxnSpPr>
            <a:cxnSpLocks/>
          </p:cNvCxnSpPr>
          <p:nvPr/>
        </p:nvCxnSpPr>
        <p:spPr>
          <a:xfrm>
            <a:off x="431540" y="1347613"/>
            <a:ext cx="4491682" cy="0"/>
          </a:xfrm>
          <a:prstGeom prst="line">
            <a:avLst/>
          </a:prstGeom>
          <a:ln/>
        </p:spPr>
        <p:style>
          <a:lnRef idx="1">
            <a:schemeClr val="accent2"/>
          </a:lnRef>
          <a:fillRef idx="0">
            <a:schemeClr val="accent2"/>
          </a:fillRef>
          <a:effectRef idx="0">
            <a:schemeClr val="accent2"/>
          </a:effectRef>
          <a:fontRef idx="minor">
            <a:schemeClr val="tx1"/>
          </a:fontRef>
        </p:style>
      </p:cxnSp>
      <p:sp>
        <p:nvSpPr>
          <p:cNvPr id="23" name="İçerik Yer Tutucusu 3">
            <a:extLst>
              <a:ext uri="{FF2B5EF4-FFF2-40B4-BE49-F238E27FC236}">
                <a16:creationId xmlns:a16="http://schemas.microsoft.com/office/drawing/2014/main" id="{55B453CB-E07D-4EE3-B51E-E33E7FD02F22}"/>
              </a:ext>
            </a:extLst>
          </p:cNvPr>
          <p:cNvSpPr txBox="1">
            <a:spLocks/>
          </p:cNvSpPr>
          <p:nvPr/>
        </p:nvSpPr>
        <p:spPr>
          <a:xfrm>
            <a:off x="4067944" y="1419622"/>
            <a:ext cx="4914546" cy="1553693"/>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endParaRPr lang="tr-TR" sz="1600" dirty="0">
              <a:latin typeface="+mj-lt"/>
              <a:cs typeface="Calibri Light" panose="020F0302020204030204" pitchFamily="34" charset="0"/>
            </a:endParaRPr>
          </a:p>
          <a:p>
            <a:pPr>
              <a:lnSpc>
                <a:spcPct val="100000"/>
              </a:lnSpc>
              <a:spcBef>
                <a:spcPts val="0"/>
              </a:spcBef>
            </a:pPr>
            <a:r>
              <a:rPr lang="tr-TR" sz="1600" dirty="0">
                <a:solidFill>
                  <a:srgbClr val="00B050"/>
                </a:solidFill>
                <a:latin typeface="+mj-lt"/>
                <a:cs typeface="Calibri Light" panose="020F0302020204030204" pitchFamily="34" charset="0"/>
              </a:rPr>
              <a:t>1. Sayı değeri S1 adındaki değişkene atandı.</a:t>
            </a:r>
          </a:p>
          <a:p>
            <a:pPr>
              <a:lnSpc>
                <a:spcPct val="100000"/>
              </a:lnSpc>
              <a:spcBef>
                <a:spcPts val="0"/>
              </a:spcBef>
            </a:pPr>
            <a:r>
              <a:rPr lang="tr-TR" sz="1600" dirty="0">
                <a:solidFill>
                  <a:srgbClr val="00B050"/>
                </a:solidFill>
                <a:latin typeface="+mj-lt"/>
                <a:cs typeface="Calibri Light" panose="020F0302020204030204" pitchFamily="34" charset="0"/>
              </a:rPr>
              <a:t>2. Sayı değeri S2 adındaki değişkene atandı.</a:t>
            </a:r>
          </a:p>
          <a:p>
            <a:pPr>
              <a:lnSpc>
                <a:spcPct val="100000"/>
              </a:lnSpc>
              <a:spcBef>
                <a:spcPts val="0"/>
              </a:spcBef>
            </a:pPr>
            <a:r>
              <a:rPr lang="tr-TR" sz="1600" dirty="0">
                <a:solidFill>
                  <a:srgbClr val="7030A0"/>
                </a:solidFill>
                <a:latin typeface="+mj-lt"/>
                <a:cs typeface="Calibri Light" panose="020F0302020204030204" pitchFamily="34" charset="0"/>
              </a:rPr>
              <a:t>S1 ve S2 toplandı, çıkan sonuç Toplam değişkenine atandı</a:t>
            </a:r>
          </a:p>
          <a:p>
            <a:pPr>
              <a:lnSpc>
                <a:spcPct val="100000"/>
              </a:lnSpc>
              <a:spcBef>
                <a:spcPts val="0"/>
              </a:spcBef>
            </a:pPr>
            <a:r>
              <a:rPr lang="tr-TR" sz="1600" dirty="0">
                <a:solidFill>
                  <a:srgbClr val="00B050"/>
                </a:solidFill>
                <a:latin typeface="+mj-lt"/>
                <a:cs typeface="Calibri Light" panose="020F0302020204030204" pitchFamily="34" charset="0"/>
              </a:rPr>
              <a:t>Toplam değişkenindeki değer ekrana yazdırıldı</a:t>
            </a:r>
          </a:p>
        </p:txBody>
      </p:sp>
      <p:cxnSp>
        <p:nvCxnSpPr>
          <p:cNvPr id="5" name="Düz Ok Bağlayıcısı 4">
            <a:extLst>
              <a:ext uri="{FF2B5EF4-FFF2-40B4-BE49-F238E27FC236}">
                <a16:creationId xmlns:a16="http://schemas.microsoft.com/office/drawing/2014/main" id="{C9609C91-4095-4407-B806-F27721F37B9B}"/>
              </a:ext>
            </a:extLst>
          </p:cNvPr>
          <p:cNvCxnSpPr/>
          <p:nvPr/>
        </p:nvCxnSpPr>
        <p:spPr>
          <a:xfrm>
            <a:off x="2677381" y="1851670"/>
            <a:ext cx="1462571" cy="0"/>
          </a:xfrm>
          <a:prstGeom prst="straightConnector1">
            <a:avLst/>
          </a:prstGeom>
          <a:ln>
            <a:solidFill>
              <a:srgbClr val="00B0F0"/>
            </a:solidFill>
            <a:tailEnd type="triangle"/>
          </a:ln>
        </p:spPr>
        <p:style>
          <a:lnRef idx="3">
            <a:schemeClr val="accent2"/>
          </a:lnRef>
          <a:fillRef idx="0">
            <a:schemeClr val="accent2"/>
          </a:fillRef>
          <a:effectRef idx="2">
            <a:schemeClr val="accent2"/>
          </a:effectRef>
          <a:fontRef idx="minor">
            <a:schemeClr val="tx1"/>
          </a:fontRef>
        </p:style>
      </p:cxnSp>
      <p:sp>
        <p:nvSpPr>
          <p:cNvPr id="29" name="Unvan 1">
            <a:extLst>
              <a:ext uri="{FF2B5EF4-FFF2-40B4-BE49-F238E27FC236}">
                <a16:creationId xmlns:a16="http://schemas.microsoft.com/office/drawing/2014/main" id="{9B53D49E-1B21-4BA9-B6C4-A2B5EA2A2697}"/>
              </a:ext>
            </a:extLst>
          </p:cNvPr>
          <p:cNvSpPr>
            <a:spLocks noGrp="1"/>
          </p:cNvSpPr>
          <p:nvPr>
            <p:ph type="title"/>
          </p:nvPr>
        </p:nvSpPr>
        <p:spPr>
          <a:xfrm>
            <a:off x="-14808" y="-11342"/>
            <a:ext cx="7867482" cy="494858"/>
          </a:xfrm>
        </p:spPr>
        <p:txBody>
          <a:bodyPr>
            <a:noAutofit/>
          </a:bodyPr>
          <a:lstStyle/>
          <a:p>
            <a:r>
              <a:rPr lang="tr-TR" sz="2600" dirty="0">
                <a:solidFill>
                  <a:schemeClr val="accent1"/>
                </a:solidFill>
                <a:cs typeface="Calibri Light" panose="020F0302020204030204" pitchFamily="34" charset="0"/>
              </a:rPr>
              <a:t>Algoritmada Değişken Kullanımı</a:t>
            </a:r>
          </a:p>
        </p:txBody>
      </p:sp>
      <p:cxnSp>
        <p:nvCxnSpPr>
          <p:cNvPr id="32" name="Düz Bağlayıcı 31">
            <a:extLst>
              <a:ext uri="{FF2B5EF4-FFF2-40B4-BE49-F238E27FC236}">
                <a16:creationId xmlns:a16="http://schemas.microsoft.com/office/drawing/2014/main" id="{65FCA8FA-C569-4F4A-8FB9-3DCCE29286B9}"/>
              </a:ext>
            </a:extLst>
          </p:cNvPr>
          <p:cNvCxnSpPr>
            <a:cxnSpLocks/>
          </p:cNvCxnSpPr>
          <p:nvPr/>
        </p:nvCxnSpPr>
        <p:spPr>
          <a:xfrm>
            <a:off x="0" y="483516"/>
            <a:ext cx="9144000"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33" name="Düz Ok Bağlayıcısı 32">
            <a:extLst>
              <a:ext uri="{FF2B5EF4-FFF2-40B4-BE49-F238E27FC236}">
                <a16:creationId xmlns:a16="http://schemas.microsoft.com/office/drawing/2014/main" id="{901A40CB-37A1-420C-9172-DE1B4F8B7348}"/>
              </a:ext>
            </a:extLst>
          </p:cNvPr>
          <p:cNvCxnSpPr>
            <a:cxnSpLocks/>
          </p:cNvCxnSpPr>
          <p:nvPr/>
        </p:nvCxnSpPr>
        <p:spPr>
          <a:xfrm>
            <a:off x="2537681" y="2067694"/>
            <a:ext cx="1602271" cy="0"/>
          </a:xfrm>
          <a:prstGeom prst="straightConnector1">
            <a:avLst/>
          </a:prstGeom>
          <a:ln>
            <a:solidFill>
              <a:srgbClr val="00B0F0"/>
            </a:solidFill>
            <a:tailEnd type="triangle"/>
          </a:ln>
        </p:spPr>
        <p:style>
          <a:lnRef idx="3">
            <a:schemeClr val="accent2"/>
          </a:lnRef>
          <a:fillRef idx="0">
            <a:schemeClr val="accent2"/>
          </a:fillRef>
          <a:effectRef idx="2">
            <a:schemeClr val="accent2"/>
          </a:effectRef>
          <a:fontRef idx="minor">
            <a:schemeClr val="tx1"/>
          </a:fontRef>
        </p:style>
      </p:cxnSp>
      <p:cxnSp>
        <p:nvCxnSpPr>
          <p:cNvPr id="35" name="Düz Ok Bağlayıcısı 34">
            <a:extLst>
              <a:ext uri="{FF2B5EF4-FFF2-40B4-BE49-F238E27FC236}">
                <a16:creationId xmlns:a16="http://schemas.microsoft.com/office/drawing/2014/main" id="{9F7C9AC1-18DD-4140-A693-B6CCB7A5762C}"/>
              </a:ext>
            </a:extLst>
          </p:cNvPr>
          <p:cNvCxnSpPr>
            <a:cxnSpLocks/>
          </p:cNvCxnSpPr>
          <p:nvPr/>
        </p:nvCxnSpPr>
        <p:spPr>
          <a:xfrm>
            <a:off x="2290031" y="2317626"/>
            <a:ext cx="1849921" cy="0"/>
          </a:xfrm>
          <a:prstGeom prst="straightConnector1">
            <a:avLst/>
          </a:prstGeom>
          <a:ln>
            <a:solidFill>
              <a:srgbClr val="00B0F0"/>
            </a:solidFill>
            <a:tailEnd type="triangle"/>
          </a:ln>
        </p:spPr>
        <p:style>
          <a:lnRef idx="3">
            <a:schemeClr val="accent2"/>
          </a:lnRef>
          <a:fillRef idx="0">
            <a:schemeClr val="accent2"/>
          </a:fillRef>
          <a:effectRef idx="2">
            <a:schemeClr val="accent2"/>
          </a:effectRef>
          <a:fontRef idx="minor">
            <a:schemeClr val="tx1"/>
          </a:fontRef>
        </p:style>
      </p:cxnSp>
      <p:cxnSp>
        <p:nvCxnSpPr>
          <p:cNvPr id="38" name="Düz Ok Bağlayıcısı 37">
            <a:extLst>
              <a:ext uri="{FF2B5EF4-FFF2-40B4-BE49-F238E27FC236}">
                <a16:creationId xmlns:a16="http://schemas.microsoft.com/office/drawing/2014/main" id="{F910E8E9-6FDD-4031-A54C-879FB9F7ED0B}"/>
              </a:ext>
            </a:extLst>
          </p:cNvPr>
          <p:cNvCxnSpPr>
            <a:cxnSpLocks/>
          </p:cNvCxnSpPr>
          <p:nvPr/>
        </p:nvCxnSpPr>
        <p:spPr>
          <a:xfrm>
            <a:off x="3540981" y="2578100"/>
            <a:ext cx="605569" cy="0"/>
          </a:xfrm>
          <a:prstGeom prst="straightConnector1">
            <a:avLst/>
          </a:prstGeom>
          <a:ln>
            <a:solidFill>
              <a:srgbClr val="00B0F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1049442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1000"/>
                                        <p:tgtEl>
                                          <p:spTgt spid="19">
                                            <p:txEl>
                                              <p:pRg st="0" end="0"/>
                                            </p:txEl>
                                          </p:spTgt>
                                        </p:tgtEl>
                                      </p:cBhvr>
                                    </p:animEffect>
                                    <p:anim calcmode="lin" valueType="num">
                                      <p:cBhvr>
                                        <p:cTn id="15"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fade">
                                      <p:cBhvr>
                                        <p:cTn id="26" dur="1000"/>
                                        <p:tgtEl>
                                          <p:spTgt spid="21">
                                            <p:txEl>
                                              <p:pRg st="0" end="0"/>
                                            </p:txEl>
                                          </p:spTgt>
                                        </p:tgtEl>
                                      </p:cBhvr>
                                    </p:animEffect>
                                    <p:anim calcmode="lin" valueType="num">
                                      <p:cBhvr>
                                        <p:cTn id="27"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1">
                                            <p:txEl>
                                              <p:pRg st="1" end="1"/>
                                            </p:txEl>
                                          </p:spTgt>
                                        </p:tgtEl>
                                        <p:attrNameLst>
                                          <p:attrName>style.visibility</p:attrName>
                                        </p:attrNameLst>
                                      </p:cBhvr>
                                      <p:to>
                                        <p:strVal val="visible"/>
                                      </p:to>
                                    </p:set>
                                    <p:animEffect transition="in" filter="fade">
                                      <p:cBhvr>
                                        <p:cTn id="33" dur="1000"/>
                                        <p:tgtEl>
                                          <p:spTgt spid="21">
                                            <p:txEl>
                                              <p:pRg st="1" end="1"/>
                                            </p:txEl>
                                          </p:spTgt>
                                        </p:tgtEl>
                                      </p:cBhvr>
                                    </p:animEffect>
                                    <p:anim calcmode="lin" valueType="num">
                                      <p:cBhvr>
                                        <p:cTn id="34"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1">
                                            <p:txEl>
                                              <p:pRg st="2" end="2"/>
                                            </p:txEl>
                                          </p:spTgt>
                                        </p:tgtEl>
                                        <p:attrNameLst>
                                          <p:attrName>style.visibility</p:attrName>
                                        </p:attrNameLst>
                                      </p:cBhvr>
                                      <p:to>
                                        <p:strVal val="visible"/>
                                      </p:to>
                                    </p:set>
                                    <p:animEffect transition="in" filter="fade">
                                      <p:cBhvr>
                                        <p:cTn id="40" dur="1000"/>
                                        <p:tgtEl>
                                          <p:spTgt spid="21">
                                            <p:txEl>
                                              <p:pRg st="2" end="2"/>
                                            </p:txEl>
                                          </p:spTgt>
                                        </p:tgtEl>
                                      </p:cBhvr>
                                    </p:animEffect>
                                    <p:anim calcmode="lin" valueType="num">
                                      <p:cBhvr>
                                        <p:cTn id="41"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1">
                                            <p:txEl>
                                              <p:pRg st="3" end="3"/>
                                            </p:txEl>
                                          </p:spTgt>
                                        </p:tgtEl>
                                        <p:attrNameLst>
                                          <p:attrName>style.visibility</p:attrName>
                                        </p:attrNameLst>
                                      </p:cBhvr>
                                      <p:to>
                                        <p:strVal val="visible"/>
                                      </p:to>
                                    </p:set>
                                    <p:animEffect transition="in" filter="fade">
                                      <p:cBhvr>
                                        <p:cTn id="47" dur="1000"/>
                                        <p:tgtEl>
                                          <p:spTgt spid="21">
                                            <p:txEl>
                                              <p:pRg st="3" end="3"/>
                                            </p:txEl>
                                          </p:spTgt>
                                        </p:tgtEl>
                                      </p:cBhvr>
                                    </p:animEffect>
                                    <p:anim calcmode="lin" valueType="num">
                                      <p:cBhvr>
                                        <p:cTn id="48"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1">
                                            <p:txEl>
                                              <p:pRg st="4" end="4"/>
                                            </p:txEl>
                                          </p:spTgt>
                                        </p:tgtEl>
                                        <p:attrNameLst>
                                          <p:attrName>style.visibility</p:attrName>
                                        </p:attrNameLst>
                                      </p:cBhvr>
                                      <p:to>
                                        <p:strVal val="visible"/>
                                      </p:to>
                                    </p:set>
                                    <p:animEffect transition="in" filter="fade">
                                      <p:cBhvr>
                                        <p:cTn id="54" dur="1000"/>
                                        <p:tgtEl>
                                          <p:spTgt spid="21">
                                            <p:txEl>
                                              <p:pRg st="4" end="4"/>
                                            </p:txEl>
                                          </p:spTgt>
                                        </p:tgtEl>
                                      </p:cBhvr>
                                    </p:animEffect>
                                    <p:anim calcmode="lin" valueType="num">
                                      <p:cBhvr>
                                        <p:cTn id="55"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1">
                                            <p:txEl>
                                              <p:pRg st="5" end="5"/>
                                            </p:txEl>
                                          </p:spTgt>
                                        </p:tgtEl>
                                        <p:attrNameLst>
                                          <p:attrName>style.visibility</p:attrName>
                                        </p:attrNameLst>
                                      </p:cBhvr>
                                      <p:to>
                                        <p:strVal val="visible"/>
                                      </p:to>
                                    </p:set>
                                    <p:animEffect transition="in" filter="fade">
                                      <p:cBhvr>
                                        <p:cTn id="61" dur="1000"/>
                                        <p:tgtEl>
                                          <p:spTgt spid="21">
                                            <p:txEl>
                                              <p:pRg st="5" end="5"/>
                                            </p:txEl>
                                          </p:spTgt>
                                        </p:tgtEl>
                                      </p:cBhvr>
                                    </p:animEffect>
                                    <p:anim calcmode="lin" valueType="num">
                                      <p:cBhvr>
                                        <p:cTn id="62"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3"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wipe(left)">
                                      <p:cBhvr>
                                        <p:cTn id="68" dur="500"/>
                                        <p:tgtEl>
                                          <p:spTgt spid="5"/>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3">
                                            <p:txEl>
                                              <p:pRg st="1" end="1"/>
                                            </p:txEl>
                                          </p:spTgt>
                                        </p:tgtEl>
                                        <p:attrNameLst>
                                          <p:attrName>style.visibility</p:attrName>
                                        </p:attrNameLst>
                                      </p:cBhvr>
                                      <p:to>
                                        <p:strVal val="visible"/>
                                      </p:to>
                                    </p:set>
                                    <p:animEffect transition="in" filter="fade">
                                      <p:cBhvr>
                                        <p:cTn id="73" dur="1000"/>
                                        <p:tgtEl>
                                          <p:spTgt spid="23">
                                            <p:txEl>
                                              <p:pRg st="1" end="1"/>
                                            </p:txEl>
                                          </p:spTgt>
                                        </p:tgtEl>
                                      </p:cBhvr>
                                    </p:animEffect>
                                    <p:anim calcmode="lin" valueType="num">
                                      <p:cBhvr>
                                        <p:cTn id="74"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75"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wipe(left)">
                                      <p:cBhvr>
                                        <p:cTn id="80" dur="500"/>
                                        <p:tgtEl>
                                          <p:spTgt spid="33"/>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23">
                                            <p:txEl>
                                              <p:pRg st="2" end="2"/>
                                            </p:txEl>
                                          </p:spTgt>
                                        </p:tgtEl>
                                        <p:attrNameLst>
                                          <p:attrName>style.visibility</p:attrName>
                                        </p:attrNameLst>
                                      </p:cBhvr>
                                      <p:to>
                                        <p:strVal val="visible"/>
                                      </p:to>
                                    </p:set>
                                    <p:animEffect transition="in" filter="fade">
                                      <p:cBhvr>
                                        <p:cTn id="85" dur="1000"/>
                                        <p:tgtEl>
                                          <p:spTgt spid="23">
                                            <p:txEl>
                                              <p:pRg st="2" end="2"/>
                                            </p:txEl>
                                          </p:spTgt>
                                        </p:tgtEl>
                                      </p:cBhvr>
                                    </p:animEffect>
                                    <p:anim calcmode="lin" valueType="num">
                                      <p:cBhvr>
                                        <p:cTn id="86"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left)">
                                      <p:cBhvr>
                                        <p:cTn id="92" dur="500"/>
                                        <p:tgtEl>
                                          <p:spTgt spid="35"/>
                                        </p:tgtEl>
                                      </p:cBhvr>
                                    </p:animEffec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23">
                                            <p:txEl>
                                              <p:pRg st="3" end="3"/>
                                            </p:txEl>
                                          </p:spTgt>
                                        </p:tgtEl>
                                        <p:attrNameLst>
                                          <p:attrName>style.visibility</p:attrName>
                                        </p:attrNameLst>
                                      </p:cBhvr>
                                      <p:to>
                                        <p:strVal val="visible"/>
                                      </p:to>
                                    </p:set>
                                    <p:animEffect transition="in" filter="fade">
                                      <p:cBhvr>
                                        <p:cTn id="97" dur="1000"/>
                                        <p:tgtEl>
                                          <p:spTgt spid="23">
                                            <p:txEl>
                                              <p:pRg st="3" end="3"/>
                                            </p:txEl>
                                          </p:spTgt>
                                        </p:tgtEl>
                                      </p:cBhvr>
                                    </p:animEffect>
                                    <p:anim calcmode="lin" valueType="num">
                                      <p:cBhvr>
                                        <p:cTn id="9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38"/>
                                        </p:tgtEl>
                                        <p:attrNameLst>
                                          <p:attrName>style.visibility</p:attrName>
                                        </p:attrNameLst>
                                      </p:cBhvr>
                                      <p:to>
                                        <p:strVal val="visible"/>
                                      </p:to>
                                    </p:set>
                                    <p:animEffect transition="in" filter="wipe(left)">
                                      <p:cBhvr>
                                        <p:cTn id="104" dur="500"/>
                                        <p:tgtEl>
                                          <p:spTgt spid="38"/>
                                        </p:tgtEl>
                                      </p:cBhvr>
                                    </p:animEffect>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23">
                                            <p:txEl>
                                              <p:pRg st="4" end="4"/>
                                            </p:txEl>
                                          </p:spTgt>
                                        </p:tgtEl>
                                        <p:attrNameLst>
                                          <p:attrName>style.visibility</p:attrName>
                                        </p:attrNameLst>
                                      </p:cBhvr>
                                      <p:to>
                                        <p:strVal val="visible"/>
                                      </p:to>
                                    </p:set>
                                    <p:animEffect transition="in" filter="fade">
                                      <p:cBhvr>
                                        <p:cTn id="109" dur="1000"/>
                                        <p:tgtEl>
                                          <p:spTgt spid="23">
                                            <p:txEl>
                                              <p:pRg st="4" end="4"/>
                                            </p:txEl>
                                          </p:spTgt>
                                        </p:tgtEl>
                                      </p:cBhvr>
                                    </p:animEffect>
                                    <p:anim calcmode="lin" valueType="num">
                                      <p:cBhvr>
                                        <p:cTn id="110"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1" grpId="0" uiExpand="1" build="p"/>
      <p:bldP spid="23" grpId="0" uiExpand="1" build="p"/>
      <p:bldP spid="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İçerik Yer Tutucusu 3">
            <a:extLst>
              <a:ext uri="{FF2B5EF4-FFF2-40B4-BE49-F238E27FC236}">
                <a16:creationId xmlns:a16="http://schemas.microsoft.com/office/drawing/2014/main" id="{B30409BB-A4C7-4F1F-BEFE-AD7392CD2FD8}"/>
              </a:ext>
            </a:extLst>
          </p:cNvPr>
          <p:cNvSpPr txBox="1">
            <a:spLocks/>
          </p:cNvSpPr>
          <p:nvPr/>
        </p:nvSpPr>
        <p:spPr>
          <a:xfrm>
            <a:off x="323528" y="508764"/>
            <a:ext cx="5040560" cy="360040"/>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tr-TR" sz="1600" dirty="0">
                <a:solidFill>
                  <a:srgbClr val="DF5327"/>
                </a:solidFill>
                <a:latin typeface="+mj-lt"/>
                <a:cs typeface="Calibri Light" panose="020F0302020204030204" pitchFamily="34" charset="0"/>
              </a:rPr>
              <a:t>Girilen iki sayının toplamını bulan programın algoritması</a:t>
            </a:r>
          </a:p>
        </p:txBody>
      </p:sp>
      <p:cxnSp>
        <p:nvCxnSpPr>
          <p:cNvPr id="22" name="Düz Bağlayıcı 21">
            <a:extLst>
              <a:ext uri="{FF2B5EF4-FFF2-40B4-BE49-F238E27FC236}">
                <a16:creationId xmlns:a16="http://schemas.microsoft.com/office/drawing/2014/main" id="{3F0B68B0-9394-419F-A563-BECD8715C98B}"/>
              </a:ext>
            </a:extLst>
          </p:cNvPr>
          <p:cNvCxnSpPr>
            <a:cxnSpLocks/>
          </p:cNvCxnSpPr>
          <p:nvPr/>
        </p:nvCxnSpPr>
        <p:spPr>
          <a:xfrm>
            <a:off x="431540" y="796795"/>
            <a:ext cx="4491682" cy="0"/>
          </a:xfrm>
          <a:prstGeom prst="line">
            <a:avLst/>
          </a:prstGeom>
          <a:ln/>
        </p:spPr>
        <p:style>
          <a:lnRef idx="1">
            <a:schemeClr val="accent2"/>
          </a:lnRef>
          <a:fillRef idx="0">
            <a:schemeClr val="accent2"/>
          </a:fillRef>
          <a:effectRef idx="0">
            <a:schemeClr val="accent2"/>
          </a:effectRef>
          <a:fontRef idx="minor">
            <a:schemeClr val="tx1"/>
          </a:fontRef>
        </p:style>
      </p:cxnSp>
      <p:sp>
        <p:nvSpPr>
          <p:cNvPr id="29" name="Unvan 1">
            <a:extLst>
              <a:ext uri="{FF2B5EF4-FFF2-40B4-BE49-F238E27FC236}">
                <a16:creationId xmlns:a16="http://schemas.microsoft.com/office/drawing/2014/main" id="{9B53D49E-1B21-4BA9-B6C4-A2B5EA2A2697}"/>
              </a:ext>
            </a:extLst>
          </p:cNvPr>
          <p:cNvSpPr>
            <a:spLocks noGrp="1"/>
          </p:cNvSpPr>
          <p:nvPr>
            <p:ph type="title"/>
          </p:nvPr>
        </p:nvSpPr>
        <p:spPr>
          <a:xfrm>
            <a:off x="-14808" y="-11342"/>
            <a:ext cx="7867482" cy="494858"/>
          </a:xfrm>
        </p:spPr>
        <p:txBody>
          <a:bodyPr>
            <a:noAutofit/>
          </a:bodyPr>
          <a:lstStyle/>
          <a:p>
            <a:r>
              <a:rPr lang="tr-TR" sz="2600" dirty="0">
                <a:solidFill>
                  <a:schemeClr val="accent1"/>
                </a:solidFill>
                <a:cs typeface="Calibri Light" panose="020F0302020204030204" pitchFamily="34" charset="0"/>
              </a:rPr>
              <a:t>Akış Şemasında Değişken Kullanımı</a:t>
            </a:r>
          </a:p>
        </p:txBody>
      </p:sp>
      <p:cxnSp>
        <p:nvCxnSpPr>
          <p:cNvPr id="32" name="Düz Bağlayıcı 31">
            <a:extLst>
              <a:ext uri="{FF2B5EF4-FFF2-40B4-BE49-F238E27FC236}">
                <a16:creationId xmlns:a16="http://schemas.microsoft.com/office/drawing/2014/main" id="{65FCA8FA-C569-4F4A-8FB9-3DCCE29286B9}"/>
              </a:ext>
            </a:extLst>
          </p:cNvPr>
          <p:cNvCxnSpPr>
            <a:cxnSpLocks/>
          </p:cNvCxnSpPr>
          <p:nvPr/>
        </p:nvCxnSpPr>
        <p:spPr>
          <a:xfrm>
            <a:off x="0" y="483516"/>
            <a:ext cx="9144000"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12" name="Oval 11">
            <a:extLst>
              <a:ext uri="{FF2B5EF4-FFF2-40B4-BE49-F238E27FC236}">
                <a16:creationId xmlns:a16="http://schemas.microsoft.com/office/drawing/2014/main" id="{6EEF0864-8DE9-4204-A49B-AE579502467F}"/>
              </a:ext>
            </a:extLst>
          </p:cNvPr>
          <p:cNvSpPr/>
          <p:nvPr/>
        </p:nvSpPr>
        <p:spPr>
          <a:xfrm>
            <a:off x="809612" y="870005"/>
            <a:ext cx="1080000" cy="46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dirty="0">
                <a:latin typeface="+mj-lt"/>
              </a:rPr>
              <a:t>Başla</a:t>
            </a:r>
          </a:p>
        </p:txBody>
      </p:sp>
      <p:sp>
        <p:nvSpPr>
          <p:cNvPr id="13" name="Paralelkenar 12">
            <a:extLst>
              <a:ext uri="{FF2B5EF4-FFF2-40B4-BE49-F238E27FC236}">
                <a16:creationId xmlns:a16="http://schemas.microsoft.com/office/drawing/2014/main" id="{BE3C258E-C8F4-4938-928D-67A7CE9395C8}"/>
              </a:ext>
            </a:extLst>
          </p:cNvPr>
          <p:cNvSpPr/>
          <p:nvPr/>
        </p:nvSpPr>
        <p:spPr>
          <a:xfrm>
            <a:off x="683568" y="1606981"/>
            <a:ext cx="1332088" cy="468000"/>
          </a:xfrm>
          <a:prstGeom prst="parallelogram">
            <a:avLst>
              <a:gd name="adj" fmla="val 60620"/>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1500" dirty="0">
                <a:latin typeface="+mj-lt"/>
              </a:rPr>
              <a:t>1. Sayıyı gir, S1</a:t>
            </a:r>
          </a:p>
        </p:txBody>
      </p:sp>
      <p:sp>
        <p:nvSpPr>
          <p:cNvPr id="14" name="Paralelkenar 13">
            <a:extLst>
              <a:ext uri="{FF2B5EF4-FFF2-40B4-BE49-F238E27FC236}">
                <a16:creationId xmlns:a16="http://schemas.microsoft.com/office/drawing/2014/main" id="{67DC8040-7AEC-4EAE-8212-43EB3686A86A}"/>
              </a:ext>
            </a:extLst>
          </p:cNvPr>
          <p:cNvSpPr/>
          <p:nvPr/>
        </p:nvSpPr>
        <p:spPr>
          <a:xfrm>
            <a:off x="683568" y="2343957"/>
            <a:ext cx="1332088" cy="468000"/>
          </a:xfrm>
          <a:prstGeom prst="parallelogram">
            <a:avLst>
              <a:gd name="adj" fmla="val 60620"/>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1500" dirty="0">
                <a:latin typeface="+mj-lt"/>
              </a:rPr>
              <a:t>2. Sayıyı gir, S2</a:t>
            </a:r>
          </a:p>
        </p:txBody>
      </p:sp>
      <p:sp>
        <p:nvSpPr>
          <p:cNvPr id="15" name="Dikdörtgen 14">
            <a:extLst>
              <a:ext uri="{FF2B5EF4-FFF2-40B4-BE49-F238E27FC236}">
                <a16:creationId xmlns:a16="http://schemas.microsoft.com/office/drawing/2014/main" id="{3CD3AB6E-A7F1-498A-BB2C-FF9CFB6077BE}"/>
              </a:ext>
            </a:extLst>
          </p:cNvPr>
          <p:cNvSpPr/>
          <p:nvPr/>
        </p:nvSpPr>
        <p:spPr>
          <a:xfrm>
            <a:off x="620546" y="3080933"/>
            <a:ext cx="1458132" cy="46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dirty="0">
                <a:latin typeface="+mj-lt"/>
              </a:rPr>
              <a:t>Toplam=S1+S2</a:t>
            </a:r>
          </a:p>
        </p:txBody>
      </p:sp>
      <p:sp>
        <p:nvSpPr>
          <p:cNvPr id="16" name="Paralelkenar 15">
            <a:extLst>
              <a:ext uri="{FF2B5EF4-FFF2-40B4-BE49-F238E27FC236}">
                <a16:creationId xmlns:a16="http://schemas.microsoft.com/office/drawing/2014/main" id="{500A4DDF-461B-4067-A4DD-1DB67B11F93D}"/>
              </a:ext>
            </a:extLst>
          </p:cNvPr>
          <p:cNvSpPr/>
          <p:nvPr/>
        </p:nvSpPr>
        <p:spPr>
          <a:xfrm>
            <a:off x="699143" y="3817909"/>
            <a:ext cx="1332000" cy="468000"/>
          </a:xfrm>
          <a:prstGeom prst="parallelogram">
            <a:avLst>
              <a:gd name="adj" fmla="val 60620"/>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1500" dirty="0">
                <a:latin typeface="+mj-lt"/>
              </a:rPr>
              <a:t>Toplam</a:t>
            </a:r>
          </a:p>
        </p:txBody>
      </p:sp>
      <p:sp>
        <p:nvSpPr>
          <p:cNvPr id="17" name="Oval 16">
            <a:extLst>
              <a:ext uri="{FF2B5EF4-FFF2-40B4-BE49-F238E27FC236}">
                <a16:creationId xmlns:a16="http://schemas.microsoft.com/office/drawing/2014/main" id="{2DAE0A47-E1EF-4AC7-B258-D3FF50D4DF13}"/>
              </a:ext>
            </a:extLst>
          </p:cNvPr>
          <p:cNvSpPr/>
          <p:nvPr/>
        </p:nvSpPr>
        <p:spPr>
          <a:xfrm>
            <a:off x="825143" y="4554884"/>
            <a:ext cx="1080000" cy="46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dirty="0">
                <a:latin typeface="+mj-lt"/>
              </a:rPr>
              <a:t>Bitir</a:t>
            </a:r>
          </a:p>
        </p:txBody>
      </p:sp>
      <p:cxnSp>
        <p:nvCxnSpPr>
          <p:cNvPr id="18" name="Düz Ok Bağlayıcısı 17">
            <a:extLst>
              <a:ext uri="{FF2B5EF4-FFF2-40B4-BE49-F238E27FC236}">
                <a16:creationId xmlns:a16="http://schemas.microsoft.com/office/drawing/2014/main" id="{D7BBD1AF-5187-4503-860F-68FA1A8E58FF}"/>
              </a:ext>
            </a:extLst>
          </p:cNvPr>
          <p:cNvCxnSpPr>
            <a:cxnSpLocks/>
            <a:stCxn id="12" idx="4"/>
            <a:endCxn id="13" idx="0"/>
          </p:cNvCxnSpPr>
          <p:nvPr/>
        </p:nvCxnSpPr>
        <p:spPr>
          <a:xfrm>
            <a:off x="1349612" y="1338005"/>
            <a:ext cx="0" cy="268976"/>
          </a:xfrm>
          <a:prstGeom prst="straightConnector1">
            <a:avLst/>
          </a:prstGeom>
          <a:ln w="19050">
            <a:solidFill>
              <a:srgbClr val="DF5327"/>
            </a:solidFill>
            <a:tailEnd type="triangle"/>
          </a:ln>
        </p:spPr>
        <p:style>
          <a:lnRef idx="1">
            <a:schemeClr val="accent1"/>
          </a:lnRef>
          <a:fillRef idx="0">
            <a:schemeClr val="accent1"/>
          </a:fillRef>
          <a:effectRef idx="0">
            <a:schemeClr val="accent1"/>
          </a:effectRef>
          <a:fontRef idx="minor">
            <a:schemeClr val="tx1"/>
          </a:fontRef>
        </p:style>
      </p:cxnSp>
      <p:cxnSp>
        <p:nvCxnSpPr>
          <p:cNvPr id="20" name="Düz Ok Bağlayıcısı 19">
            <a:extLst>
              <a:ext uri="{FF2B5EF4-FFF2-40B4-BE49-F238E27FC236}">
                <a16:creationId xmlns:a16="http://schemas.microsoft.com/office/drawing/2014/main" id="{42C5CFCE-5092-45D4-B444-C9AE2842C7F9}"/>
              </a:ext>
            </a:extLst>
          </p:cNvPr>
          <p:cNvCxnSpPr>
            <a:cxnSpLocks/>
            <a:stCxn id="13" idx="4"/>
            <a:endCxn id="14" idx="0"/>
          </p:cNvCxnSpPr>
          <p:nvPr/>
        </p:nvCxnSpPr>
        <p:spPr>
          <a:xfrm>
            <a:off x="1349612" y="2074981"/>
            <a:ext cx="0" cy="268976"/>
          </a:xfrm>
          <a:prstGeom prst="straightConnector1">
            <a:avLst/>
          </a:prstGeom>
          <a:ln w="19050">
            <a:solidFill>
              <a:srgbClr val="DF5327"/>
            </a:solidFill>
            <a:tailEnd type="triangle"/>
          </a:ln>
        </p:spPr>
        <p:style>
          <a:lnRef idx="1">
            <a:schemeClr val="accent1"/>
          </a:lnRef>
          <a:fillRef idx="0">
            <a:schemeClr val="accent1"/>
          </a:fillRef>
          <a:effectRef idx="0">
            <a:schemeClr val="accent1"/>
          </a:effectRef>
          <a:fontRef idx="minor">
            <a:schemeClr val="tx1"/>
          </a:fontRef>
        </p:style>
      </p:cxnSp>
      <p:cxnSp>
        <p:nvCxnSpPr>
          <p:cNvPr id="24" name="Düz Ok Bağlayıcısı 23">
            <a:extLst>
              <a:ext uri="{FF2B5EF4-FFF2-40B4-BE49-F238E27FC236}">
                <a16:creationId xmlns:a16="http://schemas.microsoft.com/office/drawing/2014/main" id="{E1096510-CE48-479C-88D6-9A4E3F58AC3E}"/>
              </a:ext>
            </a:extLst>
          </p:cNvPr>
          <p:cNvCxnSpPr>
            <a:cxnSpLocks/>
            <a:stCxn id="14" idx="4"/>
            <a:endCxn id="15" idx="0"/>
          </p:cNvCxnSpPr>
          <p:nvPr/>
        </p:nvCxnSpPr>
        <p:spPr>
          <a:xfrm>
            <a:off x="1349612" y="2811957"/>
            <a:ext cx="0" cy="268976"/>
          </a:xfrm>
          <a:prstGeom prst="straightConnector1">
            <a:avLst/>
          </a:prstGeom>
          <a:ln w="19050">
            <a:solidFill>
              <a:srgbClr val="DF5327"/>
            </a:solidFill>
            <a:tailEnd type="triangle"/>
          </a:ln>
        </p:spPr>
        <p:style>
          <a:lnRef idx="1">
            <a:schemeClr val="accent1"/>
          </a:lnRef>
          <a:fillRef idx="0">
            <a:schemeClr val="accent1"/>
          </a:fillRef>
          <a:effectRef idx="0">
            <a:schemeClr val="accent1"/>
          </a:effectRef>
          <a:fontRef idx="minor">
            <a:schemeClr val="tx1"/>
          </a:fontRef>
        </p:style>
      </p:cxnSp>
      <p:cxnSp>
        <p:nvCxnSpPr>
          <p:cNvPr id="25" name="Düz Ok Bağlayıcısı 24">
            <a:extLst>
              <a:ext uri="{FF2B5EF4-FFF2-40B4-BE49-F238E27FC236}">
                <a16:creationId xmlns:a16="http://schemas.microsoft.com/office/drawing/2014/main" id="{2D7F4DCC-89A4-41A6-8A4F-FABA6B6D6632}"/>
              </a:ext>
            </a:extLst>
          </p:cNvPr>
          <p:cNvCxnSpPr>
            <a:cxnSpLocks/>
            <a:stCxn id="15" idx="2"/>
            <a:endCxn id="16" idx="0"/>
          </p:cNvCxnSpPr>
          <p:nvPr/>
        </p:nvCxnSpPr>
        <p:spPr>
          <a:xfrm>
            <a:off x="1349612" y="3548933"/>
            <a:ext cx="15531" cy="268976"/>
          </a:xfrm>
          <a:prstGeom prst="straightConnector1">
            <a:avLst/>
          </a:prstGeom>
          <a:ln w="19050">
            <a:solidFill>
              <a:srgbClr val="DF5327"/>
            </a:solidFill>
            <a:tailEnd type="triangle"/>
          </a:ln>
        </p:spPr>
        <p:style>
          <a:lnRef idx="1">
            <a:schemeClr val="accent1"/>
          </a:lnRef>
          <a:fillRef idx="0">
            <a:schemeClr val="accent1"/>
          </a:fillRef>
          <a:effectRef idx="0">
            <a:schemeClr val="accent1"/>
          </a:effectRef>
          <a:fontRef idx="minor">
            <a:schemeClr val="tx1"/>
          </a:fontRef>
        </p:style>
      </p:cxnSp>
      <p:cxnSp>
        <p:nvCxnSpPr>
          <p:cNvPr id="26" name="Düz Ok Bağlayıcısı 25">
            <a:extLst>
              <a:ext uri="{FF2B5EF4-FFF2-40B4-BE49-F238E27FC236}">
                <a16:creationId xmlns:a16="http://schemas.microsoft.com/office/drawing/2014/main" id="{C68BD57C-663F-4CDF-8386-5CBBA3433235}"/>
              </a:ext>
            </a:extLst>
          </p:cNvPr>
          <p:cNvCxnSpPr>
            <a:cxnSpLocks/>
            <a:stCxn id="16" idx="4"/>
            <a:endCxn id="17" idx="0"/>
          </p:cNvCxnSpPr>
          <p:nvPr/>
        </p:nvCxnSpPr>
        <p:spPr>
          <a:xfrm>
            <a:off x="1365143" y="4285909"/>
            <a:ext cx="0" cy="268975"/>
          </a:xfrm>
          <a:prstGeom prst="straightConnector1">
            <a:avLst/>
          </a:prstGeom>
          <a:ln w="19050">
            <a:solidFill>
              <a:srgbClr val="DF5327"/>
            </a:solidFill>
            <a:tailEnd type="triangle"/>
          </a:ln>
        </p:spPr>
        <p:style>
          <a:lnRef idx="1">
            <a:schemeClr val="accent1"/>
          </a:lnRef>
          <a:fillRef idx="0">
            <a:schemeClr val="accent1"/>
          </a:fillRef>
          <a:effectRef idx="0">
            <a:schemeClr val="accent1"/>
          </a:effectRef>
          <a:fontRef idx="minor">
            <a:schemeClr val="tx1"/>
          </a:fontRef>
        </p:style>
      </p:cxnSp>
      <p:sp>
        <p:nvSpPr>
          <p:cNvPr id="56" name="İçerik Yer Tutucusu 3">
            <a:extLst>
              <a:ext uri="{FF2B5EF4-FFF2-40B4-BE49-F238E27FC236}">
                <a16:creationId xmlns:a16="http://schemas.microsoft.com/office/drawing/2014/main" id="{5531FAE6-E3C7-4266-B48D-BB2D8222DCB9}"/>
              </a:ext>
            </a:extLst>
          </p:cNvPr>
          <p:cNvSpPr txBox="1">
            <a:spLocks/>
          </p:cNvSpPr>
          <p:nvPr/>
        </p:nvSpPr>
        <p:spPr>
          <a:xfrm>
            <a:off x="3923928" y="1660961"/>
            <a:ext cx="5040560" cy="360040"/>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tr-TR" sz="1600" dirty="0">
                <a:solidFill>
                  <a:srgbClr val="00B050"/>
                </a:solidFill>
                <a:latin typeface="+mj-lt"/>
                <a:cs typeface="Calibri Light" panose="020F0302020204030204" pitchFamily="34" charset="0"/>
              </a:rPr>
              <a:t>1. Sayı değeri S1 adındaki değişkene atandı.</a:t>
            </a:r>
          </a:p>
        </p:txBody>
      </p:sp>
      <p:sp>
        <p:nvSpPr>
          <p:cNvPr id="58" name="İçerik Yer Tutucusu 3">
            <a:extLst>
              <a:ext uri="{FF2B5EF4-FFF2-40B4-BE49-F238E27FC236}">
                <a16:creationId xmlns:a16="http://schemas.microsoft.com/office/drawing/2014/main" id="{6E2A3A74-0D26-4B68-A43F-3E9FB91EE31B}"/>
              </a:ext>
            </a:extLst>
          </p:cNvPr>
          <p:cNvSpPr txBox="1">
            <a:spLocks/>
          </p:cNvSpPr>
          <p:nvPr/>
        </p:nvSpPr>
        <p:spPr>
          <a:xfrm>
            <a:off x="3915100" y="2394179"/>
            <a:ext cx="5040560" cy="360040"/>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tr-TR" sz="1600" dirty="0">
                <a:solidFill>
                  <a:srgbClr val="00B050"/>
                </a:solidFill>
                <a:latin typeface="+mj-lt"/>
                <a:cs typeface="Calibri Light" panose="020F0302020204030204" pitchFamily="34" charset="0"/>
              </a:rPr>
              <a:t>2. Sayı değeri S2 adındaki değişkene atandı.</a:t>
            </a:r>
          </a:p>
        </p:txBody>
      </p:sp>
      <p:sp>
        <p:nvSpPr>
          <p:cNvPr id="59" name="İçerik Yer Tutucusu 3">
            <a:extLst>
              <a:ext uri="{FF2B5EF4-FFF2-40B4-BE49-F238E27FC236}">
                <a16:creationId xmlns:a16="http://schemas.microsoft.com/office/drawing/2014/main" id="{FDDCAC5D-A222-45A0-8AC7-4CF747FF9D65}"/>
              </a:ext>
            </a:extLst>
          </p:cNvPr>
          <p:cNvSpPr txBox="1">
            <a:spLocks/>
          </p:cNvSpPr>
          <p:nvPr/>
        </p:nvSpPr>
        <p:spPr>
          <a:xfrm>
            <a:off x="3923928" y="3134913"/>
            <a:ext cx="5040560" cy="360040"/>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tr-TR" sz="1600" dirty="0">
                <a:solidFill>
                  <a:srgbClr val="7030A0"/>
                </a:solidFill>
                <a:latin typeface="+mj-lt"/>
                <a:cs typeface="Calibri Light" panose="020F0302020204030204" pitchFamily="34" charset="0"/>
              </a:rPr>
              <a:t>S1 ve S2 toplandı, çıkan sonuç Toplam değişkenine atandı</a:t>
            </a:r>
          </a:p>
        </p:txBody>
      </p:sp>
      <p:sp>
        <p:nvSpPr>
          <p:cNvPr id="60" name="İçerik Yer Tutucusu 3">
            <a:extLst>
              <a:ext uri="{FF2B5EF4-FFF2-40B4-BE49-F238E27FC236}">
                <a16:creationId xmlns:a16="http://schemas.microsoft.com/office/drawing/2014/main" id="{5A314C67-391D-4C24-B5F5-886AA29DC720}"/>
              </a:ext>
            </a:extLst>
          </p:cNvPr>
          <p:cNvSpPr txBox="1">
            <a:spLocks/>
          </p:cNvSpPr>
          <p:nvPr/>
        </p:nvSpPr>
        <p:spPr>
          <a:xfrm>
            <a:off x="3915100" y="3876288"/>
            <a:ext cx="5040560" cy="360040"/>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tr-TR" sz="1600" dirty="0">
                <a:solidFill>
                  <a:srgbClr val="00B050"/>
                </a:solidFill>
                <a:latin typeface="+mj-lt"/>
                <a:cs typeface="Calibri Light" panose="020F0302020204030204" pitchFamily="34" charset="0"/>
              </a:rPr>
              <a:t>Toplam değişkenindeki değer ekrana yazdırıldı</a:t>
            </a:r>
          </a:p>
        </p:txBody>
      </p:sp>
      <p:cxnSp>
        <p:nvCxnSpPr>
          <p:cNvPr id="84" name="Düz Ok Bağlayıcısı 83">
            <a:extLst>
              <a:ext uri="{FF2B5EF4-FFF2-40B4-BE49-F238E27FC236}">
                <a16:creationId xmlns:a16="http://schemas.microsoft.com/office/drawing/2014/main" id="{1594BEDC-ABAF-4B02-BA5D-052BD9D8ACA7}"/>
              </a:ext>
            </a:extLst>
          </p:cNvPr>
          <p:cNvCxnSpPr>
            <a:cxnSpLocks/>
            <a:stCxn id="13" idx="2"/>
            <a:endCxn id="56" idx="1"/>
          </p:cNvCxnSpPr>
          <p:nvPr/>
        </p:nvCxnSpPr>
        <p:spPr>
          <a:xfrm>
            <a:off x="1873805" y="1840981"/>
            <a:ext cx="2050123"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87" name="Düz Ok Bağlayıcısı 86">
            <a:extLst>
              <a:ext uri="{FF2B5EF4-FFF2-40B4-BE49-F238E27FC236}">
                <a16:creationId xmlns:a16="http://schemas.microsoft.com/office/drawing/2014/main" id="{66EB1293-325A-4069-8B7E-E28D4352D8D9}"/>
              </a:ext>
            </a:extLst>
          </p:cNvPr>
          <p:cNvCxnSpPr>
            <a:cxnSpLocks/>
            <a:stCxn id="14" idx="2"/>
            <a:endCxn id="58" idx="1"/>
          </p:cNvCxnSpPr>
          <p:nvPr/>
        </p:nvCxnSpPr>
        <p:spPr>
          <a:xfrm flipV="1">
            <a:off x="1873805" y="2574199"/>
            <a:ext cx="2041295" cy="375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88" name="Düz Ok Bağlayıcısı 87">
            <a:extLst>
              <a:ext uri="{FF2B5EF4-FFF2-40B4-BE49-F238E27FC236}">
                <a16:creationId xmlns:a16="http://schemas.microsoft.com/office/drawing/2014/main" id="{49445E15-31BE-4208-A864-0844916C515A}"/>
              </a:ext>
            </a:extLst>
          </p:cNvPr>
          <p:cNvCxnSpPr>
            <a:cxnSpLocks/>
            <a:stCxn id="15" idx="3"/>
            <a:endCxn id="59" idx="1"/>
          </p:cNvCxnSpPr>
          <p:nvPr/>
        </p:nvCxnSpPr>
        <p:spPr>
          <a:xfrm>
            <a:off x="2078678" y="3314933"/>
            <a:ext cx="1845250"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89" name="Düz Ok Bağlayıcısı 88">
            <a:extLst>
              <a:ext uri="{FF2B5EF4-FFF2-40B4-BE49-F238E27FC236}">
                <a16:creationId xmlns:a16="http://schemas.microsoft.com/office/drawing/2014/main" id="{16300F5B-A93D-4EDD-A06B-0C1CD67E0E2B}"/>
              </a:ext>
            </a:extLst>
          </p:cNvPr>
          <p:cNvCxnSpPr>
            <a:cxnSpLocks/>
            <a:stCxn id="16" idx="2"/>
            <a:endCxn id="60" idx="1"/>
          </p:cNvCxnSpPr>
          <p:nvPr/>
        </p:nvCxnSpPr>
        <p:spPr>
          <a:xfrm>
            <a:off x="1889292" y="4051909"/>
            <a:ext cx="2025808" cy="439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73496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1000"/>
                                        <p:tgtEl>
                                          <p:spTgt spid="19">
                                            <p:txEl>
                                              <p:pRg st="0" end="0"/>
                                            </p:txEl>
                                          </p:spTgt>
                                        </p:tgtEl>
                                      </p:cBhvr>
                                    </p:animEffect>
                                    <p:anim calcmode="lin" valueType="num">
                                      <p:cBhvr>
                                        <p:cTn id="15"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up)">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up)">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left)">
                                      <p:cBhvr>
                                        <p:cTn id="61" dur="5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left)">
                                      <p:cBhvr>
                                        <p:cTn id="66" dur="5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left)">
                                      <p:cBhvr>
                                        <p:cTn id="71" dur="5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wipe(left)">
                                      <p:cBhvr>
                                        <p:cTn id="76" dur="500"/>
                                        <p:tgtEl>
                                          <p:spTgt spid="17"/>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84"/>
                                        </p:tgtEl>
                                        <p:attrNameLst>
                                          <p:attrName>style.visibility</p:attrName>
                                        </p:attrNameLst>
                                      </p:cBhvr>
                                      <p:to>
                                        <p:strVal val="visible"/>
                                      </p:to>
                                    </p:set>
                                    <p:animEffect transition="in" filter="wipe(left)">
                                      <p:cBhvr>
                                        <p:cTn id="81" dur="500"/>
                                        <p:tgtEl>
                                          <p:spTgt spid="84"/>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56">
                                            <p:txEl>
                                              <p:pRg st="0" end="0"/>
                                            </p:txEl>
                                          </p:spTgt>
                                        </p:tgtEl>
                                        <p:attrNameLst>
                                          <p:attrName>style.visibility</p:attrName>
                                        </p:attrNameLst>
                                      </p:cBhvr>
                                      <p:to>
                                        <p:strVal val="visible"/>
                                      </p:to>
                                    </p:set>
                                    <p:animEffect transition="in" filter="fade">
                                      <p:cBhvr>
                                        <p:cTn id="86" dur="1000"/>
                                        <p:tgtEl>
                                          <p:spTgt spid="56">
                                            <p:txEl>
                                              <p:pRg st="0" end="0"/>
                                            </p:txEl>
                                          </p:spTgt>
                                        </p:tgtEl>
                                      </p:cBhvr>
                                    </p:animEffect>
                                    <p:anim calcmode="lin" valueType="num">
                                      <p:cBhvr>
                                        <p:cTn id="87"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left)">
                                      <p:cBhvr>
                                        <p:cTn id="93" dur="500"/>
                                        <p:tgtEl>
                                          <p:spTgt spid="87"/>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58">
                                            <p:txEl>
                                              <p:pRg st="0" end="0"/>
                                            </p:txEl>
                                          </p:spTgt>
                                        </p:tgtEl>
                                        <p:attrNameLst>
                                          <p:attrName>style.visibility</p:attrName>
                                        </p:attrNameLst>
                                      </p:cBhvr>
                                      <p:to>
                                        <p:strVal val="visible"/>
                                      </p:to>
                                    </p:set>
                                    <p:animEffect transition="in" filter="fade">
                                      <p:cBhvr>
                                        <p:cTn id="98" dur="1000"/>
                                        <p:tgtEl>
                                          <p:spTgt spid="58">
                                            <p:txEl>
                                              <p:pRg st="0" end="0"/>
                                            </p:txEl>
                                          </p:spTgt>
                                        </p:tgtEl>
                                      </p:cBhvr>
                                    </p:animEffect>
                                    <p:anim calcmode="lin" valueType="num">
                                      <p:cBhvr>
                                        <p:cTn id="99" dur="1000" fill="hold"/>
                                        <p:tgtEl>
                                          <p:spTgt spid="58">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5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88"/>
                                        </p:tgtEl>
                                        <p:attrNameLst>
                                          <p:attrName>style.visibility</p:attrName>
                                        </p:attrNameLst>
                                      </p:cBhvr>
                                      <p:to>
                                        <p:strVal val="visible"/>
                                      </p:to>
                                    </p:set>
                                    <p:animEffect transition="in" filter="wipe(left)">
                                      <p:cBhvr>
                                        <p:cTn id="105" dur="500"/>
                                        <p:tgtEl>
                                          <p:spTgt spid="88"/>
                                        </p:tgtEl>
                                      </p:cBhvr>
                                    </p:animEffect>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59">
                                            <p:txEl>
                                              <p:pRg st="0" end="0"/>
                                            </p:txEl>
                                          </p:spTgt>
                                        </p:tgtEl>
                                        <p:attrNameLst>
                                          <p:attrName>style.visibility</p:attrName>
                                        </p:attrNameLst>
                                      </p:cBhvr>
                                      <p:to>
                                        <p:strVal val="visible"/>
                                      </p:to>
                                    </p:set>
                                    <p:animEffect transition="in" filter="fade">
                                      <p:cBhvr>
                                        <p:cTn id="110" dur="1000"/>
                                        <p:tgtEl>
                                          <p:spTgt spid="59">
                                            <p:txEl>
                                              <p:pRg st="0" end="0"/>
                                            </p:txEl>
                                          </p:spTgt>
                                        </p:tgtEl>
                                      </p:cBhvr>
                                    </p:animEffect>
                                    <p:anim calcmode="lin" valueType="num">
                                      <p:cBhvr>
                                        <p:cTn id="111" dur="10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89"/>
                                        </p:tgtEl>
                                        <p:attrNameLst>
                                          <p:attrName>style.visibility</p:attrName>
                                        </p:attrNameLst>
                                      </p:cBhvr>
                                      <p:to>
                                        <p:strVal val="visible"/>
                                      </p:to>
                                    </p:set>
                                    <p:animEffect transition="in" filter="wipe(left)">
                                      <p:cBhvr>
                                        <p:cTn id="117" dur="500"/>
                                        <p:tgtEl>
                                          <p:spTgt spid="89"/>
                                        </p:tgtEl>
                                      </p:cBhvr>
                                    </p:animEffect>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60">
                                            <p:txEl>
                                              <p:pRg st="0" end="0"/>
                                            </p:txEl>
                                          </p:spTgt>
                                        </p:tgtEl>
                                        <p:attrNameLst>
                                          <p:attrName>style.visibility</p:attrName>
                                        </p:attrNameLst>
                                      </p:cBhvr>
                                      <p:to>
                                        <p:strVal val="visible"/>
                                      </p:to>
                                    </p:set>
                                    <p:animEffect transition="in" filter="fade">
                                      <p:cBhvr>
                                        <p:cTn id="122" dur="1000"/>
                                        <p:tgtEl>
                                          <p:spTgt spid="60">
                                            <p:txEl>
                                              <p:pRg st="0" end="0"/>
                                            </p:txEl>
                                          </p:spTgt>
                                        </p:tgtEl>
                                      </p:cBhvr>
                                    </p:animEffect>
                                    <p:anim calcmode="lin" valueType="num">
                                      <p:cBhvr>
                                        <p:cTn id="123" dur="1000" fill="hold"/>
                                        <p:tgtEl>
                                          <p:spTgt spid="60">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6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9" grpId="0"/>
      <p:bldP spid="12" grpId="0" animBg="1"/>
      <p:bldP spid="13" grpId="0" animBg="1"/>
      <p:bldP spid="14" grpId="0" animBg="1"/>
      <p:bldP spid="15" grpId="0" animBg="1"/>
      <p:bldP spid="16" grpId="0" animBg="1"/>
      <p:bldP spid="17" grpId="0" animBg="1"/>
      <p:bldP spid="56" grpId="0" build="p"/>
      <p:bldP spid="58" grpId="0" build="p"/>
      <p:bldP spid="59" grpId="0" build="p"/>
      <p:bldP spid="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08" y="-11342"/>
            <a:ext cx="6561348" cy="566865"/>
          </a:xfrm>
        </p:spPr>
        <p:txBody>
          <a:bodyPr>
            <a:normAutofit/>
          </a:bodyPr>
          <a:lstStyle/>
          <a:p>
            <a:r>
              <a:rPr lang="tr-TR" sz="2600" dirty="0">
                <a:solidFill>
                  <a:schemeClr val="accent1"/>
                </a:solidFill>
                <a:cs typeface="Calibri Light" panose="020F0302020204030204" pitchFamily="34" charset="0"/>
              </a:rPr>
              <a:t>Yazılımlar…</a:t>
            </a:r>
          </a:p>
        </p:txBody>
      </p:sp>
      <p:sp>
        <p:nvSpPr>
          <p:cNvPr id="4" name="İçerik Yer Tutucusu 3"/>
          <p:cNvSpPr>
            <a:spLocks noGrp="1"/>
          </p:cNvSpPr>
          <p:nvPr>
            <p:ph idx="1"/>
          </p:nvPr>
        </p:nvSpPr>
        <p:spPr>
          <a:xfrm>
            <a:off x="9178" y="641739"/>
            <a:ext cx="8947614" cy="737873"/>
          </a:xfrm>
        </p:spPr>
        <p:txBody>
          <a:bodyPr>
            <a:noAutofit/>
          </a:bodyPr>
          <a:lstStyle/>
          <a:p>
            <a:r>
              <a:rPr lang="tr-TR" sz="2000" dirty="0">
                <a:cs typeface="Calibri Light" panose="020F0302020204030204" pitchFamily="34" charset="0"/>
              </a:rPr>
              <a:t>Her yazılım bir </a:t>
            </a:r>
            <a:r>
              <a:rPr lang="tr-TR" sz="2000" u="sng" dirty="0">
                <a:solidFill>
                  <a:srgbClr val="FF0000"/>
                </a:solidFill>
                <a:cs typeface="Calibri Light" panose="020F0302020204030204" pitchFamily="34" charset="0"/>
              </a:rPr>
              <a:t>problemi</a:t>
            </a:r>
            <a:r>
              <a:rPr lang="tr-TR" sz="2000" dirty="0">
                <a:cs typeface="Calibri Light" panose="020F0302020204030204" pitchFamily="34" charset="0"/>
              </a:rPr>
              <a:t> çözmek amacıyla geliştirilmiştir.</a:t>
            </a:r>
            <a:endParaRPr lang="ko-KR" altLang="en-US" sz="2000" dirty="0">
              <a:cs typeface="Calibri Light" panose="020F0302020204030204" pitchFamily="34" charset="0"/>
            </a:endParaRPr>
          </a:p>
        </p:txBody>
      </p:sp>
      <p:cxnSp>
        <p:nvCxnSpPr>
          <p:cNvPr id="7" name="Düz Bağlayıcı 6">
            <a:extLst>
              <a:ext uri="{FF2B5EF4-FFF2-40B4-BE49-F238E27FC236}">
                <a16:creationId xmlns:a16="http://schemas.microsoft.com/office/drawing/2014/main" id="{FB60AF0F-7CCC-4644-8BA0-7BAF0F6C61E5}"/>
              </a:ext>
            </a:extLst>
          </p:cNvPr>
          <p:cNvCxnSpPr>
            <a:cxnSpLocks/>
          </p:cNvCxnSpPr>
          <p:nvPr/>
        </p:nvCxnSpPr>
        <p:spPr>
          <a:xfrm>
            <a:off x="9178" y="483518"/>
            <a:ext cx="9144000" cy="0"/>
          </a:xfrm>
          <a:prstGeom prst="line">
            <a:avLst/>
          </a:prstGeom>
          <a:ln w="28575"/>
        </p:spPr>
        <p:style>
          <a:lnRef idx="2">
            <a:schemeClr val="accent1"/>
          </a:lnRef>
          <a:fillRef idx="0">
            <a:schemeClr val="accent1"/>
          </a:fillRef>
          <a:effectRef idx="1">
            <a:schemeClr val="accent1"/>
          </a:effectRef>
          <a:fontRef idx="minor">
            <a:schemeClr val="tx1"/>
          </a:fontRef>
        </p:style>
      </p:cxnSp>
      <p:pic>
        <p:nvPicPr>
          <p:cNvPr id="6" name="Picture 2" descr="http://4.bp.blogspot.com/-omqONe9Y9u0/VcZqIg09CaI/AAAAAAAABsA/twqoUMq-YJU/s1600/Logo_Paint-pt.PNG">
            <a:extLst>
              <a:ext uri="{FF2B5EF4-FFF2-40B4-BE49-F238E27FC236}">
                <a16:creationId xmlns:a16="http://schemas.microsoft.com/office/drawing/2014/main" id="{30DF560B-B47B-415F-8B1D-19AD399956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6194" y="2231158"/>
            <a:ext cx="802523" cy="8025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schoolsoutclubs.com/images/kid-painting.jpg">
            <a:extLst>
              <a:ext uri="{FF2B5EF4-FFF2-40B4-BE49-F238E27FC236}">
                <a16:creationId xmlns:a16="http://schemas.microsoft.com/office/drawing/2014/main" id="{0F235D86-FAE9-468B-AD49-916D19FD0DF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8070" y="2058365"/>
            <a:ext cx="1282105" cy="10123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s://www.mozilla.org/media/img/firefox/desktop/index/animations/firefox-logo.bee1d85af18f.png">
            <a:extLst>
              <a:ext uri="{FF2B5EF4-FFF2-40B4-BE49-F238E27FC236}">
                <a16:creationId xmlns:a16="http://schemas.microsoft.com/office/drawing/2014/main" id="{63A55618-AE72-4F0C-82E9-F74F4C831BC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6038" y="2441234"/>
            <a:ext cx="670689" cy="6968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shieldcasework.com/wp-content/uploads/2015/09/apple-to-zebra-browsing-internet-on-a-laptop-702x336.jpg">
            <a:extLst>
              <a:ext uri="{FF2B5EF4-FFF2-40B4-BE49-F238E27FC236}">
                <a16:creationId xmlns:a16="http://schemas.microsoft.com/office/drawing/2014/main" id="{E80B997B-3C9A-48D4-8C29-6CC215F209C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4974"/>
          <a:stretch/>
        </p:blipFill>
        <p:spPr bwMode="auto">
          <a:xfrm>
            <a:off x="5886838" y="2075607"/>
            <a:ext cx="1762748" cy="9922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appsforpcmero.com/wp-content/uploads/2015/09/windows-media-player.png">
            <a:extLst>
              <a:ext uri="{FF2B5EF4-FFF2-40B4-BE49-F238E27FC236}">
                <a16:creationId xmlns:a16="http://schemas.microsoft.com/office/drawing/2014/main" id="{0C82F9A2-27E8-409A-84E6-9ED5E30AE1B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88113" y="4096788"/>
            <a:ext cx="756084" cy="75608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radiomaniacz.com/guy-listening.png">
            <a:extLst>
              <a:ext uri="{FF2B5EF4-FFF2-40B4-BE49-F238E27FC236}">
                <a16:creationId xmlns:a16="http://schemas.microsoft.com/office/drawing/2014/main" id="{14B0CCEA-C286-4D9C-B043-96FF9E13EC67}"/>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3658"/>
          <a:stretch/>
        </p:blipFill>
        <p:spPr bwMode="auto">
          <a:xfrm>
            <a:off x="2874588" y="3732879"/>
            <a:ext cx="1134126" cy="10704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s://lh6.ggpht.com/mp86vbELnqLi2FzvhiKdPX31_oiTRLNyeK8x4IIrbF5eD1D5RdnVwjQP0hwMNR_JdA=w300">
            <a:extLst>
              <a:ext uri="{FF2B5EF4-FFF2-40B4-BE49-F238E27FC236}">
                <a16:creationId xmlns:a16="http://schemas.microsoft.com/office/drawing/2014/main" id="{227664A4-C35C-4F4C-A6C3-8347B94192C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78233" y="3942643"/>
            <a:ext cx="810090" cy="8100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http://onemobilemedia.com/assets/images/texting.png">
            <a:extLst>
              <a:ext uri="{FF2B5EF4-FFF2-40B4-BE49-F238E27FC236}">
                <a16:creationId xmlns:a16="http://schemas.microsoft.com/office/drawing/2014/main" id="{8FC68298-E052-4CF2-95F7-4C661871E87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00112" y="3715432"/>
            <a:ext cx="1086729" cy="1137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1190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randombar(horizontal)">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randombar(horizontal)">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down)">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Unvan 1">
            <a:extLst>
              <a:ext uri="{FF2B5EF4-FFF2-40B4-BE49-F238E27FC236}">
                <a16:creationId xmlns:a16="http://schemas.microsoft.com/office/drawing/2014/main" id="{9B53D49E-1B21-4BA9-B6C4-A2B5EA2A2697}"/>
              </a:ext>
            </a:extLst>
          </p:cNvPr>
          <p:cNvSpPr>
            <a:spLocks noGrp="1"/>
          </p:cNvSpPr>
          <p:nvPr>
            <p:ph type="title"/>
          </p:nvPr>
        </p:nvSpPr>
        <p:spPr>
          <a:xfrm>
            <a:off x="-14808" y="-11342"/>
            <a:ext cx="7867482" cy="494858"/>
          </a:xfrm>
        </p:spPr>
        <p:txBody>
          <a:bodyPr>
            <a:noAutofit/>
          </a:bodyPr>
          <a:lstStyle/>
          <a:p>
            <a:r>
              <a:rPr lang="tr-TR" sz="2600" dirty="0">
                <a:solidFill>
                  <a:schemeClr val="accent1"/>
                </a:solidFill>
                <a:cs typeface="Calibri Light" panose="020F0302020204030204" pitchFamily="34" charset="0"/>
              </a:rPr>
              <a:t>Değişken İsimleri</a:t>
            </a:r>
          </a:p>
        </p:txBody>
      </p:sp>
      <p:cxnSp>
        <p:nvCxnSpPr>
          <p:cNvPr id="32" name="Düz Bağlayıcı 31">
            <a:extLst>
              <a:ext uri="{FF2B5EF4-FFF2-40B4-BE49-F238E27FC236}">
                <a16:creationId xmlns:a16="http://schemas.microsoft.com/office/drawing/2014/main" id="{65FCA8FA-C569-4F4A-8FB9-3DCCE29286B9}"/>
              </a:ext>
            </a:extLst>
          </p:cNvPr>
          <p:cNvCxnSpPr>
            <a:cxnSpLocks/>
          </p:cNvCxnSpPr>
          <p:nvPr/>
        </p:nvCxnSpPr>
        <p:spPr>
          <a:xfrm>
            <a:off x="0" y="483516"/>
            <a:ext cx="9144000"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12" name="İçerik Yer Tutucusu 3">
            <a:extLst>
              <a:ext uri="{FF2B5EF4-FFF2-40B4-BE49-F238E27FC236}">
                <a16:creationId xmlns:a16="http://schemas.microsoft.com/office/drawing/2014/main" id="{2D3D3EDD-8BDB-490E-AAE4-5C864DD417E8}"/>
              </a:ext>
            </a:extLst>
          </p:cNvPr>
          <p:cNvSpPr txBox="1">
            <a:spLocks/>
          </p:cNvSpPr>
          <p:nvPr/>
        </p:nvSpPr>
        <p:spPr>
          <a:xfrm>
            <a:off x="485044" y="843558"/>
            <a:ext cx="8155408" cy="792082"/>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00000"/>
              </a:lnSpc>
              <a:spcBef>
                <a:spcPts val="0"/>
              </a:spcBef>
            </a:pPr>
            <a:r>
              <a:rPr lang="tr-TR" sz="1600" dirty="0">
                <a:latin typeface="+mj-lt"/>
                <a:cs typeface="Calibri Light" panose="020F0302020204030204" pitchFamily="34" charset="0"/>
              </a:rPr>
              <a:t>     Değişken isimlerini istediğimiz gibi belirleyebiliriz. Yukarıdaki örnekte </a:t>
            </a:r>
            <a:r>
              <a:rPr lang="tr-TR" sz="1600" dirty="0">
                <a:solidFill>
                  <a:srgbClr val="DF5327"/>
                </a:solidFill>
                <a:latin typeface="+mj-lt"/>
                <a:cs typeface="Calibri Light" panose="020F0302020204030204" pitchFamily="34" charset="0"/>
              </a:rPr>
              <a:t>S1</a:t>
            </a:r>
            <a:r>
              <a:rPr lang="tr-TR" sz="1600" dirty="0">
                <a:latin typeface="+mj-lt"/>
                <a:cs typeface="Calibri Light" panose="020F0302020204030204" pitchFamily="34" charset="0"/>
              </a:rPr>
              <a:t>, </a:t>
            </a:r>
            <a:r>
              <a:rPr lang="tr-TR" sz="1600" dirty="0">
                <a:solidFill>
                  <a:srgbClr val="DF5327"/>
                </a:solidFill>
                <a:latin typeface="+mj-lt"/>
                <a:cs typeface="Calibri Light" panose="020F0302020204030204" pitchFamily="34" charset="0"/>
              </a:rPr>
              <a:t>S2</a:t>
            </a:r>
            <a:r>
              <a:rPr lang="tr-TR" sz="1600" dirty="0">
                <a:latin typeface="+mj-lt"/>
                <a:cs typeface="Calibri Light" panose="020F0302020204030204" pitchFamily="34" charset="0"/>
              </a:rPr>
              <a:t> ve </a:t>
            </a:r>
            <a:r>
              <a:rPr lang="tr-TR" sz="1600" dirty="0">
                <a:solidFill>
                  <a:srgbClr val="DF5327"/>
                </a:solidFill>
                <a:latin typeface="+mj-lt"/>
                <a:cs typeface="Calibri Light" panose="020F0302020204030204" pitchFamily="34" charset="0"/>
              </a:rPr>
              <a:t>Toplam</a:t>
            </a:r>
            <a:r>
              <a:rPr lang="tr-TR" sz="1600" dirty="0">
                <a:latin typeface="+mj-lt"/>
                <a:cs typeface="Calibri Light" panose="020F0302020204030204" pitchFamily="34" charset="0"/>
              </a:rPr>
              <a:t> şeklinde kullandık. İstenirse </a:t>
            </a:r>
            <a:r>
              <a:rPr lang="tr-TR" sz="1600" dirty="0">
                <a:solidFill>
                  <a:srgbClr val="DF5327"/>
                </a:solidFill>
                <a:latin typeface="+mj-lt"/>
                <a:cs typeface="Calibri Light" panose="020F0302020204030204" pitchFamily="34" charset="0"/>
              </a:rPr>
              <a:t>sayi1</a:t>
            </a:r>
            <a:r>
              <a:rPr lang="tr-TR" sz="1600" dirty="0">
                <a:latin typeface="+mj-lt"/>
                <a:cs typeface="Calibri Light" panose="020F0302020204030204" pitchFamily="34" charset="0"/>
              </a:rPr>
              <a:t>, </a:t>
            </a:r>
            <a:r>
              <a:rPr lang="tr-TR" sz="1600" dirty="0">
                <a:solidFill>
                  <a:srgbClr val="DF5327"/>
                </a:solidFill>
                <a:latin typeface="+mj-lt"/>
                <a:cs typeface="Calibri Light" panose="020F0302020204030204" pitchFamily="34" charset="0"/>
              </a:rPr>
              <a:t>sayi2</a:t>
            </a:r>
            <a:r>
              <a:rPr lang="tr-TR" sz="1600" dirty="0">
                <a:latin typeface="+mj-lt"/>
                <a:cs typeface="Calibri Light" panose="020F0302020204030204" pitchFamily="34" charset="0"/>
              </a:rPr>
              <a:t>, </a:t>
            </a:r>
            <a:r>
              <a:rPr lang="tr-TR" sz="1600" dirty="0" err="1">
                <a:solidFill>
                  <a:srgbClr val="DF5327"/>
                </a:solidFill>
                <a:latin typeface="+mj-lt"/>
                <a:cs typeface="Calibri Light" panose="020F0302020204030204" pitchFamily="34" charset="0"/>
              </a:rPr>
              <a:t>sonuc</a:t>
            </a:r>
            <a:r>
              <a:rPr lang="tr-TR" sz="1600" dirty="0">
                <a:latin typeface="+mj-lt"/>
                <a:cs typeface="Calibri Light" panose="020F0302020204030204" pitchFamily="34" charset="0"/>
              </a:rPr>
              <a:t> gibi değişkende saklanacak olan bilgiyi anımsatacak isimler de kullanılabilir.</a:t>
            </a:r>
          </a:p>
        </p:txBody>
      </p:sp>
      <p:grpSp>
        <p:nvGrpSpPr>
          <p:cNvPr id="4" name="Grup 3">
            <a:extLst>
              <a:ext uri="{FF2B5EF4-FFF2-40B4-BE49-F238E27FC236}">
                <a16:creationId xmlns:a16="http://schemas.microsoft.com/office/drawing/2014/main" id="{0B0DC85F-F14D-4D62-A7CC-1D52773E1739}"/>
              </a:ext>
            </a:extLst>
          </p:cNvPr>
          <p:cNvGrpSpPr/>
          <p:nvPr/>
        </p:nvGrpSpPr>
        <p:grpSpPr>
          <a:xfrm>
            <a:off x="971600" y="2101269"/>
            <a:ext cx="4272033" cy="326465"/>
            <a:chOff x="971600" y="2101269"/>
            <a:chExt cx="4272033" cy="326465"/>
          </a:xfrm>
        </p:grpSpPr>
        <p:sp>
          <p:nvSpPr>
            <p:cNvPr id="2" name="Dikdörtgen: Köşeleri Yuvarlatılmış 1">
              <a:extLst>
                <a:ext uri="{FF2B5EF4-FFF2-40B4-BE49-F238E27FC236}">
                  <a16:creationId xmlns:a16="http://schemas.microsoft.com/office/drawing/2014/main" id="{439B0185-013B-494E-96E9-5B0BDE49AB11}"/>
                </a:ext>
              </a:extLst>
            </p:cNvPr>
            <p:cNvSpPr/>
            <p:nvPr/>
          </p:nvSpPr>
          <p:spPr>
            <a:xfrm>
              <a:off x="971600" y="2139702"/>
              <a:ext cx="1152128" cy="288032"/>
            </a:xfrm>
            <a:prstGeom prst="roundRect">
              <a:avLst/>
            </a:prstGeom>
            <a:ln>
              <a:solidFill>
                <a:srgbClr val="DF5327"/>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tr-TR" dirty="0"/>
                <a:t>Toplam</a:t>
              </a:r>
            </a:p>
          </p:txBody>
        </p:sp>
        <p:sp>
          <p:nvSpPr>
            <p:cNvPr id="15" name="İçerik Yer Tutucusu 3">
              <a:extLst>
                <a:ext uri="{FF2B5EF4-FFF2-40B4-BE49-F238E27FC236}">
                  <a16:creationId xmlns:a16="http://schemas.microsoft.com/office/drawing/2014/main" id="{A76486DB-19A3-409D-BDA6-26EA040DC27D}"/>
                </a:ext>
              </a:extLst>
            </p:cNvPr>
            <p:cNvSpPr txBox="1">
              <a:spLocks/>
            </p:cNvSpPr>
            <p:nvPr/>
          </p:nvSpPr>
          <p:spPr>
            <a:xfrm>
              <a:off x="2195736" y="2101269"/>
              <a:ext cx="333288" cy="288023"/>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00000"/>
                </a:lnSpc>
                <a:spcBef>
                  <a:spcPts val="0"/>
                </a:spcBef>
              </a:pPr>
              <a:r>
                <a:rPr lang="tr-TR" sz="1800" b="1" dirty="0">
                  <a:latin typeface="+mj-lt"/>
                  <a:cs typeface="Calibri Light" panose="020F0302020204030204" pitchFamily="34" charset="0"/>
                </a:rPr>
                <a:t>=</a:t>
              </a:r>
            </a:p>
          </p:txBody>
        </p:sp>
        <p:sp>
          <p:nvSpPr>
            <p:cNvPr id="16" name="Dikdörtgen: Köşeleri Yuvarlatılmış 15">
              <a:extLst>
                <a:ext uri="{FF2B5EF4-FFF2-40B4-BE49-F238E27FC236}">
                  <a16:creationId xmlns:a16="http://schemas.microsoft.com/office/drawing/2014/main" id="{457E48EB-5ED9-467A-8C54-54ABF6F37D36}"/>
                </a:ext>
              </a:extLst>
            </p:cNvPr>
            <p:cNvSpPr/>
            <p:nvPr/>
          </p:nvSpPr>
          <p:spPr>
            <a:xfrm>
              <a:off x="2529024" y="2139702"/>
              <a:ext cx="1152128" cy="288032"/>
            </a:xfrm>
            <a:prstGeom prst="roundRect">
              <a:avLst/>
            </a:prstGeom>
            <a:ln>
              <a:solidFill>
                <a:srgbClr val="DF5327"/>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tr-TR" dirty="0"/>
                <a:t>sayi1</a:t>
              </a:r>
            </a:p>
          </p:txBody>
        </p:sp>
        <p:sp>
          <p:nvSpPr>
            <p:cNvPr id="17" name="İçerik Yer Tutucusu 3">
              <a:extLst>
                <a:ext uri="{FF2B5EF4-FFF2-40B4-BE49-F238E27FC236}">
                  <a16:creationId xmlns:a16="http://schemas.microsoft.com/office/drawing/2014/main" id="{202C762A-2AB8-43F8-A525-563E663DFF40}"/>
                </a:ext>
              </a:extLst>
            </p:cNvPr>
            <p:cNvSpPr txBox="1">
              <a:spLocks/>
            </p:cNvSpPr>
            <p:nvPr/>
          </p:nvSpPr>
          <p:spPr>
            <a:xfrm>
              <a:off x="3753160" y="2101269"/>
              <a:ext cx="333288" cy="288023"/>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00000"/>
                </a:lnSpc>
                <a:spcBef>
                  <a:spcPts val="0"/>
                </a:spcBef>
              </a:pPr>
              <a:r>
                <a:rPr lang="tr-TR" sz="1800" b="1" dirty="0">
                  <a:latin typeface="+mj-lt"/>
                  <a:cs typeface="Calibri Light" panose="020F0302020204030204" pitchFamily="34" charset="0"/>
                </a:rPr>
                <a:t>+</a:t>
              </a:r>
            </a:p>
          </p:txBody>
        </p:sp>
        <p:sp>
          <p:nvSpPr>
            <p:cNvPr id="18" name="Dikdörtgen: Köşeleri Yuvarlatılmış 17">
              <a:extLst>
                <a:ext uri="{FF2B5EF4-FFF2-40B4-BE49-F238E27FC236}">
                  <a16:creationId xmlns:a16="http://schemas.microsoft.com/office/drawing/2014/main" id="{DB693007-79E1-4277-A887-47C48A2C4C42}"/>
                </a:ext>
              </a:extLst>
            </p:cNvPr>
            <p:cNvSpPr/>
            <p:nvPr/>
          </p:nvSpPr>
          <p:spPr>
            <a:xfrm>
              <a:off x="4091505" y="2139702"/>
              <a:ext cx="1152128" cy="288032"/>
            </a:xfrm>
            <a:prstGeom prst="roundRect">
              <a:avLst/>
            </a:prstGeom>
            <a:ln>
              <a:solidFill>
                <a:srgbClr val="DF5327"/>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tr-TR" dirty="0"/>
                <a:t>sayi2</a:t>
              </a:r>
            </a:p>
          </p:txBody>
        </p:sp>
      </p:grpSp>
      <p:grpSp>
        <p:nvGrpSpPr>
          <p:cNvPr id="7" name="Grup 6">
            <a:extLst>
              <a:ext uri="{FF2B5EF4-FFF2-40B4-BE49-F238E27FC236}">
                <a16:creationId xmlns:a16="http://schemas.microsoft.com/office/drawing/2014/main" id="{DD7110DB-AB14-4213-9669-89C7D5A7BAD8}"/>
              </a:ext>
            </a:extLst>
          </p:cNvPr>
          <p:cNvGrpSpPr/>
          <p:nvPr/>
        </p:nvGrpSpPr>
        <p:grpSpPr>
          <a:xfrm>
            <a:off x="971600" y="2672472"/>
            <a:ext cx="4272033" cy="326465"/>
            <a:chOff x="971600" y="2672472"/>
            <a:chExt cx="4272033" cy="326465"/>
          </a:xfrm>
        </p:grpSpPr>
        <p:sp>
          <p:nvSpPr>
            <p:cNvPr id="20" name="Dikdörtgen: Köşeleri Yuvarlatılmış 19">
              <a:extLst>
                <a:ext uri="{FF2B5EF4-FFF2-40B4-BE49-F238E27FC236}">
                  <a16:creationId xmlns:a16="http://schemas.microsoft.com/office/drawing/2014/main" id="{3752E6B6-D386-42F6-AB46-98C8BEF6C12B}"/>
                </a:ext>
              </a:extLst>
            </p:cNvPr>
            <p:cNvSpPr/>
            <p:nvPr/>
          </p:nvSpPr>
          <p:spPr>
            <a:xfrm>
              <a:off x="971600" y="2710905"/>
              <a:ext cx="1152128" cy="288032"/>
            </a:xfrm>
            <a:prstGeom prst="roundRect">
              <a:avLst/>
            </a:prstGeom>
            <a:ln>
              <a:solidFill>
                <a:srgbClr val="DF5327"/>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tr-TR" dirty="0" err="1"/>
                <a:t>Sonuc</a:t>
              </a:r>
              <a:endParaRPr lang="tr-TR" dirty="0"/>
            </a:p>
          </p:txBody>
        </p:sp>
        <p:sp>
          <p:nvSpPr>
            <p:cNvPr id="24" name="İçerik Yer Tutucusu 3">
              <a:extLst>
                <a:ext uri="{FF2B5EF4-FFF2-40B4-BE49-F238E27FC236}">
                  <a16:creationId xmlns:a16="http://schemas.microsoft.com/office/drawing/2014/main" id="{178BE58B-8181-439D-A23A-E661A0F696A8}"/>
                </a:ext>
              </a:extLst>
            </p:cNvPr>
            <p:cNvSpPr txBox="1">
              <a:spLocks/>
            </p:cNvSpPr>
            <p:nvPr/>
          </p:nvSpPr>
          <p:spPr>
            <a:xfrm>
              <a:off x="2195736" y="2672472"/>
              <a:ext cx="333288" cy="288023"/>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00000"/>
                </a:lnSpc>
                <a:spcBef>
                  <a:spcPts val="0"/>
                </a:spcBef>
              </a:pPr>
              <a:r>
                <a:rPr lang="tr-TR" sz="1800" b="1" dirty="0">
                  <a:latin typeface="+mj-lt"/>
                  <a:cs typeface="Calibri Light" panose="020F0302020204030204" pitchFamily="34" charset="0"/>
                </a:rPr>
                <a:t>=</a:t>
              </a:r>
            </a:p>
          </p:txBody>
        </p:sp>
        <p:sp>
          <p:nvSpPr>
            <p:cNvPr id="25" name="Dikdörtgen: Köşeleri Yuvarlatılmış 24">
              <a:extLst>
                <a:ext uri="{FF2B5EF4-FFF2-40B4-BE49-F238E27FC236}">
                  <a16:creationId xmlns:a16="http://schemas.microsoft.com/office/drawing/2014/main" id="{0EC248ED-55FD-4E1F-8F24-81AF96E18F50}"/>
                </a:ext>
              </a:extLst>
            </p:cNvPr>
            <p:cNvSpPr/>
            <p:nvPr/>
          </p:nvSpPr>
          <p:spPr>
            <a:xfrm>
              <a:off x="2529024" y="2710905"/>
              <a:ext cx="1152128" cy="288032"/>
            </a:xfrm>
            <a:prstGeom prst="roundRect">
              <a:avLst/>
            </a:prstGeom>
            <a:ln>
              <a:solidFill>
                <a:srgbClr val="DF5327"/>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tr-TR" dirty="0"/>
                <a:t>x</a:t>
              </a:r>
            </a:p>
          </p:txBody>
        </p:sp>
        <p:sp>
          <p:nvSpPr>
            <p:cNvPr id="26" name="İçerik Yer Tutucusu 3">
              <a:extLst>
                <a:ext uri="{FF2B5EF4-FFF2-40B4-BE49-F238E27FC236}">
                  <a16:creationId xmlns:a16="http://schemas.microsoft.com/office/drawing/2014/main" id="{CB28EA55-F6B9-4F1C-9A98-5EA5F61F5047}"/>
                </a:ext>
              </a:extLst>
            </p:cNvPr>
            <p:cNvSpPr txBox="1">
              <a:spLocks/>
            </p:cNvSpPr>
            <p:nvPr/>
          </p:nvSpPr>
          <p:spPr>
            <a:xfrm>
              <a:off x="3753160" y="2672472"/>
              <a:ext cx="333288" cy="288023"/>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00000"/>
                </a:lnSpc>
                <a:spcBef>
                  <a:spcPts val="0"/>
                </a:spcBef>
              </a:pPr>
              <a:r>
                <a:rPr lang="tr-TR" sz="1800" b="1" dirty="0">
                  <a:latin typeface="+mj-lt"/>
                  <a:cs typeface="Calibri Light" panose="020F0302020204030204" pitchFamily="34" charset="0"/>
                </a:rPr>
                <a:t>+</a:t>
              </a:r>
            </a:p>
          </p:txBody>
        </p:sp>
        <p:sp>
          <p:nvSpPr>
            <p:cNvPr id="27" name="Dikdörtgen: Köşeleri Yuvarlatılmış 26">
              <a:extLst>
                <a:ext uri="{FF2B5EF4-FFF2-40B4-BE49-F238E27FC236}">
                  <a16:creationId xmlns:a16="http://schemas.microsoft.com/office/drawing/2014/main" id="{395BF131-F2A3-4935-859F-94E2C1547288}"/>
                </a:ext>
              </a:extLst>
            </p:cNvPr>
            <p:cNvSpPr/>
            <p:nvPr/>
          </p:nvSpPr>
          <p:spPr>
            <a:xfrm>
              <a:off x="4091505" y="2710905"/>
              <a:ext cx="1152128" cy="288032"/>
            </a:xfrm>
            <a:prstGeom prst="roundRect">
              <a:avLst/>
            </a:prstGeom>
            <a:ln>
              <a:solidFill>
                <a:srgbClr val="DF5327"/>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tr-TR" dirty="0"/>
                <a:t>y</a:t>
              </a:r>
            </a:p>
          </p:txBody>
        </p:sp>
      </p:grpSp>
      <p:grpSp>
        <p:nvGrpSpPr>
          <p:cNvPr id="8" name="Grup 7">
            <a:extLst>
              <a:ext uri="{FF2B5EF4-FFF2-40B4-BE49-F238E27FC236}">
                <a16:creationId xmlns:a16="http://schemas.microsoft.com/office/drawing/2014/main" id="{771ED273-E1BE-4ACE-9B63-FD59C4DB9DA0}"/>
              </a:ext>
            </a:extLst>
          </p:cNvPr>
          <p:cNvGrpSpPr/>
          <p:nvPr/>
        </p:nvGrpSpPr>
        <p:grpSpPr>
          <a:xfrm>
            <a:off x="971600" y="3243675"/>
            <a:ext cx="4272033" cy="326465"/>
            <a:chOff x="971600" y="3243675"/>
            <a:chExt cx="4272033" cy="326465"/>
          </a:xfrm>
        </p:grpSpPr>
        <p:sp>
          <p:nvSpPr>
            <p:cNvPr id="28" name="Dikdörtgen: Köşeleri Yuvarlatılmış 27">
              <a:extLst>
                <a:ext uri="{FF2B5EF4-FFF2-40B4-BE49-F238E27FC236}">
                  <a16:creationId xmlns:a16="http://schemas.microsoft.com/office/drawing/2014/main" id="{C3CB9920-00B8-4D08-9D96-0D2806BF87A8}"/>
                </a:ext>
              </a:extLst>
            </p:cNvPr>
            <p:cNvSpPr/>
            <p:nvPr/>
          </p:nvSpPr>
          <p:spPr>
            <a:xfrm>
              <a:off x="971600" y="3282108"/>
              <a:ext cx="1152128" cy="288032"/>
            </a:xfrm>
            <a:prstGeom prst="roundRect">
              <a:avLst/>
            </a:prstGeom>
            <a:ln>
              <a:solidFill>
                <a:srgbClr val="DF5327"/>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tr-TR" dirty="0" err="1"/>
                <a:t>Deger</a:t>
              </a:r>
              <a:endParaRPr lang="tr-TR" dirty="0"/>
            </a:p>
          </p:txBody>
        </p:sp>
        <p:sp>
          <p:nvSpPr>
            <p:cNvPr id="30" name="İçerik Yer Tutucusu 3">
              <a:extLst>
                <a:ext uri="{FF2B5EF4-FFF2-40B4-BE49-F238E27FC236}">
                  <a16:creationId xmlns:a16="http://schemas.microsoft.com/office/drawing/2014/main" id="{3E0FE3F3-CC65-4209-847D-1D2050279CCF}"/>
                </a:ext>
              </a:extLst>
            </p:cNvPr>
            <p:cNvSpPr txBox="1">
              <a:spLocks/>
            </p:cNvSpPr>
            <p:nvPr/>
          </p:nvSpPr>
          <p:spPr>
            <a:xfrm>
              <a:off x="2195736" y="3243675"/>
              <a:ext cx="333288" cy="288023"/>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00000"/>
                </a:lnSpc>
                <a:spcBef>
                  <a:spcPts val="0"/>
                </a:spcBef>
              </a:pPr>
              <a:r>
                <a:rPr lang="tr-TR" sz="1800" b="1" dirty="0">
                  <a:latin typeface="+mj-lt"/>
                  <a:cs typeface="Calibri Light" panose="020F0302020204030204" pitchFamily="34" charset="0"/>
                </a:rPr>
                <a:t>=</a:t>
              </a:r>
            </a:p>
          </p:txBody>
        </p:sp>
        <p:sp>
          <p:nvSpPr>
            <p:cNvPr id="31" name="Dikdörtgen: Köşeleri Yuvarlatılmış 30">
              <a:extLst>
                <a:ext uri="{FF2B5EF4-FFF2-40B4-BE49-F238E27FC236}">
                  <a16:creationId xmlns:a16="http://schemas.microsoft.com/office/drawing/2014/main" id="{9285F506-C0F3-4665-85B4-93C3D52B91E3}"/>
                </a:ext>
              </a:extLst>
            </p:cNvPr>
            <p:cNvSpPr/>
            <p:nvPr/>
          </p:nvSpPr>
          <p:spPr>
            <a:xfrm>
              <a:off x="2529024" y="3282108"/>
              <a:ext cx="1152128" cy="288032"/>
            </a:xfrm>
            <a:prstGeom prst="roundRect">
              <a:avLst/>
            </a:prstGeom>
            <a:ln>
              <a:solidFill>
                <a:srgbClr val="DF5327"/>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tr-TR" dirty="0" err="1"/>
                <a:t>ilkdeger</a:t>
              </a:r>
              <a:endParaRPr lang="tr-TR" dirty="0"/>
            </a:p>
          </p:txBody>
        </p:sp>
        <p:sp>
          <p:nvSpPr>
            <p:cNvPr id="34" name="İçerik Yer Tutucusu 3">
              <a:extLst>
                <a:ext uri="{FF2B5EF4-FFF2-40B4-BE49-F238E27FC236}">
                  <a16:creationId xmlns:a16="http://schemas.microsoft.com/office/drawing/2014/main" id="{9B88CD4B-AF69-4B29-8096-231C38B75920}"/>
                </a:ext>
              </a:extLst>
            </p:cNvPr>
            <p:cNvSpPr txBox="1">
              <a:spLocks/>
            </p:cNvSpPr>
            <p:nvPr/>
          </p:nvSpPr>
          <p:spPr>
            <a:xfrm>
              <a:off x="3753160" y="3243675"/>
              <a:ext cx="333288" cy="288023"/>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00000"/>
                </a:lnSpc>
                <a:spcBef>
                  <a:spcPts val="0"/>
                </a:spcBef>
              </a:pPr>
              <a:r>
                <a:rPr lang="tr-TR" sz="1800" b="1" dirty="0">
                  <a:latin typeface="+mj-lt"/>
                  <a:cs typeface="Calibri Light" panose="020F0302020204030204" pitchFamily="34" charset="0"/>
                </a:rPr>
                <a:t>+</a:t>
              </a:r>
            </a:p>
          </p:txBody>
        </p:sp>
        <p:sp>
          <p:nvSpPr>
            <p:cNvPr id="36" name="Dikdörtgen: Köşeleri Yuvarlatılmış 35">
              <a:extLst>
                <a:ext uri="{FF2B5EF4-FFF2-40B4-BE49-F238E27FC236}">
                  <a16:creationId xmlns:a16="http://schemas.microsoft.com/office/drawing/2014/main" id="{B145BB01-A67A-497B-995D-20CA85B788F7}"/>
                </a:ext>
              </a:extLst>
            </p:cNvPr>
            <p:cNvSpPr/>
            <p:nvPr/>
          </p:nvSpPr>
          <p:spPr>
            <a:xfrm>
              <a:off x="4091505" y="3282108"/>
              <a:ext cx="1152128" cy="288032"/>
            </a:xfrm>
            <a:prstGeom prst="roundRect">
              <a:avLst/>
            </a:prstGeom>
            <a:ln>
              <a:solidFill>
                <a:srgbClr val="DF5327"/>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tr-TR" dirty="0" err="1"/>
                <a:t>sondeger</a:t>
              </a:r>
              <a:endParaRPr lang="tr-TR" dirty="0"/>
            </a:p>
          </p:txBody>
        </p:sp>
      </p:grpSp>
      <p:sp>
        <p:nvSpPr>
          <p:cNvPr id="3" name="Sağ Ayraç 2">
            <a:extLst>
              <a:ext uri="{FF2B5EF4-FFF2-40B4-BE49-F238E27FC236}">
                <a16:creationId xmlns:a16="http://schemas.microsoft.com/office/drawing/2014/main" id="{10D30C52-A81F-4A8E-8ADE-15BCC26A7B1D}"/>
              </a:ext>
            </a:extLst>
          </p:cNvPr>
          <p:cNvSpPr/>
          <p:nvPr/>
        </p:nvSpPr>
        <p:spPr>
          <a:xfrm>
            <a:off x="5277964" y="2076022"/>
            <a:ext cx="576064" cy="1543311"/>
          </a:xfrm>
          <a:prstGeom prst="rightBrace">
            <a:avLst>
              <a:gd name="adj1" fmla="val 39559"/>
              <a:gd name="adj2" fmla="val 50905"/>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tr-TR"/>
          </a:p>
        </p:txBody>
      </p:sp>
      <p:sp>
        <p:nvSpPr>
          <p:cNvPr id="37" name="İçerik Yer Tutucusu 3">
            <a:extLst>
              <a:ext uri="{FF2B5EF4-FFF2-40B4-BE49-F238E27FC236}">
                <a16:creationId xmlns:a16="http://schemas.microsoft.com/office/drawing/2014/main" id="{B3785455-0DB0-47A1-A49F-B3EE87ABF8EE}"/>
              </a:ext>
            </a:extLst>
          </p:cNvPr>
          <p:cNvSpPr txBox="1">
            <a:spLocks/>
          </p:cNvSpPr>
          <p:nvPr/>
        </p:nvSpPr>
        <p:spPr>
          <a:xfrm>
            <a:off x="6083833" y="2314864"/>
            <a:ext cx="2556619" cy="792082"/>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00000"/>
              </a:lnSpc>
              <a:spcBef>
                <a:spcPts val="0"/>
              </a:spcBef>
            </a:pPr>
            <a:r>
              <a:rPr lang="tr-TR" sz="1600" dirty="0">
                <a:latin typeface="+mj-lt"/>
                <a:cs typeface="Calibri Light" panose="020F0302020204030204" pitchFamily="34" charset="0"/>
              </a:rPr>
              <a:t>Yanda yapılan üç işlem içinde sonuçlar aynıdır, sadece değişken isimleri farklıdır.</a:t>
            </a:r>
          </a:p>
        </p:txBody>
      </p:sp>
    </p:spTree>
    <p:extLst>
      <p:ext uri="{BB962C8B-B14F-4D97-AF65-F5344CB8AC3E}">
        <p14:creationId xmlns:p14="http://schemas.microsoft.com/office/powerpoint/2010/main" val="20713456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up)">
                                      <p:cBhvr>
                                        <p:cTn id="4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2" grpId="0" build="p"/>
      <p:bldP spid="3" grpId="0" animBg="1"/>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Unvan 1">
            <a:extLst>
              <a:ext uri="{FF2B5EF4-FFF2-40B4-BE49-F238E27FC236}">
                <a16:creationId xmlns:a16="http://schemas.microsoft.com/office/drawing/2014/main" id="{9B53D49E-1B21-4BA9-B6C4-A2B5EA2A2697}"/>
              </a:ext>
            </a:extLst>
          </p:cNvPr>
          <p:cNvSpPr>
            <a:spLocks noGrp="1"/>
          </p:cNvSpPr>
          <p:nvPr>
            <p:ph type="title"/>
          </p:nvPr>
        </p:nvSpPr>
        <p:spPr>
          <a:xfrm>
            <a:off x="-14808" y="-11342"/>
            <a:ext cx="7867482" cy="494858"/>
          </a:xfrm>
        </p:spPr>
        <p:txBody>
          <a:bodyPr>
            <a:noAutofit/>
          </a:bodyPr>
          <a:lstStyle/>
          <a:p>
            <a:r>
              <a:rPr lang="tr-TR" sz="2600" dirty="0">
                <a:solidFill>
                  <a:schemeClr val="accent1"/>
                </a:solidFill>
                <a:cs typeface="Calibri Light" panose="020F0302020204030204" pitchFamily="34" charset="0"/>
              </a:rPr>
              <a:t>Operatörler ve Eşitlikler</a:t>
            </a:r>
          </a:p>
        </p:txBody>
      </p:sp>
      <p:cxnSp>
        <p:nvCxnSpPr>
          <p:cNvPr id="32" name="Düz Bağlayıcı 31">
            <a:extLst>
              <a:ext uri="{FF2B5EF4-FFF2-40B4-BE49-F238E27FC236}">
                <a16:creationId xmlns:a16="http://schemas.microsoft.com/office/drawing/2014/main" id="{65FCA8FA-C569-4F4A-8FB9-3DCCE29286B9}"/>
              </a:ext>
            </a:extLst>
          </p:cNvPr>
          <p:cNvCxnSpPr>
            <a:cxnSpLocks/>
          </p:cNvCxnSpPr>
          <p:nvPr/>
        </p:nvCxnSpPr>
        <p:spPr>
          <a:xfrm>
            <a:off x="0" y="483516"/>
            <a:ext cx="9144000"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12" name="İçerik Yer Tutucusu 3">
            <a:extLst>
              <a:ext uri="{FF2B5EF4-FFF2-40B4-BE49-F238E27FC236}">
                <a16:creationId xmlns:a16="http://schemas.microsoft.com/office/drawing/2014/main" id="{2D3D3EDD-8BDB-490E-AAE4-5C864DD417E8}"/>
              </a:ext>
            </a:extLst>
          </p:cNvPr>
          <p:cNvSpPr txBox="1">
            <a:spLocks/>
          </p:cNvSpPr>
          <p:nvPr/>
        </p:nvSpPr>
        <p:spPr>
          <a:xfrm>
            <a:off x="467544" y="555526"/>
            <a:ext cx="8164908" cy="560681"/>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tr-TR" sz="1800" dirty="0">
                <a:latin typeface="+mj-lt"/>
                <a:cs typeface="Calibri Light" panose="020F0302020204030204" pitchFamily="34" charset="0"/>
              </a:rPr>
              <a:t>     Problem çözümünde kullanılan, matematiksel ve mantıksal işlemler yapmaya yarayan sembollerdir. </a:t>
            </a:r>
          </a:p>
        </p:txBody>
      </p:sp>
      <p:graphicFrame>
        <p:nvGraphicFramePr>
          <p:cNvPr id="5" name="Diyagram 4">
            <a:extLst>
              <a:ext uri="{FF2B5EF4-FFF2-40B4-BE49-F238E27FC236}">
                <a16:creationId xmlns:a16="http://schemas.microsoft.com/office/drawing/2014/main" id="{DB3341AD-31FE-4826-9890-20C6F4C5A661}"/>
              </a:ext>
            </a:extLst>
          </p:cNvPr>
          <p:cNvGraphicFramePr/>
          <p:nvPr>
            <p:extLst>
              <p:ext uri="{D42A27DB-BD31-4B8C-83A1-F6EECF244321}">
                <p14:modId xmlns:p14="http://schemas.microsoft.com/office/powerpoint/2010/main" val="2790692049"/>
              </p:ext>
            </p:extLst>
          </p:nvPr>
        </p:nvGraphicFramePr>
        <p:xfrm>
          <a:off x="323528" y="1995686"/>
          <a:ext cx="3759896" cy="2863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8" name="Diyagram 37">
            <a:extLst>
              <a:ext uri="{FF2B5EF4-FFF2-40B4-BE49-F238E27FC236}">
                <a16:creationId xmlns:a16="http://schemas.microsoft.com/office/drawing/2014/main" id="{8220387B-645F-4073-8E5C-2C269B596C4D}"/>
              </a:ext>
            </a:extLst>
          </p:cNvPr>
          <p:cNvGraphicFramePr/>
          <p:nvPr>
            <p:extLst>
              <p:ext uri="{D42A27DB-BD31-4B8C-83A1-F6EECF244321}">
                <p14:modId xmlns:p14="http://schemas.microsoft.com/office/powerpoint/2010/main" val="388862671"/>
              </p:ext>
            </p:extLst>
          </p:nvPr>
        </p:nvGraphicFramePr>
        <p:xfrm>
          <a:off x="4872556" y="1995686"/>
          <a:ext cx="3759896" cy="28638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Dikdörtgen: Köşeleri Yuvarlatılmış 10">
            <a:extLst>
              <a:ext uri="{FF2B5EF4-FFF2-40B4-BE49-F238E27FC236}">
                <a16:creationId xmlns:a16="http://schemas.microsoft.com/office/drawing/2014/main" id="{CD4A7087-7D12-4F6A-9A93-E55557E69870}"/>
              </a:ext>
            </a:extLst>
          </p:cNvPr>
          <p:cNvSpPr/>
          <p:nvPr/>
        </p:nvSpPr>
        <p:spPr>
          <a:xfrm>
            <a:off x="323528" y="1362983"/>
            <a:ext cx="3759896" cy="5606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Matematiksel İşlemler</a:t>
            </a:r>
          </a:p>
        </p:txBody>
      </p:sp>
      <p:sp>
        <p:nvSpPr>
          <p:cNvPr id="40" name="Dikdörtgen: Köşeleri Yuvarlatılmış 39">
            <a:extLst>
              <a:ext uri="{FF2B5EF4-FFF2-40B4-BE49-F238E27FC236}">
                <a16:creationId xmlns:a16="http://schemas.microsoft.com/office/drawing/2014/main" id="{844A075C-1A25-40D8-A513-C14B578D82B0}"/>
              </a:ext>
            </a:extLst>
          </p:cNvPr>
          <p:cNvSpPr/>
          <p:nvPr/>
        </p:nvSpPr>
        <p:spPr>
          <a:xfrm>
            <a:off x="5096656" y="1362983"/>
            <a:ext cx="3291768" cy="560681"/>
          </a:xfrm>
          <a:prstGeom prst="roundRect">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Mantıksal İşlemler</a:t>
            </a:r>
          </a:p>
        </p:txBody>
      </p:sp>
    </p:spTree>
    <p:extLst>
      <p:ext uri="{BB962C8B-B14F-4D97-AF65-F5344CB8AC3E}">
        <p14:creationId xmlns:p14="http://schemas.microsoft.com/office/powerpoint/2010/main" val="30730546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graphicEl>
                                              <a:dgm id="{29F6113E-D842-46EA-A619-7C682E1D98D1}"/>
                                            </p:graphicEl>
                                          </p:spTgt>
                                        </p:tgtEl>
                                        <p:attrNameLst>
                                          <p:attrName>style.visibility</p:attrName>
                                        </p:attrNameLst>
                                      </p:cBhvr>
                                      <p:to>
                                        <p:strVal val="visible"/>
                                      </p:to>
                                    </p:set>
                                    <p:animEffect transition="in" filter="wipe(left)">
                                      <p:cBhvr>
                                        <p:cTn id="26" dur="500"/>
                                        <p:tgtEl>
                                          <p:spTgt spid="5">
                                            <p:graphicEl>
                                              <a:dgm id="{29F6113E-D842-46EA-A619-7C682E1D98D1}"/>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graphicEl>
                                              <a:dgm id="{E2B55EFE-5C7C-41C6-BA2A-B4B60AF05E0C}"/>
                                            </p:graphicEl>
                                          </p:spTgt>
                                        </p:tgtEl>
                                        <p:attrNameLst>
                                          <p:attrName>style.visibility</p:attrName>
                                        </p:attrNameLst>
                                      </p:cBhvr>
                                      <p:to>
                                        <p:strVal val="visible"/>
                                      </p:to>
                                    </p:set>
                                    <p:animEffect transition="in" filter="wipe(left)">
                                      <p:cBhvr>
                                        <p:cTn id="31" dur="500"/>
                                        <p:tgtEl>
                                          <p:spTgt spid="5">
                                            <p:graphicEl>
                                              <a:dgm id="{E2B55EFE-5C7C-41C6-BA2A-B4B60AF05E0C}"/>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graphicEl>
                                              <a:dgm id="{08A46F2D-8012-4D2E-A40E-44D4FF77C22A}"/>
                                            </p:graphicEl>
                                          </p:spTgt>
                                        </p:tgtEl>
                                        <p:attrNameLst>
                                          <p:attrName>style.visibility</p:attrName>
                                        </p:attrNameLst>
                                      </p:cBhvr>
                                      <p:to>
                                        <p:strVal val="visible"/>
                                      </p:to>
                                    </p:set>
                                    <p:animEffect transition="in" filter="wipe(left)">
                                      <p:cBhvr>
                                        <p:cTn id="36" dur="500"/>
                                        <p:tgtEl>
                                          <p:spTgt spid="5">
                                            <p:graphicEl>
                                              <a:dgm id="{08A46F2D-8012-4D2E-A40E-44D4FF77C22A}"/>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graphicEl>
                                              <a:dgm id="{EB9D5083-C6F8-4CEC-900B-095D41C50AF6}"/>
                                            </p:graphicEl>
                                          </p:spTgt>
                                        </p:tgtEl>
                                        <p:attrNameLst>
                                          <p:attrName>style.visibility</p:attrName>
                                        </p:attrNameLst>
                                      </p:cBhvr>
                                      <p:to>
                                        <p:strVal val="visible"/>
                                      </p:to>
                                    </p:set>
                                    <p:animEffect transition="in" filter="wipe(left)">
                                      <p:cBhvr>
                                        <p:cTn id="41" dur="500"/>
                                        <p:tgtEl>
                                          <p:spTgt spid="5">
                                            <p:graphicEl>
                                              <a:dgm id="{EB9D5083-C6F8-4CEC-900B-095D41C50AF6}"/>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graphicEl>
                                              <a:dgm id="{904ACBD2-A6E9-4640-BA4E-01E7FFCFE090}"/>
                                            </p:graphicEl>
                                          </p:spTgt>
                                        </p:tgtEl>
                                        <p:attrNameLst>
                                          <p:attrName>style.visibility</p:attrName>
                                        </p:attrNameLst>
                                      </p:cBhvr>
                                      <p:to>
                                        <p:strVal val="visible"/>
                                      </p:to>
                                    </p:set>
                                    <p:animEffect transition="in" filter="wipe(left)">
                                      <p:cBhvr>
                                        <p:cTn id="46" dur="500"/>
                                        <p:tgtEl>
                                          <p:spTgt spid="5">
                                            <p:graphicEl>
                                              <a:dgm id="{904ACBD2-A6E9-4640-BA4E-01E7FFCFE090}"/>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
                                            <p:graphicEl>
                                              <a:dgm id="{B897EA35-D3E4-42AF-B6E8-E60D2C470B6E}"/>
                                            </p:graphicEl>
                                          </p:spTgt>
                                        </p:tgtEl>
                                        <p:attrNameLst>
                                          <p:attrName>style.visibility</p:attrName>
                                        </p:attrNameLst>
                                      </p:cBhvr>
                                      <p:to>
                                        <p:strVal val="visible"/>
                                      </p:to>
                                    </p:set>
                                    <p:animEffect transition="in" filter="wipe(left)">
                                      <p:cBhvr>
                                        <p:cTn id="51" dur="500"/>
                                        <p:tgtEl>
                                          <p:spTgt spid="5">
                                            <p:graphicEl>
                                              <a:dgm id="{B897EA35-D3E4-42AF-B6E8-E60D2C470B6E}"/>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5">
                                            <p:graphicEl>
                                              <a:dgm id="{F4F368B7-AEC8-4B70-A876-75EDFE0BBA32}"/>
                                            </p:graphicEl>
                                          </p:spTgt>
                                        </p:tgtEl>
                                        <p:attrNameLst>
                                          <p:attrName>style.visibility</p:attrName>
                                        </p:attrNameLst>
                                      </p:cBhvr>
                                      <p:to>
                                        <p:strVal val="visible"/>
                                      </p:to>
                                    </p:set>
                                    <p:animEffect transition="in" filter="wipe(left)">
                                      <p:cBhvr>
                                        <p:cTn id="56" dur="500"/>
                                        <p:tgtEl>
                                          <p:spTgt spid="5">
                                            <p:graphicEl>
                                              <a:dgm id="{F4F368B7-AEC8-4B70-A876-75EDFE0BBA32}"/>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5">
                                            <p:graphicEl>
                                              <a:dgm id="{88F1F2AC-5BAB-4EC2-BA18-3F5DA48B3EF7}"/>
                                            </p:graphicEl>
                                          </p:spTgt>
                                        </p:tgtEl>
                                        <p:attrNameLst>
                                          <p:attrName>style.visibility</p:attrName>
                                        </p:attrNameLst>
                                      </p:cBhvr>
                                      <p:to>
                                        <p:strVal val="visible"/>
                                      </p:to>
                                    </p:set>
                                    <p:animEffect transition="in" filter="wipe(left)">
                                      <p:cBhvr>
                                        <p:cTn id="61" dur="500"/>
                                        <p:tgtEl>
                                          <p:spTgt spid="5">
                                            <p:graphicEl>
                                              <a:dgm id="{88F1F2AC-5BAB-4EC2-BA18-3F5DA48B3EF7}"/>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wipe(left)">
                                      <p:cBhvr>
                                        <p:cTn id="66" dur="500"/>
                                        <p:tgtEl>
                                          <p:spTgt spid="40"/>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8">
                                            <p:graphicEl>
                                              <a:dgm id="{4396CA3D-D5C8-4852-919A-D393C1AEA590}"/>
                                            </p:graphicEl>
                                          </p:spTgt>
                                        </p:tgtEl>
                                        <p:attrNameLst>
                                          <p:attrName>style.visibility</p:attrName>
                                        </p:attrNameLst>
                                      </p:cBhvr>
                                      <p:to>
                                        <p:strVal val="visible"/>
                                      </p:to>
                                    </p:set>
                                    <p:animEffect transition="in" filter="wipe(left)">
                                      <p:cBhvr>
                                        <p:cTn id="71" dur="500"/>
                                        <p:tgtEl>
                                          <p:spTgt spid="38">
                                            <p:graphicEl>
                                              <a:dgm id="{4396CA3D-D5C8-4852-919A-D393C1AEA590}"/>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38">
                                            <p:graphicEl>
                                              <a:dgm id="{A816BC77-3C4C-45EE-B00E-C6C65FC9F69B}"/>
                                            </p:graphicEl>
                                          </p:spTgt>
                                        </p:tgtEl>
                                        <p:attrNameLst>
                                          <p:attrName>style.visibility</p:attrName>
                                        </p:attrNameLst>
                                      </p:cBhvr>
                                      <p:to>
                                        <p:strVal val="visible"/>
                                      </p:to>
                                    </p:set>
                                    <p:animEffect transition="in" filter="wipe(left)">
                                      <p:cBhvr>
                                        <p:cTn id="76" dur="500"/>
                                        <p:tgtEl>
                                          <p:spTgt spid="38">
                                            <p:graphicEl>
                                              <a:dgm id="{A816BC77-3C4C-45EE-B00E-C6C65FC9F69B}"/>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38">
                                            <p:graphicEl>
                                              <a:dgm id="{2A6B4820-9FC4-48AD-B5FF-05C349250ACF}"/>
                                            </p:graphicEl>
                                          </p:spTgt>
                                        </p:tgtEl>
                                        <p:attrNameLst>
                                          <p:attrName>style.visibility</p:attrName>
                                        </p:attrNameLst>
                                      </p:cBhvr>
                                      <p:to>
                                        <p:strVal val="visible"/>
                                      </p:to>
                                    </p:set>
                                    <p:animEffect transition="in" filter="wipe(left)">
                                      <p:cBhvr>
                                        <p:cTn id="81" dur="500"/>
                                        <p:tgtEl>
                                          <p:spTgt spid="38">
                                            <p:graphicEl>
                                              <a:dgm id="{2A6B4820-9FC4-48AD-B5FF-05C349250ACF}"/>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38">
                                            <p:graphicEl>
                                              <a:dgm id="{9BCC8B30-5CC3-4298-9AD8-923A88E67A2B}"/>
                                            </p:graphicEl>
                                          </p:spTgt>
                                        </p:tgtEl>
                                        <p:attrNameLst>
                                          <p:attrName>style.visibility</p:attrName>
                                        </p:attrNameLst>
                                      </p:cBhvr>
                                      <p:to>
                                        <p:strVal val="visible"/>
                                      </p:to>
                                    </p:set>
                                    <p:animEffect transition="in" filter="wipe(left)">
                                      <p:cBhvr>
                                        <p:cTn id="86" dur="500"/>
                                        <p:tgtEl>
                                          <p:spTgt spid="38">
                                            <p:graphicEl>
                                              <a:dgm id="{9BCC8B30-5CC3-4298-9AD8-923A88E67A2B}"/>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38">
                                            <p:graphicEl>
                                              <a:dgm id="{D63354D0-0F81-48F9-83DD-A86D7EF02E26}"/>
                                            </p:graphicEl>
                                          </p:spTgt>
                                        </p:tgtEl>
                                        <p:attrNameLst>
                                          <p:attrName>style.visibility</p:attrName>
                                        </p:attrNameLst>
                                      </p:cBhvr>
                                      <p:to>
                                        <p:strVal val="visible"/>
                                      </p:to>
                                    </p:set>
                                    <p:animEffect transition="in" filter="wipe(left)">
                                      <p:cBhvr>
                                        <p:cTn id="91" dur="500"/>
                                        <p:tgtEl>
                                          <p:spTgt spid="38">
                                            <p:graphicEl>
                                              <a:dgm id="{D63354D0-0F81-48F9-83DD-A86D7EF02E26}"/>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38">
                                            <p:graphicEl>
                                              <a:dgm id="{47AADBCF-3FCA-4391-BC42-62AC412E7A55}"/>
                                            </p:graphicEl>
                                          </p:spTgt>
                                        </p:tgtEl>
                                        <p:attrNameLst>
                                          <p:attrName>style.visibility</p:attrName>
                                        </p:attrNameLst>
                                      </p:cBhvr>
                                      <p:to>
                                        <p:strVal val="visible"/>
                                      </p:to>
                                    </p:set>
                                    <p:animEffect transition="in" filter="wipe(left)">
                                      <p:cBhvr>
                                        <p:cTn id="96" dur="500"/>
                                        <p:tgtEl>
                                          <p:spTgt spid="38">
                                            <p:graphicEl>
                                              <a:dgm id="{47AADBCF-3FCA-4391-BC42-62AC412E7A55}"/>
                                            </p:graphic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38">
                                            <p:graphicEl>
                                              <a:dgm id="{F328C10A-B6FA-4DBA-8DC6-EAE101843A7F}"/>
                                            </p:graphicEl>
                                          </p:spTgt>
                                        </p:tgtEl>
                                        <p:attrNameLst>
                                          <p:attrName>style.visibility</p:attrName>
                                        </p:attrNameLst>
                                      </p:cBhvr>
                                      <p:to>
                                        <p:strVal val="visible"/>
                                      </p:to>
                                    </p:set>
                                    <p:animEffect transition="in" filter="wipe(left)">
                                      <p:cBhvr>
                                        <p:cTn id="101" dur="500"/>
                                        <p:tgtEl>
                                          <p:spTgt spid="38">
                                            <p:graphicEl>
                                              <a:dgm id="{F328C10A-B6FA-4DBA-8DC6-EAE101843A7F}"/>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38">
                                            <p:graphicEl>
                                              <a:dgm id="{896178DD-3D35-4C29-B4E7-802363774902}"/>
                                            </p:graphicEl>
                                          </p:spTgt>
                                        </p:tgtEl>
                                        <p:attrNameLst>
                                          <p:attrName>style.visibility</p:attrName>
                                        </p:attrNameLst>
                                      </p:cBhvr>
                                      <p:to>
                                        <p:strVal val="visible"/>
                                      </p:to>
                                    </p:set>
                                    <p:animEffect transition="in" filter="wipe(left)">
                                      <p:cBhvr>
                                        <p:cTn id="106" dur="500"/>
                                        <p:tgtEl>
                                          <p:spTgt spid="38">
                                            <p:graphicEl>
                                              <a:dgm id="{896178DD-3D35-4C29-B4E7-802363774902}"/>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38">
                                            <p:graphicEl>
                                              <a:dgm id="{A79944EF-E119-4A3D-9976-59A4F12A64DC}"/>
                                            </p:graphicEl>
                                          </p:spTgt>
                                        </p:tgtEl>
                                        <p:attrNameLst>
                                          <p:attrName>style.visibility</p:attrName>
                                        </p:attrNameLst>
                                      </p:cBhvr>
                                      <p:to>
                                        <p:strVal val="visible"/>
                                      </p:to>
                                    </p:set>
                                    <p:animEffect transition="in" filter="wipe(left)">
                                      <p:cBhvr>
                                        <p:cTn id="111" dur="500"/>
                                        <p:tgtEl>
                                          <p:spTgt spid="38">
                                            <p:graphicEl>
                                              <a:dgm id="{A79944EF-E119-4A3D-9976-59A4F12A64DC}"/>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38">
                                            <p:graphicEl>
                                              <a:dgm id="{B41A2F73-81EC-4147-83C5-0EA7EF502E9A}"/>
                                            </p:graphicEl>
                                          </p:spTgt>
                                        </p:tgtEl>
                                        <p:attrNameLst>
                                          <p:attrName>style.visibility</p:attrName>
                                        </p:attrNameLst>
                                      </p:cBhvr>
                                      <p:to>
                                        <p:strVal val="visible"/>
                                      </p:to>
                                    </p:set>
                                    <p:animEffect transition="in" filter="wipe(left)">
                                      <p:cBhvr>
                                        <p:cTn id="116" dur="500"/>
                                        <p:tgtEl>
                                          <p:spTgt spid="38">
                                            <p:graphicEl>
                                              <a:dgm id="{B41A2F73-81EC-4147-83C5-0EA7EF502E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2" grpId="0" build="p"/>
      <p:bldGraphic spid="5" grpId="0">
        <p:bldSub>
          <a:bldDgm bld="one"/>
        </p:bldSub>
      </p:bldGraphic>
      <p:bldGraphic spid="38" grpId="0">
        <p:bldSub>
          <a:bldDgm bld="one"/>
        </p:bldSub>
      </p:bldGraphic>
      <p:bldP spid="11" grpId="0" animBg="1"/>
      <p:bldP spid="4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F831ED51-5DB2-4D46-995B-B2C02588580F}"/>
              </a:ext>
            </a:extLst>
          </p:cNvPr>
          <p:cNvPicPr>
            <a:picLocks noChangeAspect="1"/>
          </p:cNvPicPr>
          <p:nvPr/>
        </p:nvPicPr>
        <p:blipFill rotWithShape="1">
          <a:blip r:embed="rId3"/>
          <a:srcRect l="1176"/>
          <a:stretch/>
        </p:blipFill>
        <p:spPr>
          <a:xfrm>
            <a:off x="0" y="0"/>
            <a:ext cx="9144000" cy="5143500"/>
          </a:xfrm>
          <a:prstGeom prst="rect">
            <a:avLst/>
          </a:prstGeom>
        </p:spPr>
      </p:pic>
    </p:spTree>
    <p:extLst>
      <p:ext uri="{BB962C8B-B14F-4D97-AF65-F5344CB8AC3E}">
        <p14:creationId xmlns:p14="http://schemas.microsoft.com/office/powerpoint/2010/main" val="3311383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İçerik Yer Tutucusu 3">
            <a:extLst>
              <a:ext uri="{FF2B5EF4-FFF2-40B4-BE49-F238E27FC236}">
                <a16:creationId xmlns:a16="http://schemas.microsoft.com/office/drawing/2014/main" id="{B30409BB-A4C7-4F1F-BEFE-AD7392CD2FD8}"/>
              </a:ext>
            </a:extLst>
          </p:cNvPr>
          <p:cNvSpPr txBox="1">
            <a:spLocks/>
          </p:cNvSpPr>
          <p:nvPr/>
        </p:nvSpPr>
        <p:spPr>
          <a:xfrm>
            <a:off x="323528" y="518400"/>
            <a:ext cx="8424936" cy="534475"/>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00000"/>
              </a:lnSpc>
              <a:spcBef>
                <a:spcPts val="0"/>
              </a:spcBef>
            </a:pPr>
            <a:r>
              <a:rPr lang="tr-TR" sz="1400" dirty="0">
                <a:solidFill>
                  <a:srgbClr val="DF5327"/>
                </a:solidFill>
                <a:latin typeface="+mj-lt"/>
                <a:cs typeface="Calibri Light" panose="020F0302020204030204" pitchFamily="34" charset="0"/>
              </a:rPr>
              <a:t>     </a:t>
            </a:r>
            <a:r>
              <a:rPr lang="tr-TR" sz="1400" b="1" u="sng" dirty="0">
                <a:solidFill>
                  <a:srgbClr val="DF5327"/>
                </a:solidFill>
                <a:latin typeface="+mj-lt"/>
                <a:cs typeface="Calibri Light" panose="020F0302020204030204" pitchFamily="34" charset="0"/>
              </a:rPr>
              <a:t>Örnek:</a:t>
            </a:r>
            <a:r>
              <a:rPr lang="tr-TR" sz="1400" dirty="0">
                <a:solidFill>
                  <a:srgbClr val="DF5327"/>
                </a:solidFill>
                <a:latin typeface="+mj-lt"/>
                <a:cs typeface="Calibri Light" panose="020F0302020204030204" pitchFamily="34" charset="0"/>
              </a:rPr>
              <a:t> </a:t>
            </a:r>
            <a:r>
              <a:rPr lang="tr-TR" sz="1400" dirty="0">
                <a:solidFill>
                  <a:schemeClr val="accent5">
                    <a:lumMod val="75000"/>
                  </a:schemeClr>
                </a:solidFill>
                <a:latin typeface="+mj-lt"/>
                <a:cs typeface="Calibri Light" panose="020F0302020204030204" pitchFamily="34" charset="0"/>
              </a:rPr>
              <a:t>Bir öğrencinin 2 yazılı 1 sözlü notu giriliyor. Notların ortalamasını hesaplayan, eğer ortalama 50’den büyükse ‘Dersi Geçtiniz’ ortalama 50’den küçükse ‘Dersten Kaldınız’ yazan programın algoritması ve akış şeması</a:t>
            </a:r>
          </a:p>
        </p:txBody>
      </p:sp>
      <p:sp>
        <p:nvSpPr>
          <p:cNvPr id="21" name="İçerik Yer Tutucusu 3">
            <a:extLst>
              <a:ext uri="{FF2B5EF4-FFF2-40B4-BE49-F238E27FC236}">
                <a16:creationId xmlns:a16="http://schemas.microsoft.com/office/drawing/2014/main" id="{5C40C536-80DA-4397-A1AB-E854828D7273}"/>
              </a:ext>
            </a:extLst>
          </p:cNvPr>
          <p:cNvSpPr txBox="1">
            <a:spLocks/>
          </p:cNvSpPr>
          <p:nvPr/>
        </p:nvSpPr>
        <p:spPr>
          <a:xfrm>
            <a:off x="212892" y="1773461"/>
            <a:ext cx="4251589" cy="2592288"/>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pPr>
            <a:r>
              <a:rPr lang="tr-TR" sz="1400" dirty="0">
                <a:solidFill>
                  <a:srgbClr val="C00000"/>
                </a:solidFill>
                <a:latin typeface="+mj-lt"/>
                <a:cs typeface="Calibri Light" panose="020F0302020204030204" pitchFamily="34" charset="0"/>
              </a:rPr>
              <a:t>Adım 1. Başla</a:t>
            </a:r>
          </a:p>
          <a:p>
            <a:pPr>
              <a:lnSpc>
                <a:spcPct val="100000"/>
              </a:lnSpc>
              <a:spcBef>
                <a:spcPts val="600"/>
              </a:spcBef>
            </a:pPr>
            <a:r>
              <a:rPr lang="tr-TR" sz="1400" dirty="0">
                <a:latin typeface="+mj-lt"/>
                <a:cs typeface="Calibri Light" panose="020F0302020204030204" pitchFamily="34" charset="0"/>
              </a:rPr>
              <a:t>Adım 2. </a:t>
            </a:r>
            <a:r>
              <a:rPr lang="tr-TR" sz="1400" dirty="0">
                <a:solidFill>
                  <a:srgbClr val="00B050"/>
                </a:solidFill>
                <a:latin typeface="+mj-lt"/>
                <a:cs typeface="Calibri Light" panose="020F0302020204030204" pitchFamily="34" charset="0"/>
              </a:rPr>
              <a:t>Birinci yazılı notunu gir, not1</a:t>
            </a:r>
          </a:p>
          <a:p>
            <a:pPr>
              <a:lnSpc>
                <a:spcPct val="100000"/>
              </a:lnSpc>
              <a:spcBef>
                <a:spcPts val="600"/>
              </a:spcBef>
            </a:pPr>
            <a:r>
              <a:rPr lang="tr-TR" sz="1400" dirty="0">
                <a:latin typeface="+mj-lt"/>
                <a:cs typeface="Calibri Light" panose="020F0302020204030204" pitchFamily="34" charset="0"/>
              </a:rPr>
              <a:t>Adım 3. </a:t>
            </a:r>
            <a:r>
              <a:rPr lang="tr-TR" sz="1400" dirty="0">
                <a:solidFill>
                  <a:srgbClr val="00B050"/>
                </a:solidFill>
                <a:latin typeface="+mj-lt"/>
                <a:cs typeface="Calibri Light" panose="020F0302020204030204" pitchFamily="34" charset="0"/>
              </a:rPr>
              <a:t>İkinci yazılı notunu gir, not2</a:t>
            </a:r>
          </a:p>
          <a:p>
            <a:pPr>
              <a:lnSpc>
                <a:spcPct val="100000"/>
              </a:lnSpc>
              <a:spcBef>
                <a:spcPts val="600"/>
              </a:spcBef>
            </a:pPr>
            <a:r>
              <a:rPr lang="tr-TR" sz="1400" dirty="0">
                <a:latin typeface="+mj-lt"/>
                <a:cs typeface="Calibri Light" panose="020F0302020204030204" pitchFamily="34" charset="0"/>
              </a:rPr>
              <a:t>Adım 4. </a:t>
            </a:r>
            <a:r>
              <a:rPr lang="tr-TR" sz="1400" dirty="0">
                <a:solidFill>
                  <a:srgbClr val="00B050"/>
                </a:solidFill>
                <a:latin typeface="+mj-lt"/>
                <a:cs typeface="Calibri Light" panose="020F0302020204030204" pitchFamily="34" charset="0"/>
              </a:rPr>
              <a:t>Sözlü notunu gir, </a:t>
            </a:r>
            <a:r>
              <a:rPr lang="tr-TR" sz="1400" dirty="0" err="1">
                <a:solidFill>
                  <a:srgbClr val="00B050"/>
                </a:solidFill>
                <a:latin typeface="+mj-lt"/>
                <a:cs typeface="Calibri Light" panose="020F0302020204030204" pitchFamily="34" charset="0"/>
              </a:rPr>
              <a:t>sozlu</a:t>
            </a:r>
            <a:endParaRPr lang="tr-TR" sz="1400" dirty="0">
              <a:solidFill>
                <a:srgbClr val="00B050"/>
              </a:solidFill>
              <a:latin typeface="+mj-lt"/>
              <a:cs typeface="Calibri Light" panose="020F0302020204030204" pitchFamily="34" charset="0"/>
            </a:endParaRPr>
          </a:p>
          <a:p>
            <a:pPr>
              <a:lnSpc>
                <a:spcPct val="100000"/>
              </a:lnSpc>
              <a:spcBef>
                <a:spcPts val="600"/>
              </a:spcBef>
            </a:pPr>
            <a:r>
              <a:rPr lang="tr-TR" sz="1400" dirty="0">
                <a:latin typeface="+mj-lt"/>
                <a:cs typeface="Calibri Light" panose="020F0302020204030204" pitchFamily="34" charset="0"/>
              </a:rPr>
              <a:t>Adım 5. </a:t>
            </a:r>
            <a:r>
              <a:rPr lang="tr-TR" sz="1400" dirty="0" err="1">
                <a:solidFill>
                  <a:srgbClr val="7030A0"/>
                </a:solidFill>
                <a:latin typeface="+mj-lt"/>
                <a:cs typeface="Calibri Light" panose="020F0302020204030204" pitchFamily="34" charset="0"/>
              </a:rPr>
              <a:t>Ort</a:t>
            </a:r>
            <a:r>
              <a:rPr lang="tr-TR" sz="1400" dirty="0">
                <a:solidFill>
                  <a:srgbClr val="7030A0"/>
                </a:solidFill>
                <a:latin typeface="+mj-lt"/>
                <a:cs typeface="Calibri Light" panose="020F0302020204030204" pitchFamily="34" charset="0"/>
              </a:rPr>
              <a:t>=(not1+not2+sozlu)/3</a:t>
            </a:r>
          </a:p>
          <a:p>
            <a:pPr>
              <a:lnSpc>
                <a:spcPct val="100000"/>
              </a:lnSpc>
              <a:spcBef>
                <a:spcPts val="600"/>
              </a:spcBef>
            </a:pPr>
            <a:r>
              <a:rPr lang="tr-TR" sz="1400" dirty="0">
                <a:latin typeface="+mj-lt"/>
                <a:cs typeface="Calibri Light" panose="020F0302020204030204" pitchFamily="34" charset="0"/>
              </a:rPr>
              <a:t>Adım 6. </a:t>
            </a:r>
            <a:r>
              <a:rPr lang="tr-TR" sz="1400" dirty="0">
                <a:solidFill>
                  <a:srgbClr val="DF5327"/>
                </a:solidFill>
                <a:latin typeface="+mj-lt"/>
                <a:cs typeface="Calibri Light" panose="020F0302020204030204" pitchFamily="34" charset="0"/>
              </a:rPr>
              <a:t>Eğer </a:t>
            </a:r>
            <a:r>
              <a:rPr lang="tr-TR" sz="1400" dirty="0" err="1">
                <a:solidFill>
                  <a:srgbClr val="DF5327"/>
                </a:solidFill>
                <a:latin typeface="+mj-lt"/>
                <a:cs typeface="Calibri Light" panose="020F0302020204030204" pitchFamily="34" charset="0"/>
              </a:rPr>
              <a:t>ort</a:t>
            </a:r>
            <a:r>
              <a:rPr lang="tr-TR" sz="1400" dirty="0">
                <a:solidFill>
                  <a:srgbClr val="DF5327"/>
                </a:solidFill>
                <a:latin typeface="+mj-lt"/>
                <a:cs typeface="Calibri Light" panose="020F0302020204030204" pitchFamily="34" charset="0"/>
              </a:rPr>
              <a:t>&gt;=50 ise, </a:t>
            </a:r>
            <a:r>
              <a:rPr lang="tr-TR" sz="1400" dirty="0">
                <a:solidFill>
                  <a:srgbClr val="00B050"/>
                </a:solidFill>
                <a:latin typeface="+mj-lt"/>
                <a:cs typeface="Calibri Light" panose="020F0302020204030204" pitchFamily="34" charset="0"/>
              </a:rPr>
              <a:t>‘Dersi Geçtiniz’ yaz Adım 8’e git</a:t>
            </a:r>
          </a:p>
          <a:p>
            <a:pPr>
              <a:lnSpc>
                <a:spcPct val="100000"/>
              </a:lnSpc>
              <a:spcBef>
                <a:spcPts val="600"/>
              </a:spcBef>
            </a:pPr>
            <a:r>
              <a:rPr lang="tr-TR" sz="1400" dirty="0">
                <a:solidFill>
                  <a:schemeClr val="tx1"/>
                </a:solidFill>
                <a:latin typeface="+mj-lt"/>
                <a:cs typeface="Calibri Light" panose="020F0302020204030204" pitchFamily="34" charset="0"/>
              </a:rPr>
              <a:t>Adım 6. </a:t>
            </a:r>
            <a:r>
              <a:rPr lang="tr-TR" sz="1400" dirty="0">
                <a:solidFill>
                  <a:srgbClr val="DF5327"/>
                </a:solidFill>
                <a:latin typeface="+mj-lt"/>
                <a:cs typeface="Calibri Light" panose="020F0302020204030204" pitchFamily="34" charset="0"/>
              </a:rPr>
              <a:t>Eğer </a:t>
            </a:r>
            <a:r>
              <a:rPr lang="tr-TR" sz="1400" dirty="0" err="1">
                <a:solidFill>
                  <a:srgbClr val="DF5327"/>
                </a:solidFill>
                <a:latin typeface="+mj-lt"/>
                <a:cs typeface="Calibri Light" panose="020F0302020204030204" pitchFamily="34" charset="0"/>
              </a:rPr>
              <a:t>ort</a:t>
            </a:r>
            <a:r>
              <a:rPr lang="tr-TR" sz="1400" dirty="0">
                <a:solidFill>
                  <a:srgbClr val="DF5327"/>
                </a:solidFill>
                <a:latin typeface="+mj-lt"/>
                <a:cs typeface="Calibri Light" panose="020F0302020204030204" pitchFamily="34" charset="0"/>
              </a:rPr>
              <a:t>&gt;=50 değilse, </a:t>
            </a:r>
            <a:r>
              <a:rPr lang="tr-TR" sz="1400" dirty="0">
                <a:solidFill>
                  <a:srgbClr val="00B050"/>
                </a:solidFill>
                <a:latin typeface="+mj-lt"/>
                <a:cs typeface="Calibri Light" panose="020F0302020204030204" pitchFamily="34" charset="0"/>
              </a:rPr>
              <a:t>‘Dersten Kaldınız’ yaz</a:t>
            </a:r>
          </a:p>
          <a:p>
            <a:pPr>
              <a:lnSpc>
                <a:spcPct val="100000"/>
              </a:lnSpc>
              <a:spcBef>
                <a:spcPts val="600"/>
              </a:spcBef>
            </a:pPr>
            <a:r>
              <a:rPr lang="tr-TR" sz="1400" dirty="0">
                <a:solidFill>
                  <a:srgbClr val="C00000"/>
                </a:solidFill>
                <a:latin typeface="+mj-lt"/>
                <a:cs typeface="Calibri Light" panose="020F0302020204030204" pitchFamily="34" charset="0"/>
              </a:rPr>
              <a:t>Adım 6. Bitir</a:t>
            </a:r>
          </a:p>
        </p:txBody>
      </p:sp>
      <p:sp>
        <p:nvSpPr>
          <p:cNvPr id="29" name="Unvan 1">
            <a:extLst>
              <a:ext uri="{FF2B5EF4-FFF2-40B4-BE49-F238E27FC236}">
                <a16:creationId xmlns:a16="http://schemas.microsoft.com/office/drawing/2014/main" id="{9B53D49E-1B21-4BA9-B6C4-A2B5EA2A2697}"/>
              </a:ext>
            </a:extLst>
          </p:cNvPr>
          <p:cNvSpPr>
            <a:spLocks noGrp="1"/>
          </p:cNvSpPr>
          <p:nvPr>
            <p:ph type="title"/>
          </p:nvPr>
        </p:nvSpPr>
        <p:spPr>
          <a:xfrm>
            <a:off x="-14808" y="-11342"/>
            <a:ext cx="7867482" cy="494858"/>
          </a:xfrm>
        </p:spPr>
        <p:txBody>
          <a:bodyPr>
            <a:noAutofit/>
          </a:bodyPr>
          <a:lstStyle/>
          <a:p>
            <a:r>
              <a:rPr lang="tr-TR" sz="2600" dirty="0">
                <a:solidFill>
                  <a:schemeClr val="accent1"/>
                </a:solidFill>
                <a:cs typeface="Calibri Light" panose="020F0302020204030204" pitchFamily="34" charset="0"/>
              </a:rPr>
              <a:t>Algoritmada Değişken Kullanımı</a:t>
            </a:r>
          </a:p>
        </p:txBody>
      </p:sp>
      <p:cxnSp>
        <p:nvCxnSpPr>
          <p:cNvPr id="32" name="Düz Bağlayıcı 31">
            <a:extLst>
              <a:ext uri="{FF2B5EF4-FFF2-40B4-BE49-F238E27FC236}">
                <a16:creationId xmlns:a16="http://schemas.microsoft.com/office/drawing/2014/main" id="{65FCA8FA-C569-4F4A-8FB9-3DCCE29286B9}"/>
              </a:ext>
            </a:extLst>
          </p:cNvPr>
          <p:cNvCxnSpPr>
            <a:cxnSpLocks/>
          </p:cNvCxnSpPr>
          <p:nvPr/>
        </p:nvCxnSpPr>
        <p:spPr>
          <a:xfrm>
            <a:off x="0" y="483516"/>
            <a:ext cx="9144000"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94F38A01-9515-469F-A85E-E3F288FE63BD}"/>
              </a:ext>
            </a:extLst>
          </p:cNvPr>
          <p:cNvSpPr/>
          <p:nvPr/>
        </p:nvSpPr>
        <p:spPr>
          <a:xfrm>
            <a:off x="7212140" y="1074142"/>
            <a:ext cx="923446" cy="400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latin typeface="+mj-lt"/>
              </a:rPr>
              <a:t>Başla</a:t>
            </a:r>
          </a:p>
        </p:txBody>
      </p:sp>
      <p:sp>
        <p:nvSpPr>
          <p:cNvPr id="14" name="Paralelkenar 13">
            <a:extLst>
              <a:ext uri="{FF2B5EF4-FFF2-40B4-BE49-F238E27FC236}">
                <a16:creationId xmlns:a16="http://schemas.microsoft.com/office/drawing/2014/main" id="{55460039-7E50-440D-81CE-BE90BE041A8A}"/>
              </a:ext>
            </a:extLst>
          </p:cNvPr>
          <p:cNvSpPr/>
          <p:nvPr/>
        </p:nvSpPr>
        <p:spPr>
          <a:xfrm>
            <a:off x="7248954" y="1646785"/>
            <a:ext cx="849818" cy="256789"/>
          </a:xfrm>
          <a:prstGeom prst="parallelogram">
            <a:avLst>
              <a:gd name="adj" fmla="val 60620"/>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1400" dirty="0">
                <a:latin typeface="+mj-lt"/>
              </a:rPr>
              <a:t>not1</a:t>
            </a:r>
          </a:p>
        </p:txBody>
      </p:sp>
      <p:sp>
        <p:nvSpPr>
          <p:cNvPr id="16" name="Paralelkenar 15">
            <a:extLst>
              <a:ext uri="{FF2B5EF4-FFF2-40B4-BE49-F238E27FC236}">
                <a16:creationId xmlns:a16="http://schemas.microsoft.com/office/drawing/2014/main" id="{11BF7096-DB53-43B6-B986-C0CF3F18099E}"/>
              </a:ext>
            </a:extLst>
          </p:cNvPr>
          <p:cNvSpPr/>
          <p:nvPr/>
        </p:nvSpPr>
        <p:spPr>
          <a:xfrm>
            <a:off x="6760762" y="4152621"/>
            <a:ext cx="1826202" cy="296990"/>
          </a:xfrm>
          <a:prstGeom prst="parallelogram">
            <a:avLst>
              <a:gd name="adj" fmla="val 60620"/>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1400" dirty="0">
                <a:latin typeface="+mj-lt"/>
              </a:rPr>
              <a:t>Dersi Geçtiniz</a:t>
            </a:r>
          </a:p>
        </p:txBody>
      </p:sp>
      <p:sp>
        <p:nvSpPr>
          <p:cNvPr id="18" name="Elmas 17">
            <a:extLst>
              <a:ext uri="{FF2B5EF4-FFF2-40B4-BE49-F238E27FC236}">
                <a16:creationId xmlns:a16="http://schemas.microsoft.com/office/drawing/2014/main" id="{A94A3BD7-DC45-4C91-84C3-EFD3261A5965}"/>
              </a:ext>
            </a:extLst>
          </p:cNvPr>
          <p:cNvSpPr/>
          <p:nvPr/>
        </p:nvSpPr>
        <p:spPr>
          <a:xfrm>
            <a:off x="6845771" y="3404074"/>
            <a:ext cx="1656184" cy="576064"/>
          </a:xfrm>
          <a:prstGeom prst="diamond">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1400" dirty="0" err="1"/>
              <a:t>Ort</a:t>
            </a:r>
            <a:r>
              <a:rPr lang="tr-TR" sz="1400" dirty="0"/>
              <a:t>&gt;=50</a:t>
            </a:r>
          </a:p>
        </p:txBody>
      </p:sp>
      <p:sp>
        <p:nvSpPr>
          <p:cNvPr id="34" name="Paralelkenar 33">
            <a:extLst>
              <a:ext uri="{FF2B5EF4-FFF2-40B4-BE49-F238E27FC236}">
                <a16:creationId xmlns:a16="http://schemas.microsoft.com/office/drawing/2014/main" id="{E5775FA3-414E-4AC2-8B0A-3A73A28D93D2}"/>
              </a:ext>
            </a:extLst>
          </p:cNvPr>
          <p:cNvSpPr/>
          <p:nvPr/>
        </p:nvSpPr>
        <p:spPr>
          <a:xfrm>
            <a:off x="7248954" y="2076057"/>
            <a:ext cx="849818" cy="256789"/>
          </a:xfrm>
          <a:prstGeom prst="parallelogram">
            <a:avLst>
              <a:gd name="adj" fmla="val 60620"/>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1400" dirty="0">
                <a:latin typeface="+mj-lt"/>
              </a:rPr>
              <a:t>not2</a:t>
            </a:r>
          </a:p>
        </p:txBody>
      </p:sp>
      <p:sp>
        <p:nvSpPr>
          <p:cNvPr id="36" name="Paralelkenar 35">
            <a:extLst>
              <a:ext uri="{FF2B5EF4-FFF2-40B4-BE49-F238E27FC236}">
                <a16:creationId xmlns:a16="http://schemas.microsoft.com/office/drawing/2014/main" id="{54E69A21-755C-4A1A-83FB-B44B28AE56DF}"/>
              </a:ext>
            </a:extLst>
          </p:cNvPr>
          <p:cNvSpPr/>
          <p:nvPr/>
        </p:nvSpPr>
        <p:spPr>
          <a:xfrm>
            <a:off x="7248954" y="2505329"/>
            <a:ext cx="849818" cy="256789"/>
          </a:xfrm>
          <a:prstGeom prst="parallelogram">
            <a:avLst>
              <a:gd name="adj" fmla="val 60620"/>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1400" dirty="0" err="1">
                <a:latin typeface="+mj-lt"/>
              </a:rPr>
              <a:t>sozlu</a:t>
            </a:r>
            <a:endParaRPr lang="tr-TR" sz="1400" dirty="0">
              <a:latin typeface="+mj-lt"/>
            </a:endParaRPr>
          </a:p>
        </p:txBody>
      </p:sp>
      <p:sp>
        <p:nvSpPr>
          <p:cNvPr id="37" name="Dikdörtgen 36">
            <a:extLst>
              <a:ext uri="{FF2B5EF4-FFF2-40B4-BE49-F238E27FC236}">
                <a16:creationId xmlns:a16="http://schemas.microsoft.com/office/drawing/2014/main" id="{847A00E0-2629-4007-8AA5-E243F5B389EC}"/>
              </a:ext>
            </a:extLst>
          </p:cNvPr>
          <p:cNvSpPr/>
          <p:nvPr/>
        </p:nvSpPr>
        <p:spPr>
          <a:xfrm>
            <a:off x="6652750" y="2934601"/>
            <a:ext cx="2042226" cy="29699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600"/>
              </a:spcBef>
            </a:pPr>
            <a:r>
              <a:rPr lang="tr-TR" sz="1400" dirty="0" err="1">
                <a:solidFill>
                  <a:schemeClr val="bg1"/>
                </a:solidFill>
                <a:cs typeface="Calibri Light" panose="020F0302020204030204" pitchFamily="34" charset="0"/>
              </a:rPr>
              <a:t>Ort</a:t>
            </a:r>
            <a:r>
              <a:rPr lang="tr-TR" sz="1400" dirty="0">
                <a:solidFill>
                  <a:schemeClr val="bg1"/>
                </a:solidFill>
                <a:cs typeface="Calibri Light" panose="020F0302020204030204" pitchFamily="34" charset="0"/>
              </a:rPr>
              <a:t>=(not1+not2+sozlu)/3</a:t>
            </a:r>
          </a:p>
        </p:txBody>
      </p:sp>
      <p:sp>
        <p:nvSpPr>
          <p:cNvPr id="39" name="Paralelkenar 38">
            <a:extLst>
              <a:ext uri="{FF2B5EF4-FFF2-40B4-BE49-F238E27FC236}">
                <a16:creationId xmlns:a16="http://schemas.microsoft.com/office/drawing/2014/main" id="{AA10B2F2-825A-478F-AC6F-698A89DC82E2}"/>
              </a:ext>
            </a:extLst>
          </p:cNvPr>
          <p:cNvSpPr/>
          <p:nvPr/>
        </p:nvSpPr>
        <p:spPr>
          <a:xfrm>
            <a:off x="4572496" y="3543611"/>
            <a:ext cx="1826202" cy="296990"/>
          </a:xfrm>
          <a:prstGeom prst="parallelogram">
            <a:avLst>
              <a:gd name="adj" fmla="val 60620"/>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1400" dirty="0">
                <a:latin typeface="+mj-lt"/>
              </a:rPr>
              <a:t>Dersten Kaldınız</a:t>
            </a:r>
          </a:p>
        </p:txBody>
      </p:sp>
      <p:sp>
        <p:nvSpPr>
          <p:cNvPr id="42" name="Oval 41">
            <a:extLst>
              <a:ext uri="{FF2B5EF4-FFF2-40B4-BE49-F238E27FC236}">
                <a16:creationId xmlns:a16="http://schemas.microsoft.com/office/drawing/2014/main" id="{04C6C86B-8950-4C4B-B59D-25D70E9E3BE7}"/>
              </a:ext>
            </a:extLst>
          </p:cNvPr>
          <p:cNvSpPr/>
          <p:nvPr/>
        </p:nvSpPr>
        <p:spPr>
          <a:xfrm>
            <a:off x="7212140" y="4622093"/>
            <a:ext cx="923446" cy="400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latin typeface="+mj-lt"/>
              </a:rPr>
              <a:t>Bitir</a:t>
            </a:r>
          </a:p>
        </p:txBody>
      </p:sp>
      <p:cxnSp>
        <p:nvCxnSpPr>
          <p:cNvPr id="8" name="Düz Ok Bağlayıcısı 7">
            <a:extLst>
              <a:ext uri="{FF2B5EF4-FFF2-40B4-BE49-F238E27FC236}">
                <a16:creationId xmlns:a16="http://schemas.microsoft.com/office/drawing/2014/main" id="{5AFFCBDE-FBD8-451A-8D6A-21E36CABD8B4}"/>
              </a:ext>
            </a:extLst>
          </p:cNvPr>
          <p:cNvCxnSpPr>
            <a:stCxn id="13" idx="4"/>
            <a:endCxn id="14" idx="0"/>
          </p:cNvCxnSpPr>
          <p:nvPr/>
        </p:nvCxnSpPr>
        <p:spPr>
          <a:xfrm>
            <a:off x="7673863" y="1474302"/>
            <a:ext cx="0" cy="17248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43" name="Düz Ok Bağlayıcısı 42">
            <a:extLst>
              <a:ext uri="{FF2B5EF4-FFF2-40B4-BE49-F238E27FC236}">
                <a16:creationId xmlns:a16="http://schemas.microsoft.com/office/drawing/2014/main" id="{84C8068F-97B6-40D5-867D-39C86101F591}"/>
              </a:ext>
            </a:extLst>
          </p:cNvPr>
          <p:cNvCxnSpPr/>
          <p:nvPr/>
        </p:nvCxnSpPr>
        <p:spPr>
          <a:xfrm>
            <a:off x="7673863" y="1903574"/>
            <a:ext cx="0" cy="17248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44" name="Düz Ok Bağlayıcısı 43">
            <a:extLst>
              <a:ext uri="{FF2B5EF4-FFF2-40B4-BE49-F238E27FC236}">
                <a16:creationId xmlns:a16="http://schemas.microsoft.com/office/drawing/2014/main" id="{F32BCF72-CABF-4114-80E0-6589F0C334DC}"/>
              </a:ext>
            </a:extLst>
          </p:cNvPr>
          <p:cNvCxnSpPr/>
          <p:nvPr/>
        </p:nvCxnSpPr>
        <p:spPr>
          <a:xfrm>
            <a:off x="7673863" y="2332846"/>
            <a:ext cx="0" cy="17248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45" name="Düz Ok Bağlayıcısı 44">
            <a:extLst>
              <a:ext uri="{FF2B5EF4-FFF2-40B4-BE49-F238E27FC236}">
                <a16:creationId xmlns:a16="http://schemas.microsoft.com/office/drawing/2014/main" id="{ABA4DDA5-6DEB-4DCC-A7C7-09C809B05102}"/>
              </a:ext>
            </a:extLst>
          </p:cNvPr>
          <p:cNvCxnSpPr/>
          <p:nvPr/>
        </p:nvCxnSpPr>
        <p:spPr>
          <a:xfrm>
            <a:off x="7673863" y="2762118"/>
            <a:ext cx="0" cy="17248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46" name="Düz Ok Bağlayıcısı 45">
            <a:extLst>
              <a:ext uri="{FF2B5EF4-FFF2-40B4-BE49-F238E27FC236}">
                <a16:creationId xmlns:a16="http://schemas.microsoft.com/office/drawing/2014/main" id="{EA7BF028-A115-453D-9897-21E56190581E}"/>
              </a:ext>
            </a:extLst>
          </p:cNvPr>
          <p:cNvCxnSpPr/>
          <p:nvPr/>
        </p:nvCxnSpPr>
        <p:spPr>
          <a:xfrm>
            <a:off x="7673863" y="3231591"/>
            <a:ext cx="0" cy="17248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47" name="Düz Ok Bağlayıcısı 46">
            <a:extLst>
              <a:ext uri="{FF2B5EF4-FFF2-40B4-BE49-F238E27FC236}">
                <a16:creationId xmlns:a16="http://schemas.microsoft.com/office/drawing/2014/main" id="{5E7F21DB-C7B3-4DF1-86CC-2B2940FAFDAA}"/>
              </a:ext>
            </a:extLst>
          </p:cNvPr>
          <p:cNvCxnSpPr/>
          <p:nvPr/>
        </p:nvCxnSpPr>
        <p:spPr>
          <a:xfrm>
            <a:off x="7673863" y="3984480"/>
            <a:ext cx="0" cy="17248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48" name="Düz Ok Bağlayıcısı 47">
            <a:extLst>
              <a:ext uri="{FF2B5EF4-FFF2-40B4-BE49-F238E27FC236}">
                <a16:creationId xmlns:a16="http://schemas.microsoft.com/office/drawing/2014/main" id="{33C4638A-BEDA-483E-AF21-969E11F39CE1}"/>
              </a:ext>
            </a:extLst>
          </p:cNvPr>
          <p:cNvCxnSpPr/>
          <p:nvPr/>
        </p:nvCxnSpPr>
        <p:spPr>
          <a:xfrm>
            <a:off x="7673863" y="4449611"/>
            <a:ext cx="0" cy="17248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51" name="Düz Ok Bağlayıcısı 50">
            <a:extLst>
              <a:ext uri="{FF2B5EF4-FFF2-40B4-BE49-F238E27FC236}">
                <a16:creationId xmlns:a16="http://schemas.microsoft.com/office/drawing/2014/main" id="{774BE22C-6736-441A-8172-8D78ACF0534E}"/>
              </a:ext>
            </a:extLst>
          </p:cNvPr>
          <p:cNvCxnSpPr>
            <a:cxnSpLocks/>
            <a:endCxn id="39" idx="2"/>
          </p:cNvCxnSpPr>
          <p:nvPr/>
        </p:nvCxnSpPr>
        <p:spPr>
          <a:xfrm flipH="1">
            <a:off x="6308680" y="3692106"/>
            <a:ext cx="537092"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52" name="İçerik Yer Tutucusu 3">
            <a:extLst>
              <a:ext uri="{FF2B5EF4-FFF2-40B4-BE49-F238E27FC236}">
                <a16:creationId xmlns:a16="http://schemas.microsoft.com/office/drawing/2014/main" id="{0498AB49-D835-4478-BBC5-1F426770D4D7}"/>
              </a:ext>
            </a:extLst>
          </p:cNvPr>
          <p:cNvSpPr txBox="1">
            <a:spLocks/>
          </p:cNvSpPr>
          <p:nvPr/>
        </p:nvSpPr>
        <p:spPr>
          <a:xfrm>
            <a:off x="7652020" y="3898642"/>
            <a:ext cx="664396" cy="258321"/>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pPr>
            <a:r>
              <a:rPr lang="tr-TR" sz="1400" dirty="0">
                <a:solidFill>
                  <a:srgbClr val="C00000"/>
                </a:solidFill>
                <a:latin typeface="+mj-lt"/>
                <a:cs typeface="Calibri Light" panose="020F0302020204030204" pitchFamily="34" charset="0"/>
              </a:rPr>
              <a:t>Evet</a:t>
            </a:r>
          </a:p>
        </p:txBody>
      </p:sp>
      <p:sp>
        <p:nvSpPr>
          <p:cNvPr id="53" name="İçerik Yer Tutucusu 3">
            <a:extLst>
              <a:ext uri="{FF2B5EF4-FFF2-40B4-BE49-F238E27FC236}">
                <a16:creationId xmlns:a16="http://schemas.microsoft.com/office/drawing/2014/main" id="{F61F9B2E-5CC0-4CEE-A759-1800318FACCB}"/>
              </a:ext>
            </a:extLst>
          </p:cNvPr>
          <p:cNvSpPr txBox="1">
            <a:spLocks/>
          </p:cNvSpPr>
          <p:nvPr/>
        </p:nvSpPr>
        <p:spPr>
          <a:xfrm>
            <a:off x="6352198" y="3426036"/>
            <a:ext cx="664396" cy="258321"/>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pPr>
            <a:r>
              <a:rPr lang="tr-TR" sz="1400" dirty="0">
                <a:solidFill>
                  <a:srgbClr val="C00000"/>
                </a:solidFill>
                <a:latin typeface="+mj-lt"/>
                <a:cs typeface="Calibri Light" panose="020F0302020204030204" pitchFamily="34" charset="0"/>
              </a:rPr>
              <a:t>Hayır</a:t>
            </a:r>
          </a:p>
        </p:txBody>
      </p:sp>
      <p:cxnSp>
        <p:nvCxnSpPr>
          <p:cNvPr id="55" name="Düz Ok Bağlayıcısı 54">
            <a:extLst>
              <a:ext uri="{FF2B5EF4-FFF2-40B4-BE49-F238E27FC236}">
                <a16:creationId xmlns:a16="http://schemas.microsoft.com/office/drawing/2014/main" id="{A84EA87B-8B7D-49D0-BA52-AB315194E842}"/>
              </a:ext>
            </a:extLst>
          </p:cNvPr>
          <p:cNvCxnSpPr>
            <a:cxnSpLocks/>
            <a:stCxn id="39" idx="4"/>
            <a:endCxn id="42" idx="2"/>
          </p:cNvCxnSpPr>
          <p:nvPr/>
        </p:nvCxnSpPr>
        <p:spPr>
          <a:xfrm rot="16200000" flipH="1">
            <a:off x="5858082" y="3468115"/>
            <a:ext cx="981572" cy="1726543"/>
          </a:xfrm>
          <a:prstGeom prst="bentConnector2">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66" name="Düz Bağlayıcı 65">
            <a:extLst>
              <a:ext uri="{FF2B5EF4-FFF2-40B4-BE49-F238E27FC236}">
                <a16:creationId xmlns:a16="http://schemas.microsoft.com/office/drawing/2014/main" id="{45AF824B-AFFD-4D1E-BB3A-7A0DF62BA37B}"/>
              </a:ext>
            </a:extLst>
          </p:cNvPr>
          <p:cNvCxnSpPr>
            <a:cxnSpLocks/>
          </p:cNvCxnSpPr>
          <p:nvPr/>
        </p:nvCxnSpPr>
        <p:spPr>
          <a:xfrm flipV="1">
            <a:off x="4427984" y="1478813"/>
            <a:ext cx="0" cy="3343360"/>
          </a:xfrm>
          <a:prstGeom prst="line">
            <a:avLst/>
          </a:prstGeom>
          <a:ln>
            <a:solidFill>
              <a:schemeClr val="accent3">
                <a:lumMod val="40000"/>
                <a:lumOff val="60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2253495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1000"/>
                                        <p:tgtEl>
                                          <p:spTgt spid="19">
                                            <p:txEl>
                                              <p:pRg st="0" end="0"/>
                                            </p:txEl>
                                          </p:spTgt>
                                        </p:tgtEl>
                                      </p:cBhvr>
                                    </p:animEffect>
                                    <p:anim calcmode="lin" valueType="num">
                                      <p:cBhvr>
                                        <p:cTn id="15"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animEffect transition="in" filter="fade">
                                      <p:cBhvr>
                                        <p:cTn id="21" dur="1000"/>
                                        <p:tgtEl>
                                          <p:spTgt spid="21">
                                            <p:txEl>
                                              <p:pRg st="0" end="0"/>
                                            </p:txEl>
                                          </p:spTgt>
                                        </p:tgtEl>
                                      </p:cBhvr>
                                    </p:animEffect>
                                    <p:anim calcmode="lin" valueType="num">
                                      <p:cBhvr>
                                        <p:cTn id="2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xEl>
                                              <p:pRg st="1" end="1"/>
                                            </p:txEl>
                                          </p:spTgt>
                                        </p:tgtEl>
                                        <p:attrNameLst>
                                          <p:attrName>style.visibility</p:attrName>
                                        </p:attrNameLst>
                                      </p:cBhvr>
                                      <p:to>
                                        <p:strVal val="visible"/>
                                      </p:to>
                                    </p:set>
                                    <p:animEffect transition="in" filter="fade">
                                      <p:cBhvr>
                                        <p:cTn id="28" dur="1000"/>
                                        <p:tgtEl>
                                          <p:spTgt spid="21">
                                            <p:txEl>
                                              <p:pRg st="1" end="1"/>
                                            </p:txEl>
                                          </p:spTgt>
                                        </p:tgtEl>
                                      </p:cBhvr>
                                    </p:animEffect>
                                    <p:anim calcmode="lin" valueType="num">
                                      <p:cBhvr>
                                        <p:cTn id="29"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
                                            <p:txEl>
                                              <p:pRg st="2" end="2"/>
                                            </p:txEl>
                                          </p:spTgt>
                                        </p:tgtEl>
                                        <p:attrNameLst>
                                          <p:attrName>style.visibility</p:attrName>
                                        </p:attrNameLst>
                                      </p:cBhvr>
                                      <p:to>
                                        <p:strVal val="visible"/>
                                      </p:to>
                                    </p:set>
                                    <p:animEffect transition="in" filter="fade">
                                      <p:cBhvr>
                                        <p:cTn id="35" dur="1000"/>
                                        <p:tgtEl>
                                          <p:spTgt spid="21">
                                            <p:txEl>
                                              <p:pRg st="2" end="2"/>
                                            </p:txEl>
                                          </p:spTgt>
                                        </p:tgtEl>
                                      </p:cBhvr>
                                    </p:animEffect>
                                    <p:anim calcmode="lin" valueType="num">
                                      <p:cBhvr>
                                        <p:cTn id="36"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1">
                                            <p:txEl>
                                              <p:pRg st="3" end="3"/>
                                            </p:txEl>
                                          </p:spTgt>
                                        </p:tgtEl>
                                        <p:attrNameLst>
                                          <p:attrName>style.visibility</p:attrName>
                                        </p:attrNameLst>
                                      </p:cBhvr>
                                      <p:to>
                                        <p:strVal val="visible"/>
                                      </p:to>
                                    </p:set>
                                    <p:animEffect transition="in" filter="fade">
                                      <p:cBhvr>
                                        <p:cTn id="42" dur="1000"/>
                                        <p:tgtEl>
                                          <p:spTgt spid="21">
                                            <p:txEl>
                                              <p:pRg st="3" end="3"/>
                                            </p:txEl>
                                          </p:spTgt>
                                        </p:tgtEl>
                                      </p:cBhvr>
                                    </p:animEffect>
                                    <p:anim calcmode="lin" valueType="num">
                                      <p:cBhvr>
                                        <p:cTn id="43"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1">
                                            <p:txEl>
                                              <p:pRg st="4" end="4"/>
                                            </p:txEl>
                                          </p:spTgt>
                                        </p:tgtEl>
                                        <p:attrNameLst>
                                          <p:attrName>style.visibility</p:attrName>
                                        </p:attrNameLst>
                                      </p:cBhvr>
                                      <p:to>
                                        <p:strVal val="visible"/>
                                      </p:to>
                                    </p:set>
                                    <p:animEffect transition="in" filter="fade">
                                      <p:cBhvr>
                                        <p:cTn id="49" dur="1000"/>
                                        <p:tgtEl>
                                          <p:spTgt spid="21">
                                            <p:txEl>
                                              <p:pRg st="4" end="4"/>
                                            </p:txEl>
                                          </p:spTgt>
                                        </p:tgtEl>
                                      </p:cBhvr>
                                    </p:animEffect>
                                    <p:anim calcmode="lin" valueType="num">
                                      <p:cBhvr>
                                        <p:cTn id="5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1">
                                            <p:txEl>
                                              <p:pRg st="5" end="5"/>
                                            </p:txEl>
                                          </p:spTgt>
                                        </p:tgtEl>
                                        <p:attrNameLst>
                                          <p:attrName>style.visibility</p:attrName>
                                        </p:attrNameLst>
                                      </p:cBhvr>
                                      <p:to>
                                        <p:strVal val="visible"/>
                                      </p:to>
                                    </p:set>
                                    <p:animEffect transition="in" filter="fade">
                                      <p:cBhvr>
                                        <p:cTn id="56" dur="1000"/>
                                        <p:tgtEl>
                                          <p:spTgt spid="21">
                                            <p:txEl>
                                              <p:pRg st="5" end="5"/>
                                            </p:txEl>
                                          </p:spTgt>
                                        </p:tgtEl>
                                      </p:cBhvr>
                                    </p:animEffect>
                                    <p:anim calcmode="lin" valueType="num">
                                      <p:cBhvr>
                                        <p:cTn id="57"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1">
                                            <p:txEl>
                                              <p:pRg st="6" end="6"/>
                                            </p:txEl>
                                          </p:spTgt>
                                        </p:tgtEl>
                                        <p:attrNameLst>
                                          <p:attrName>style.visibility</p:attrName>
                                        </p:attrNameLst>
                                      </p:cBhvr>
                                      <p:to>
                                        <p:strVal val="visible"/>
                                      </p:to>
                                    </p:set>
                                    <p:animEffect transition="in" filter="fade">
                                      <p:cBhvr>
                                        <p:cTn id="63" dur="1000"/>
                                        <p:tgtEl>
                                          <p:spTgt spid="21">
                                            <p:txEl>
                                              <p:pRg st="6" end="6"/>
                                            </p:txEl>
                                          </p:spTgt>
                                        </p:tgtEl>
                                      </p:cBhvr>
                                    </p:animEffect>
                                    <p:anim calcmode="lin" valueType="num">
                                      <p:cBhvr>
                                        <p:cTn id="64" dur="1000" fill="hold"/>
                                        <p:tgtEl>
                                          <p:spTgt spid="21">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2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1">
                                            <p:txEl>
                                              <p:pRg st="7" end="7"/>
                                            </p:txEl>
                                          </p:spTgt>
                                        </p:tgtEl>
                                        <p:attrNameLst>
                                          <p:attrName>style.visibility</p:attrName>
                                        </p:attrNameLst>
                                      </p:cBhvr>
                                      <p:to>
                                        <p:strVal val="visible"/>
                                      </p:to>
                                    </p:set>
                                    <p:animEffect transition="in" filter="fade">
                                      <p:cBhvr>
                                        <p:cTn id="70" dur="1000"/>
                                        <p:tgtEl>
                                          <p:spTgt spid="21">
                                            <p:txEl>
                                              <p:pRg st="7" end="7"/>
                                            </p:txEl>
                                          </p:spTgt>
                                        </p:tgtEl>
                                      </p:cBhvr>
                                    </p:animEffect>
                                    <p:anim calcmode="lin" valueType="num">
                                      <p:cBhvr>
                                        <p:cTn id="71"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72"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66"/>
                                        </p:tgtEl>
                                        <p:attrNameLst>
                                          <p:attrName>style.visibility</p:attrName>
                                        </p:attrNameLst>
                                      </p:cBhvr>
                                      <p:to>
                                        <p:strVal val="visible"/>
                                      </p:to>
                                    </p:set>
                                    <p:animEffect transition="in" filter="wipe(up)">
                                      <p:cBhvr>
                                        <p:cTn id="77" dur="500"/>
                                        <p:tgtEl>
                                          <p:spTgt spid="6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wipe(up)">
                                      <p:cBhvr>
                                        <p:cTn id="82" dur="500"/>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wipe(up)">
                                      <p:cBhvr>
                                        <p:cTn id="87" dur="500"/>
                                        <p:tgtEl>
                                          <p:spTgt spid="8"/>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wipe(up)">
                                      <p:cBhvr>
                                        <p:cTn id="92" dur="500"/>
                                        <p:tgtEl>
                                          <p:spTgt spid="14"/>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wipe(up)">
                                      <p:cBhvr>
                                        <p:cTn id="97" dur="500"/>
                                        <p:tgtEl>
                                          <p:spTgt spid="4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grpId="0" nodeType="click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wipe(up)">
                                      <p:cBhvr>
                                        <p:cTn id="102" dur="500"/>
                                        <p:tgtEl>
                                          <p:spTgt spid="34"/>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nodeType="click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wipe(up)">
                                      <p:cBhvr>
                                        <p:cTn id="107" dur="500"/>
                                        <p:tgtEl>
                                          <p:spTgt spid="44"/>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nodeType="click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500"/>
                                        <p:tgtEl>
                                          <p:spTgt spid="45"/>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grpId="0" nodeType="clickEffect">
                                  <p:stCondLst>
                                    <p:cond delay="0"/>
                                  </p:stCondLst>
                                  <p:childTnLst>
                                    <p:set>
                                      <p:cBhvr>
                                        <p:cTn id="121" dur="1" fill="hold">
                                          <p:stCondLst>
                                            <p:cond delay="0"/>
                                          </p:stCondLst>
                                        </p:cTn>
                                        <p:tgtEl>
                                          <p:spTgt spid="37"/>
                                        </p:tgtEl>
                                        <p:attrNameLst>
                                          <p:attrName>style.visibility</p:attrName>
                                        </p:attrNameLst>
                                      </p:cBhvr>
                                      <p:to>
                                        <p:strVal val="visible"/>
                                      </p:to>
                                    </p:set>
                                    <p:animEffect transition="in" filter="wipe(up)">
                                      <p:cBhvr>
                                        <p:cTn id="122" dur="500"/>
                                        <p:tgtEl>
                                          <p:spTgt spid="37"/>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1" fill="hold" nodeType="clickEffect">
                                  <p:stCondLst>
                                    <p:cond delay="0"/>
                                  </p:stCondLst>
                                  <p:childTnLst>
                                    <p:set>
                                      <p:cBhvr>
                                        <p:cTn id="126" dur="1" fill="hold">
                                          <p:stCondLst>
                                            <p:cond delay="0"/>
                                          </p:stCondLst>
                                        </p:cTn>
                                        <p:tgtEl>
                                          <p:spTgt spid="46"/>
                                        </p:tgtEl>
                                        <p:attrNameLst>
                                          <p:attrName>style.visibility</p:attrName>
                                        </p:attrNameLst>
                                      </p:cBhvr>
                                      <p:to>
                                        <p:strVal val="visible"/>
                                      </p:to>
                                    </p:set>
                                    <p:animEffect transition="in" filter="wipe(up)">
                                      <p:cBhvr>
                                        <p:cTn id="127" dur="500"/>
                                        <p:tgtEl>
                                          <p:spTgt spid="46"/>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1" fill="hold" grpId="0" nodeType="clickEffect">
                                  <p:stCondLst>
                                    <p:cond delay="0"/>
                                  </p:stCondLst>
                                  <p:childTnLst>
                                    <p:set>
                                      <p:cBhvr>
                                        <p:cTn id="131" dur="1" fill="hold">
                                          <p:stCondLst>
                                            <p:cond delay="0"/>
                                          </p:stCondLst>
                                        </p:cTn>
                                        <p:tgtEl>
                                          <p:spTgt spid="18"/>
                                        </p:tgtEl>
                                        <p:attrNameLst>
                                          <p:attrName>style.visibility</p:attrName>
                                        </p:attrNameLst>
                                      </p:cBhvr>
                                      <p:to>
                                        <p:strVal val="visible"/>
                                      </p:to>
                                    </p:set>
                                    <p:animEffect transition="in" filter="wipe(up)">
                                      <p:cBhvr>
                                        <p:cTn id="132" dur="500"/>
                                        <p:tgtEl>
                                          <p:spTgt spid="18"/>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52"/>
                                        </p:tgtEl>
                                        <p:attrNameLst>
                                          <p:attrName>style.visibility</p:attrName>
                                        </p:attrNameLst>
                                      </p:cBhvr>
                                      <p:to>
                                        <p:strVal val="visible"/>
                                      </p:to>
                                    </p:set>
                                    <p:animEffect transition="in" filter="wipe(left)">
                                      <p:cBhvr>
                                        <p:cTn id="137" dur="500"/>
                                        <p:tgtEl>
                                          <p:spTgt spid="52"/>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1" fill="hold" nodeType="clickEffect">
                                  <p:stCondLst>
                                    <p:cond delay="0"/>
                                  </p:stCondLst>
                                  <p:childTnLst>
                                    <p:set>
                                      <p:cBhvr>
                                        <p:cTn id="141" dur="1" fill="hold">
                                          <p:stCondLst>
                                            <p:cond delay="0"/>
                                          </p:stCondLst>
                                        </p:cTn>
                                        <p:tgtEl>
                                          <p:spTgt spid="47"/>
                                        </p:tgtEl>
                                        <p:attrNameLst>
                                          <p:attrName>style.visibility</p:attrName>
                                        </p:attrNameLst>
                                      </p:cBhvr>
                                      <p:to>
                                        <p:strVal val="visible"/>
                                      </p:to>
                                    </p:set>
                                    <p:animEffect transition="in" filter="wipe(up)">
                                      <p:cBhvr>
                                        <p:cTn id="142" dur="500"/>
                                        <p:tgtEl>
                                          <p:spTgt spid="47"/>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16"/>
                                        </p:tgtEl>
                                        <p:attrNameLst>
                                          <p:attrName>style.visibility</p:attrName>
                                        </p:attrNameLst>
                                      </p:cBhvr>
                                      <p:to>
                                        <p:strVal val="visible"/>
                                      </p:to>
                                    </p:set>
                                    <p:animEffect transition="in" filter="wipe(left)">
                                      <p:cBhvr>
                                        <p:cTn id="147" dur="500"/>
                                        <p:tgtEl>
                                          <p:spTgt spid="16"/>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1" fill="hold" nodeType="clickEffect">
                                  <p:stCondLst>
                                    <p:cond delay="0"/>
                                  </p:stCondLst>
                                  <p:childTnLst>
                                    <p:set>
                                      <p:cBhvr>
                                        <p:cTn id="151" dur="1" fill="hold">
                                          <p:stCondLst>
                                            <p:cond delay="0"/>
                                          </p:stCondLst>
                                        </p:cTn>
                                        <p:tgtEl>
                                          <p:spTgt spid="48"/>
                                        </p:tgtEl>
                                        <p:attrNameLst>
                                          <p:attrName>style.visibility</p:attrName>
                                        </p:attrNameLst>
                                      </p:cBhvr>
                                      <p:to>
                                        <p:strVal val="visible"/>
                                      </p:to>
                                    </p:set>
                                    <p:animEffect transition="in" filter="wipe(up)">
                                      <p:cBhvr>
                                        <p:cTn id="152" dur="500"/>
                                        <p:tgtEl>
                                          <p:spTgt spid="48"/>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1" fill="hold" grpId="0" nodeType="clickEffect">
                                  <p:stCondLst>
                                    <p:cond delay="0"/>
                                  </p:stCondLst>
                                  <p:childTnLst>
                                    <p:set>
                                      <p:cBhvr>
                                        <p:cTn id="156" dur="1" fill="hold">
                                          <p:stCondLst>
                                            <p:cond delay="0"/>
                                          </p:stCondLst>
                                        </p:cTn>
                                        <p:tgtEl>
                                          <p:spTgt spid="42"/>
                                        </p:tgtEl>
                                        <p:attrNameLst>
                                          <p:attrName>style.visibility</p:attrName>
                                        </p:attrNameLst>
                                      </p:cBhvr>
                                      <p:to>
                                        <p:strVal val="visible"/>
                                      </p:to>
                                    </p:set>
                                    <p:animEffect transition="in" filter="wipe(up)">
                                      <p:cBhvr>
                                        <p:cTn id="157" dur="500"/>
                                        <p:tgtEl>
                                          <p:spTgt spid="42"/>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53"/>
                                        </p:tgtEl>
                                        <p:attrNameLst>
                                          <p:attrName>style.visibility</p:attrName>
                                        </p:attrNameLst>
                                      </p:cBhvr>
                                      <p:to>
                                        <p:strVal val="visible"/>
                                      </p:to>
                                    </p:set>
                                    <p:animEffect transition="in" filter="wipe(left)">
                                      <p:cBhvr>
                                        <p:cTn id="162" dur="500"/>
                                        <p:tgtEl>
                                          <p:spTgt spid="53"/>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2" fill="hold" nodeType="clickEffect">
                                  <p:stCondLst>
                                    <p:cond delay="0"/>
                                  </p:stCondLst>
                                  <p:childTnLst>
                                    <p:set>
                                      <p:cBhvr>
                                        <p:cTn id="166" dur="1" fill="hold">
                                          <p:stCondLst>
                                            <p:cond delay="0"/>
                                          </p:stCondLst>
                                        </p:cTn>
                                        <p:tgtEl>
                                          <p:spTgt spid="51"/>
                                        </p:tgtEl>
                                        <p:attrNameLst>
                                          <p:attrName>style.visibility</p:attrName>
                                        </p:attrNameLst>
                                      </p:cBhvr>
                                      <p:to>
                                        <p:strVal val="visible"/>
                                      </p:to>
                                    </p:set>
                                    <p:animEffect transition="in" filter="wipe(right)">
                                      <p:cBhvr>
                                        <p:cTn id="167" dur="500"/>
                                        <p:tgtEl>
                                          <p:spTgt spid="51"/>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grpId="0" nodeType="clickEffect">
                                  <p:stCondLst>
                                    <p:cond delay="0"/>
                                  </p:stCondLst>
                                  <p:childTnLst>
                                    <p:set>
                                      <p:cBhvr>
                                        <p:cTn id="171" dur="1" fill="hold">
                                          <p:stCondLst>
                                            <p:cond delay="0"/>
                                          </p:stCondLst>
                                        </p:cTn>
                                        <p:tgtEl>
                                          <p:spTgt spid="39"/>
                                        </p:tgtEl>
                                        <p:attrNameLst>
                                          <p:attrName>style.visibility</p:attrName>
                                        </p:attrNameLst>
                                      </p:cBhvr>
                                      <p:to>
                                        <p:strVal val="visible"/>
                                      </p:to>
                                    </p:set>
                                    <p:animEffect transition="in" filter="wipe(left)">
                                      <p:cBhvr>
                                        <p:cTn id="172" dur="500"/>
                                        <p:tgtEl>
                                          <p:spTgt spid="39"/>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8" fill="hold" nodeType="clickEffect">
                                  <p:stCondLst>
                                    <p:cond delay="0"/>
                                  </p:stCondLst>
                                  <p:childTnLst>
                                    <p:set>
                                      <p:cBhvr>
                                        <p:cTn id="176" dur="1" fill="hold">
                                          <p:stCondLst>
                                            <p:cond delay="0"/>
                                          </p:stCondLst>
                                        </p:cTn>
                                        <p:tgtEl>
                                          <p:spTgt spid="55"/>
                                        </p:tgtEl>
                                        <p:attrNameLst>
                                          <p:attrName>style.visibility</p:attrName>
                                        </p:attrNameLst>
                                      </p:cBhvr>
                                      <p:to>
                                        <p:strVal val="visible"/>
                                      </p:to>
                                    </p:set>
                                    <p:animEffect transition="in" filter="wipe(left)">
                                      <p:cBhvr>
                                        <p:cTn id="17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1" grpId="0" uiExpand="1" build="p"/>
      <p:bldP spid="29" grpId="0"/>
      <p:bldP spid="13" grpId="0" animBg="1"/>
      <p:bldP spid="14" grpId="0" animBg="1"/>
      <p:bldP spid="16" grpId="0" animBg="1"/>
      <p:bldP spid="18" grpId="0" animBg="1"/>
      <p:bldP spid="34" grpId="0" animBg="1"/>
      <p:bldP spid="36" grpId="0" animBg="1"/>
      <p:bldP spid="37" grpId="0" animBg="1"/>
      <p:bldP spid="39" grpId="0" animBg="1"/>
      <p:bldP spid="42" grpId="0" animBg="1"/>
      <p:bldP spid="52" grpId="0"/>
      <p:bldP spid="5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A35A728-3B2E-422D-B959-2BA5CECB5BBD}"/>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23430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D7C337EB-E1B1-4CED-BCDC-E55E4785AA3D}"/>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9747408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25422298-6E7E-4327-94EB-51530506005C}"/>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87101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55C28B6-B18E-45AD-ACBE-C4C7435B656E}"/>
              </a:ext>
            </a:extLst>
          </p:cNvPr>
          <p:cNvPicPr>
            <a:picLocks noChangeAspect="1"/>
          </p:cNvPicPr>
          <p:nvPr/>
        </p:nvPicPr>
        <p:blipFill>
          <a:blip r:embed="rId2"/>
          <a:stretch>
            <a:fillRect/>
          </a:stretch>
        </p:blipFill>
        <p:spPr>
          <a:xfrm>
            <a:off x="0" y="21208"/>
            <a:ext cx="9144000" cy="5143500"/>
          </a:xfrm>
          <a:prstGeom prst="rect">
            <a:avLst/>
          </a:prstGeom>
        </p:spPr>
      </p:pic>
    </p:spTree>
    <p:extLst>
      <p:ext uri="{BB962C8B-B14F-4D97-AF65-F5344CB8AC3E}">
        <p14:creationId xmlns:p14="http://schemas.microsoft.com/office/powerpoint/2010/main" val="42551091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F4C86F1-2D27-485B-BB90-78EFFBECC99A}"/>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5365910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B6C81FD3-7B19-4C16-B2A4-641BF7BCB473}"/>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765415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Ekran Kırpma">
            <a:extLst>
              <a:ext uri="{FF2B5EF4-FFF2-40B4-BE49-F238E27FC236}">
                <a16:creationId xmlns:a16="http://schemas.microsoft.com/office/drawing/2014/main" id="{C91B19CB-2AC9-4C3A-A474-CEAB03D5C84A}"/>
              </a:ext>
            </a:extLst>
          </p:cNvPr>
          <p:cNvPicPr>
            <a:picLocks noChangeAspect="1"/>
          </p:cNvPicPr>
          <p:nvPr/>
        </p:nvPicPr>
        <p:blipFill rotWithShape="1">
          <a:blip r:embed="rId3">
            <a:extLst>
              <a:ext uri="{28A0092B-C50C-407E-A947-70E740481C1C}">
                <a14:useLocalDpi xmlns:a14="http://schemas.microsoft.com/office/drawing/2010/main" val="0"/>
              </a:ext>
            </a:extLst>
          </a:blip>
          <a:srcRect b="7213"/>
          <a:stretch/>
        </p:blipFill>
        <p:spPr>
          <a:xfrm>
            <a:off x="2456892" y="2628835"/>
            <a:ext cx="4230216" cy="2514665"/>
          </a:xfrm>
          <a:prstGeom prst="rect">
            <a:avLst/>
          </a:prstGeom>
        </p:spPr>
      </p:pic>
      <p:sp>
        <p:nvSpPr>
          <p:cNvPr id="2" name="Unvan 1"/>
          <p:cNvSpPr>
            <a:spLocks noGrp="1"/>
          </p:cNvSpPr>
          <p:nvPr>
            <p:ph type="title"/>
          </p:nvPr>
        </p:nvSpPr>
        <p:spPr>
          <a:xfrm>
            <a:off x="-14808" y="-11342"/>
            <a:ext cx="6561348" cy="566865"/>
          </a:xfrm>
        </p:spPr>
        <p:txBody>
          <a:bodyPr>
            <a:normAutofit/>
          </a:bodyPr>
          <a:lstStyle/>
          <a:p>
            <a:r>
              <a:rPr lang="tr-TR" sz="2600" dirty="0">
                <a:solidFill>
                  <a:schemeClr val="accent1"/>
                </a:solidFill>
                <a:cs typeface="Calibri Light" panose="020F0302020204030204" pitchFamily="34" charset="0"/>
              </a:rPr>
              <a:t>Problem Nedir?</a:t>
            </a:r>
          </a:p>
        </p:txBody>
      </p:sp>
      <p:sp>
        <p:nvSpPr>
          <p:cNvPr id="4" name="İçerik Yer Tutucusu 3"/>
          <p:cNvSpPr>
            <a:spLocks noGrp="1"/>
          </p:cNvSpPr>
          <p:nvPr>
            <p:ph idx="1"/>
          </p:nvPr>
        </p:nvSpPr>
        <p:spPr>
          <a:xfrm>
            <a:off x="467544" y="641740"/>
            <a:ext cx="8136904" cy="705874"/>
          </a:xfrm>
        </p:spPr>
        <p:txBody>
          <a:bodyPr>
            <a:noAutofit/>
          </a:bodyPr>
          <a:lstStyle/>
          <a:p>
            <a:pPr>
              <a:lnSpc>
                <a:spcPct val="100000"/>
              </a:lnSpc>
              <a:spcBef>
                <a:spcPts val="0"/>
              </a:spcBef>
            </a:pPr>
            <a:r>
              <a:rPr lang="tr-TR" sz="2000" dirty="0">
                <a:latin typeface="+mj-lt"/>
                <a:cs typeface="Calibri Light" panose="020F0302020204030204" pitchFamily="34" charset="0"/>
              </a:rPr>
              <a:t>     Problem, çözülmesi gereken sorun ya da aşılması gereken engel anlamına gelir. Günlük hayatta sık sık problemlerle karşılaşırız.</a:t>
            </a:r>
          </a:p>
        </p:txBody>
      </p:sp>
      <p:sp>
        <p:nvSpPr>
          <p:cNvPr id="5" name="İçerik Yer Tutucusu 3"/>
          <p:cNvSpPr>
            <a:spLocks noGrp="1"/>
          </p:cNvSpPr>
          <p:nvPr>
            <p:ph idx="10"/>
          </p:nvPr>
        </p:nvSpPr>
        <p:spPr>
          <a:xfrm>
            <a:off x="1331640" y="1863796"/>
            <a:ext cx="5959832" cy="356302"/>
          </a:xfrm>
        </p:spPr>
        <p:txBody>
          <a:bodyPr>
            <a:noAutofit/>
          </a:bodyPr>
          <a:lstStyle/>
          <a:p>
            <a:pPr algn="ctr">
              <a:spcBef>
                <a:spcPts val="0"/>
              </a:spcBef>
            </a:pPr>
            <a:r>
              <a:rPr lang="tr-TR" sz="2000" b="1" dirty="0">
                <a:latin typeface="+mj-lt"/>
                <a:cs typeface="Calibri Light" panose="020F0302020204030204" pitchFamily="34" charset="0"/>
              </a:rPr>
              <a:t>Karşılaştığınız bir problemi çözmek için ne yaparsınız?</a:t>
            </a:r>
          </a:p>
        </p:txBody>
      </p:sp>
      <p:cxnSp>
        <p:nvCxnSpPr>
          <p:cNvPr id="7" name="Düz Bağlayıcı 6">
            <a:extLst>
              <a:ext uri="{FF2B5EF4-FFF2-40B4-BE49-F238E27FC236}">
                <a16:creationId xmlns:a16="http://schemas.microsoft.com/office/drawing/2014/main" id="{FB60AF0F-7CCC-4644-8BA0-7BAF0F6C61E5}"/>
              </a:ext>
            </a:extLst>
          </p:cNvPr>
          <p:cNvCxnSpPr>
            <a:cxnSpLocks/>
          </p:cNvCxnSpPr>
          <p:nvPr/>
        </p:nvCxnSpPr>
        <p:spPr>
          <a:xfrm>
            <a:off x="9178" y="483518"/>
            <a:ext cx="9144000" cy="0"/>
          </a:xfrm>
          <a:prstGeom prst="line">
            <a:avLst/>
          </a:prstGeom>
          <a:ln w="285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88548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additive="base">
                                        <p:cTn id="2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14EFF048-950C-4EC7-8EC2-E3F473538CB1}"/>
              </a:ext>
            </a:extLst>
          </p:cNvPr>
          <p:cNvPicPr>
            <a:picLocks noChangeAspect="1"/>
          </p:cNvPicPr>
          <p:nvPr/>
        </p:nvPicPr>
        <p:blipFill rotWithShape="1">
          <a:blip r:embed="rId2"/>
          <a:srcRect r="1594"/>
          <a:stretch/>
        </p:blipFill>
        <p:spPr>
          <a:xfrm>
            <a:off x="0" y="0"/>
            <a:ext cx="9143999" cy="5143500"/>
          </a:xfrm>
          <a:prstGeom prst="rect">
            <a:avLst/>
          </a:prstGeom>
        </p:spPr>
      </p:pic>
    </p:spTree>
    <p:extLst>
      <p:ext uri="{BB962C8B-B14F-4D97-AF65-F5344CB8AC3E}">
        <p14:creationId xmlns:p14="http://schemas.microsoft.com/office/powerpoint/2010/main" val="30876111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5BE67678-690D-4F3C-A88B-12B74AB82FDB}"/>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4825854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79128" y="127565"/>
            <a:ext cx="6615354" cy="663350"/>
          </a:xfrm>
        </p:spPr>
        <p:txBody>
          <a:bodyPr/>
          <a:lstStyle/>
          <a:p>
            <a:pPr algn="ctr"/>
            <a:r>
              <a:rPr lang="tr-TR" dirty="0">
                <a:solidFill>
                  <a:schemeClr val="accent1"/>
                </a:solidFill>
              </a:rPr>
              <a:t>Peki Ya Bilgisayarlar?</a:t>
            </a:r>
          </a:p>
        </p:txBody>
      </p:sp>
      <p:sp>
        <p:nvSpPr>
          <p:cNvPr id="4" name="İçerik Yer Tutucusu 3"/>
          <p:cNvSpPr>
            <a:spLocks noGrp="1"/>
          </p:cNvSpPr>
          <p:nvPr>
            <p:ph idx="1"/>
          </p:nvPr>
        </p:nvSpPr>
        <p:spPr>
          <a:xfrm>
            <a:off x="1272169" y="1602963"/>
            <a:ext cx="6585744" cy="2700300"/>
          </a:xfrm>
        </p:spPr>
        <p:txBody>
          <a:bodyPr anchor="t">
            <a:normAutofit/>
          </a:bodyPr>
          <a:lstStyle/>
          <a:p>
            <a:endParaRPr lang="tr-TR" sz="2000" dirty="0">
              <a:latin typeface="+mj-lt"/>
              <a:cs typeface="Arial" panose="020B0604020202020204" pitchFamily="34" charset="0"/>
            </a:endParaRPr>
          </a:p>
          <a:p>
            <a:r>
              <a:rPr lang="tr-TR" sz="2000" dirty="0">
                <a:latin typeface="+mj-lt"/>
                <a:cs typeface="Arial" panose="020B0604020202020204" pitchFamily="34" charset="0"/>
              </a:rPr>
              <a:t>Kullandığımız yazılımların tamamı </a:t>
            </a:r>
            <a:r>
              <a:rPr lang="tr-TR" sz="2000" b="1" dirty="0">
                <a:latin typeface="+mj-lt"/>
                <a:cs typeface="Arial" panose="020B0604020202020204" pitchFamily="34" charset="0"/>
              </a:rPr>
              <a:t>«kod» </a:t>
            </a:r>
            <a:r>
              <a:rPr lang="tr-TR" sz="2000" dirty="0">
                <a:latin typeface="+mj-lt"/>
                <a:cs typeface="Arial" panose="020B0604020202020204" pitchFamily="34" charset="0"/>
              </a:rPr>
              <a:t>adı verilen bilgisayarın anlayacağı dilde yazılmış özel </a:t>
            </a:r>
          </a:p>
          <a:p>
            <a:r>
              <a:rPr lang="tr-TR" sz="2000" dirty="0">
                <a:latin typeface="+mj-lt"/>
                <a:cs typeface="Arial" panose="020B0604020202020204" pitchFamily="34" charset="0"/>
              </a:rPr>
              <a:t>komutlardan oluşur. Bu kodlar </a:t>
            </a:r>
          </a:p>
          <a:p>
            <a:r>
              <a:rPr lang="tr-TR" sz="2000" dirty="0">
                <a:latin typeface="+mj-lt"/>
                <a:cs typeface="Arial" panose="020B0604020202020204" pitchFamily="34" charset="0"/>
              </a:rPr>
              <a:t>bilgisayar yazılımcıları tarafından</a:t>
            </a:r>
          </a:p>
          <a:p>
            <a:r>
              <a:rPr lang="tr-TR" sz="2000" dirty="0">
                <a:latin typeface="+mj-lt"/>
                <a:cs typeface="Arial" panose="020B0604020202020204" pitchFamily="34" charset="0"/>
              </a:rPr>
              <a:t>yazılır.</a:t>
            </a:r>
          </a:p>
        </p:txBody>
      </p:sp>
      <p:pic>
        <p:nvPicPr>
          <p:cNvPr id="1026" name="Picture 2" descr="https://d3njjcbhbojbot.cloudfront.net/api/utilities/v1/imageproxy/https:/coursera-course-photos.s3.amazonaws.com/9b/39a3f0373111e69ce719fe5f0d2d9d/Capture.png">
            <a:extLst>
              <a:ext uri="{FF2B5EF4-FFF2-40B4-BE49-F238E27FC236}">
                <a16:creationId xmlns:a16="http://schemas.microsoft.com/office/drawing/2014/main" id="{373D649D-2918-4CD9-8671-D9EAEF6B74CF}"/>
              </a:ext>
            </a:extLst>
          </p:cNvPr>
          <p:cNvPicPr>
            <a:picLocks noChangeAspect="1" noChangeArrowheads="1"/>
          </p:cNvPicPr>
          <p:nvPr/>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t="6601" b="9400"/>
          <a:stretch/>
        </p:blipFill>
        <p:spPr bwMode="auto">
          <a:xfrm>
            <a:off x="4752553" y="2394582"/>
            <a:ext cx="3086098" cy="2592287"/>
          </a:xfrm>
          <a:prstGeom prst="roundRect">
            <a:avLst>
              <a:gd name="adj" fmla="val 11600"/>
            </a:avLst>
          </a:prstGeom>
          <a:solidFill>
            <a:srgbClr val="FFFFFF">
              <a:shade val="85000"/>
            </a:srgbClr>
          </a:solidFill>
          <a:ln>
            <a:noFill/>
          </a:ln>
          <a:effectLst/>
          <a:extLst/>
        </p:spPr>
      </p:pic>
      <p:cxnSp>
        <p:nvCxnSpPr>
          <p:cNvPr id="6" name="Düz Bağlayıcı 5">
            <a:extLst>
              <a:ext uri="{FF2B5EF4-FFF2-40B4-BE49-F238E27FC236}">
                <a16:creationId xmlns:a16="http://schemas.microsoft.com/office/drawing/2014/main" id="{7CE75937-0C59-48D2-A62E-6E4539AEFA16}"/>
              </a:ext>
            </a:extLst>
          </p:cNvPr>
          <p:cNvCxnSpPr>
            <a:cxnSpLocks/>
          </p:cNvCxnSpPr>
          <p:nvPr/>
        </p:nvCxnSpPr>
        <p:spPr>
          <a:xfrm>
            <a:off x="1187624" y="699542"/>
            <a:ext cx="6696744"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7" name="İçerik Yer Tutucusu 3">
            <a:extLst>
              <a:ext uri="{FF2B5EF4-FFF2-40B4-BE49-F238E27FC236}">
                <a16:creationId xmlns:a16="http://schemas.microsoft.com/office/drawing/2014/main" id="{3A394A97-45D8-453E-8AA9-CD6C958A7AA8}"/>
              </a:ext>
            </a:extLst>
          </p:cNvPr>
          <p:cNvSpPr txBox="1">
            <a:spLocks/>
          </p:cNvSpPr>
          <p:nvPr/>
        </p:nvSpPr>
        <p:spPr>
          <a:xfrm>
            <a:off x="1286087" y="827084"/>
            <a:ext cx="6585744" cy="804029"/>
          </a:xfrm>
          <a:prstGeom prst="rect">
            <a:avLst/>
          </a:prstGeom>
        </p:spPr>
        <p:txBody>
          <a:bodyPr vert="horz" lIns="91440" tIns="45720" rIns="91440" bIns="45720" rtlCol="0" anchor="t">
            <a:noAutofit/>
          </a:bodyPr>
          <a:lstStyle>
            <a:lvl1pPr marL="0" indent="0" algn="l" defTabSz="514350" rtl="0" eaLnBrk="1" latinLnBrk="0" hangingPunct="1">
              <a:lnSpc>
                <a:spcPct val="90000"/>
              </a:lnSpc>
              <a:spcBef>
                <a:spcPts val="750"/>
              </a:spcBef>
              <a:buClr>
                <a:schemeClr val="accent1"/>
              </a:buClr>
              <a:buSzPct val="80000"/>
              <a:buFont typeface="Corbel" pitchFamily="34" charset="0"/>
              <a:buNone/>
              <a:defRPr sz="1500" kern="1200">
                <a:solidFill>
                  <a:schemeClr val="tx1">
                    <a:lumMod val="75000"/>
                    <a:lumOff val="25000"/>
                  </a:schemeClr>
                </a:solidFill>
                <a:latin typeface="+mn-lt"/>
                <a:ea typeface="+mn-ea"/>
                <a:cs typeface="+mn-cs"/>
              </a:defRPr>
            </a:lvl1pPr>
            <a:lvl2pPr marL="257175" indent="-102870" algn="l" defTabSz="514350" rtl="0" eaLnBrk="1" latinLnBrk="0" hangingPunct="1">
              <a:lnSpc>
                <a:spcPct val="90000"/>
              </a:lnSpc>
              <a:spcBef>
                <a:spcPts val="113"/>
              </a:spcBef>
              <a:spcAft>
                <a:spcPts val="225"/>
              </a:spcAft>
              <a:buClr>
                <a:schemeClr val="accent1"/>
              </a:buClr>
              <a:buSzPct val="80000"/>
              <a:buFont typeface="Corbel" pitchFamily="34" charset="0"/>
              <a:buChar char="•"/>
              <a:defRPr sz="1350" kern="1200">
                <a:solidFill>
                  <a:schemeClr val="accent1"/>
                </a:solidFill>
                <a:latin typeface="+mn-lt"/>
                <a:ea typeface="+mn-ea"/>
                <a:cs typeface="+mn-cs"/>
              </a:defRPr>
            </a:lvl2pPr>
            <a:lvl3pPr marL="411480" indent="-102870" algn="l" defTabSz="514350" rtl="0" eaLnBrk="1" latinLnBrk="0" hangingPunct="1">
              <a:lnSpc>
                <a:spcPct val="90000"/>
              </a:lnSpc>
              <a:spcBef>
                <a:spcPts val="113"/>
              </a:spcBef>
              <a:spcAft>
                <a:spcPts val="225"/>
              </a:spcAft>
              <a:buClr>
                <a:schemeClr val="accent1"/>
              </a:buClr>
              <a:buSzPct val="80000"/>
              <a:buFont typeface="Corbel" pitchFamily="34" charset="0"/>
              <a:buChar char="•"/>
              <a:defRPr sz="1200" kern="1200">
                <a:solidFill>
                  <a:schemeClr val="accent1"/>
                </a:solidFill>
                <a:latin typeface="+mn-lt"/>
                <a:ea typeface="+mn-ea"/>
                <a:cs typeface="+mn-cs"/>
              </a:defRPr>
            </a:lvl3pPr>
            <a:lvl4pPr marL="565785" indent="-102870" algn="l" defTabSz="514350" rtl="0" eaLnBrk="1" latinLnBrk="0" hangingPunct="1">
              <a:lnSpc>
                <a:spcPct val="90000"/>
              </a:lnSpc>
              <a:spcBef>
                <a:spcPts val="113"/>
              </a:spcBef>
              <a:spcAft>
                <a:spcPts val="225"/>
              </a:spcAft>
              <a:buClr>
                <a:schemeClr val="accent1"/>
              </a:buClr>
              <a:buSzPct val="80000"/>
              <a:buFont typeface="Corbel" pitchFamily="34" charset="0"/>
              <a:buChar char="•"/>
              <a:defRPr sz="1050" kern="1200">
                <a:solidFill>
                  <a:schemeClr val="accent1"/>
                </a:solidFill>
                <a:latin typeface="+mn-lt"/>
                <a:ea typeface="+mn-ea"/>
                <a:cs typeface="+mn-cs"/>
              </a:defRPr>
            </a:lvl4pPr>
            <a:lvl5pPr marL="690090" indent="-102870" algn="l" defTabSz="514350" rtl="0" eaLnBrk="1" latinLnBrk="0" hangingPunct="1">
              <a:lnSpc>
                <a:spcPct val="90000"/>
              </a:lnSpc>
              <a:spcBef>
                <a:spcPts val="113"/>
              </a:spcBef>
              <a:spcAft>
                <a:spcPts val="225"/>
              </a:spcAft>
              <a:buClr>
                <a:schemeClr val="accent1"/>
              </a:buClr>
              <a:buSzPct val="80000"/>
              <a:buFont typeface="Corbel" pitchFamily="34" charset="0"/>
              <a:buChar char="•"/>
              <a:defRPr sz="1050" kern="1200">
                <a:solidFill>
                  <a:schemeClr val="accent1"/>
                </a:solidFill>
                <a:latin typeface="+mn-lt"/>
                <a:ea typeface="+mn-ea"/>
                <a:cs typeface="+mn-cs"/>
              </a:defRPr>
            </a:lvl5pPr>
            <a:lvl6pPr marL="825000" indent="-128588" algn="l" defTabSz="514350" rtl="0" eaLnBrk="1" latinLnBrk="0" hangingPunct="1">
              <a:lnSpc>
                <a:spcPct val="90000"/>
              </a:lnSpc>
              <a:spcBef>
                <a:spcPts val="113"/>
              </a:spcBef>
              <a:spcAft>
                <a:spcPts val="225"/>
              </a:spcAft>
              <a:buClr>
                <a:schemeClr val="accent1"/>
              </a:buClr>
              <a:buSzPct val="80000"/>
              <a:buFont typeface="Corbel" pitchFamily="34" charset="0"/>
              <a:buChar char="•"/>
              <a:defRPr sz="1050" kern="1200">
                <a:solidFill>
                  <a:schemeClr val="accent1"/>
                </a:solidFill>
                <a:latin typeface="+mn-lt"/>
                <a:ea typeface="+mn-ea"/>
                <a:cs typeface="+mn-cs"/>
              </a:defRPr>
            </a:lvl6pPr>
            <a:lvl7pPr marL="975000" indent="-128588" algn="l" defTabSz="514350" rtl="0" eaLnBrk="1" latinLnBrk="0" hangingPunct="1">
              <a:lnSpc>
                <a:spcPct val="90000"/>
              </a:lnSpc>
              <a:spcBef>
                <a:spcPts val="113"/>
              </a:spcBef>
              <a:spcAft>
                <a:spcPts val="225"/>
              </a:spcAft>
              <a:buClr>
                <a:schemeClr val="accent1"/>
              </a:buClr>
              <a:buSzPct val="80000"/>
              <a:buFont typeface="Corbel" pitchFamily="34" charset="0"/>
              <a:buChar char="•"/>
              <a:defRPr sz="1050" kern="1200">
                <a:solidFill>
                  <a:schemeClr val="accent1"/>
                </a:solidFill>
                <a:latin typeface="+mn-lt"/>
                <a:ea typeface="+mn-ea"/>
                <a:cs typeface="+mn-cs"/>
              </a:defRPr>
            </a:lvl7pPr>
            <a:lvl8pPr marL="1125000" indent="-128588" algn="l" defTabSz="514350" rtl="0" eaLnBrk="1" latinLnBrk="0" hangingPunct="1">
              <a:lnSpc>
                <a:spcPct val="90000"/>
              </a:lnSpc>
              <a:spcBef>
                <a:spcPts val="113"/>
              </a:spcBef>
              <a:spcAft>
                <a:spcPts val="225"/>
              </a:spcAft>
              <a:buClr>
                <a:schemeClr val="accent1"/>
              </a:buClr>
              <a:buSzPct val="80000"/>
              <a:buFont typeface="Corbel" pitchFamily="34" charset="0"/>
              <a:buChar char="•"/>
              <a:defRPr sz="1050" kern="1200">
                <a:solidFill>
                  <a:schemeClr val="accent1"/>
                </a:solidFill>
                <a:latin typeface="+mn-lt"/>
                <a:ea typeface="+mn-ea"/>
                <a:cs typeface="+mn-cs"/>
              </a:defRPr>
            </a:lvl8pPr>
            <a:lvl9pPr marL="1275000" indent="-128588" algn="l" defTabSz="514350" rtl="0" eaLnBrk="1" latinLnBrk="0" hangingPunct="1">
              <a:lnSpc>
                <a:spcPct val="90000"/>
              </a:lnSpc>
              <a:spcBef>
                <a:spcPts val="113"/>
              </a:spcBef>
              <a:spcAft>
                <a:spcPts val="225"/>
              </a:spcAft>
              <a:buClr>
                <a:schemeClr val="accent1"/>
              </a:buClr>
              <a:buSzPct val="80000"/>
              <a:buFont typeface="Corbel" pitchFamily="34" charset="0"/>
              <a:buChar char="•"/>
              <a:defRPr sz="1050" kern="1200">
                <a:solidFill>
                  <a:schemeClr val="accent1"/>
                </a:solidFill>
                <a:latin typeface="+mn-lt"/>
                <a:ea typeface="+mn-ea"/>
                <a:cs typeface="+mn-cs"/>
              </a:defRPr>
            </a:lvl9pPr>
          </a:lstStyle>
          <a:p>
            <a:r>
              <a:rPr lang="tr-TR" sz="2000" dirty="0">
                <a:cs typeface="Arial" panose="020B0604020202020204" pitchFamily="34" charset="0"/>
              </a:rPr>
              <a:t>Bilgisayarlar da problemleri tıpkı bizler gibi çözmeye çalışır. Kullanıcı tarafından kendisine verilen komutları </a:t>
            </a:r>
            <a:r>
              <a:rPr lang="tr-TR" sz="2000" b="1" dirty="0">
                <a:cs typeface="Arial" panose="020B0604020202020204" pitchFamily="34" charset="0"/>
              </a:rPr>
              <a:t>adım adım </a:t>
            </a:r>
            <a:r>
              <a:rPr lang="tr-TR" sz="2000" dirty="0">
                <a:cs typeface="Arial" panose="020B0604020202020204" pitchFamily="34" charset="0"/>
              </a:rPr>
              <a:t>uygulayarak problemin çözümüne ulaşır. </a:t>
            </a:r>
          </a:p>
          <a:p>
            <a:endParaRPr lang="tr-TR" sz="2000" dirty="0">
              <a:latin typeface="+mj-lt"/>
              <a:cs typeface="Arial" panose="020B0604020202020204" pitchFamily="34" charset="0"/>
            </a:endParaRPr>
          </a:p>
        </p:txBody>
      </p:sp>
    </p:spTree>
    <p:extLst>
      <p:ext uri="{BB962C8B-B14F-4D97-AF65-F5344CB8AC3E}">
        <p14:creationId xmlns:p14="http://schemas.microsoft.com/office/powerpoint/2010/main" val="10600828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wipe(down)">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down)">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wipe(down)">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wipe(down)">
                                      <p:cBhvr>
                                        <p:cTn id="2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77291" y="127847"/>
            <a:ext cx="6561348" cy="663350"/>
          </a:xfrm>
        </p:spPr>
        <p:txBody>
          <a:bodyPr/>
          <a:lstStyle/>
          <a:p>
            <a:pPr algn="ctr"/>
            <a:r>
              <a:rPr lang="tr-TR" dirty="0">
                <a:solidFill>
                  <a:schemeClr val="accent1"/>
                </a:solidFill>
              </a:rPr>
              <a:t>Kodlamadan Önce…</a:t>
            </a:r>
          </a:p>
        </p:txBody>
      </p:sp>
      <p:sp>
        <p:nvSpPr>
          <p:cNvPr id="4" name="İçerik Yer Tutucusu 3"/>
          <p:cNvSpPr>
            <a:spLocks noGrp="1"/>
          </p:cNvSpPr>
          <p:nvPr>
            <p:ph idx="1"/>
          </p:nvPr>
        </p:nvSpPr>
        <p:spPr>
          <a:xfrm>
            <a:off x="1277294" y="915566"/>
            <a:ext cx="6607077" cy="2700300"/>
          </a:xfrm>
        </p:spPr>
        <p:txBody>
          <a:bodyPr anchor="t">
            <a:noAutofit/>
          </a:bodyPr>
          <a:lstStyle/>
          <a:p>
            <a:pPr algn="just"/>
            <a:r>
              <a:rPr lang="tr-TR" sz="2000" dirty="0">
                <a:latin typeface="+mj-lt"/>
                <a:cs typeface="Arial" panose="020B0604020202020204" pitchFamily="34" charset="0"/>
              </a:rPr>
              <a:t>Kodlamaya başlamadan önce oluşturacağımız yazılımın adım adım ne yapacağını tasarlamamız gerekir.</a:t>
            </a:r>
          </a:p>
          <a:p>
            <a:pPr>
              <a:lnSpc>
                <a:spcPct val="100000"/>
              </a:lnSpc>
            </a:pPr>
            <a:endParaRPr lang="tr-TR" sz="100" dirty="0">
              <a:latin typeface="+mj-lt"/>
              <a:cs typeface="Arial" panose="020B0604020202020204" pitchFamily="34" charset="0"/>
            </a:endParaRPr>
          </a:p>
          <a:p>
            <a:pPr algn="just"/>
            <a:r>
              <a:rPr lang="tr-TR" sz="2000" dirty="0">
                <a:latin typeface="+mj-lt"/>
                <a:cs typeface="Arial" panose="020B0604020202020204" pitchFamily="34" charset="0"/>
              </a:rPr>
              <a:t>İşte açık ve net ifadelerle problemin adım adım çözümünü gösteren bu taslağa </a:t>
            </a:r>
            <a:r>
              <a:rPr lang="tr-TR" sz="2000" b="1" dirty="0">
                <a:latin typeface="+mj-lt"/>
                <a:cs typeface="Arial" panose="020B0604020202020204" pitchFamily="34" charset="0"/>
              </a:rPr>
              <a:t>«algoritma» </a:t>
            </a:r>
            <a:r>
              <a:rPr lang="tr-TR" sz="2000" dirty="0">
                <a:latin typeface="+mj-lt"/>
                <a:cs typeface="Arial" panose="020B0604020202020204" pitchFamily="34" charset="0"/>
              </a:rPr>
              <a:t>adı verilir.</a:t>
            </a:r>
          </a:p>
          <a:p>
            <a:endParaRPr lang="tr-TR" sz="100" dirty="0">
              <a:latin typeface="+mj-lt"/>
              <a:cs typeface="Arial" panose="020B0604020202020204" pitchFamily="34" charset="0"/>
            </a:endParaRPr>
          </a:p>
          <a:p>
            <a:pPr algn="just"/>
            <a:r>
              <a:rPr lang="tr-TR" sz="2000" dirty="0">
                <a:latin typeface="+mj-lt"/>
                <a:cs typeface="Arial" panose="020B0604020202020204" pitchFamily="34" charset="0"/>
              </a:rPr>
              <a:t>Programlamanın ilk adımı algoritma oluşturmaktır.</a:t>
            </a:r>
          </a:p>
          <a:p>
            <a:endParaRPr lang="tr-TR" sz="2000" dirty="0">
              <a:latin typeface="+mj-lt"/>
              <a:cs typeface="Arial" panose="020B0604020202020204" pitchFamily="34" charset="0"/>
            </a:endParaRPr>
          </a:p>
          <a:p>
            <a:endParaRPr lang="tr-TR" sz="2000" dirty="0">
              <a:latin typeface="+mj-lt"/>
              <a:cs typeface="Arial" panose="020B0604020202020204" pitchFamily="34" charset="0"/>
            </a:endParaRPr>
          </a:p>
          <a:p>
            <a:endParaRPr lang="tr-TR" sz="2000" dirty="0">
              <a:latin typeface="+mj-lt"/>
              <a:cs typeface="Arial" panose="020B0604020202020204" pitchFamily="34" charset="0"/>
            </a:endParaRPr>
          </a:p>
        </p:txBody>
      </p:sp>
      <p:cxnSp>
        <p:nvCxnSpPr>
          <p:cNvPr id="6" name="Düz Bağlayıcı 5">
            <a:extLst>
              <a:ext uri="{FF2B5EF4-FFF2-40B4-BE49-F238E27FC236}">
                <a16:creationId xmlns:a16="http://schemas.microsoft.com/office/drawing/2014/main" id="{F04A9582-A67E-4721-AA9E-EDCDF28F475B}"/>
              </a:ext>
            </a:extLst>
          </p:cNvPr>
          <p:cNvCxnSpPr>
            <a:cxnSpLocks/>
          </p:cNvCxnSpPr>
          <p:nvPr/>
        </p:nvCxnSpPr>
        <p:spPr>
          <a:xfrm>
            <a:off x="1187624" y="699542"/>
            <a:ext cx="6696744" cy="0"/>
          </a:xfrm>
          <a:prstGeom prst="line">
            <a:avLst/>
          </a:prstGeom>
          <a:ln w="28575"/>
        </p:spPr>
        <p:style>
          <a:lnRef idx="2">
            <a:schemeClr val="accent1"/>
          </a:lnRef>
          <a:fillRef idx="0">
            <a:schemeClr val="accent1"/>
          </a:fillRef>
          <a:effectRef idx="1">
            <a:schemeClr val="accent1"/>
          </a:effectRef>
          <a:fontRef idx="minor">
            <a:schemeClr val="tx1"/>
          </a:fontRef>
        </p:style>
      </p:cxnSp>
      <p:pic>
        <p:nvPicPr>
          <p:cNvPr id="7" name="Resim 6" descr="Ekran Kırpma">
            <a:extLst>
              <a:ext uri="{FF2B5EF4-FFF2-40B4-BE49-F238E27FC236}">
                <a16:creationId xmlns:a16="http://schemas.microsoft.com/office/drawing/2014/main" id="{817CC8AB-DAF4-432B-B44B-9342D974A7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3" y="2859785"/>
            <a:ext cx="2805225" cy="2091931"/>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9084343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p:cTn id="2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p:cTn id="37"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9"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40"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9632" y="100562"/>
            <a:ext cx="6561348" cy="663350"/>
          </a:xfrm>
        </p:spPr>
        <p:txBody>
          <a:bodyPr/>
          <a:lstStyle/>
          <a:p>
            <a:pPr algn="ctr"/>
            <a:r>
              <a:rPr lang="tr-TR" dirty="0">
                <a:solidFill>
                  <a:schemeClr val="accent1"/>
                </a:solidFill>
              </a:rPr>
              <a:t>Algoritma</a:t>
            </a:r>
          </a:p>
        </p:txBody>
      </p:sp>
      <p:sp>
        <p:nvSpPr>
          <p:cNvPr id="4" name="İçerik Yer Tutucusu 3"/>
          <p:cNvSpPr>
            <a:spLocks noGrp="1"/>
          </p:cNvSpPr>
          <p:nvPr>
            <p:ph idx="1"/>
          </p:nvPr>
        </p:nvSpPr>
        <p:spPr>
          <a:xfrm>
            <a:off x="1396579" y="2067694"/>
            <a:ext cx="3285403" cy="1368152"/>
          </a:xfrm>
        </p:spPr>
        <p:txBody>
          <a:bodyPr anchor="t">
            <a:noAutofit/>
          </a:bodyPr>
          <a:lstStyle/>
          <a:p>
            <a:pPr algn="just"/>
            <a:r>
              <a:rPr lang="tr-TR" sz="2000" dirty="0">
                <a:latin typeface="+mj-lt"/>
                <a:cs typeface="Arial" panose="020B0604020202020204" pitchFamily="34" charset="0"/>
              </a:rPr>
              <a:t>Algoritma basamaklarının bir başlangıcı ve sonu bulunur. Her adımda yapılacak işlem açıkça belirtilir.</a:t>
            </a:r>
          </a:p>
        </p:txBody>
      </p:sp>
      <p:sp>
        <p:nvSpPr>
          <p:cNvPr id="6" name="İçerik Yer Tutucusu 3">
            <a:extLst>
              <a:ext uri="{FF2B5EF4-FFF2-40B4-BE49-F238E27FC236}">
                <a16:creationId xmlns:a16="http://schemas.microsoft.com/office/drawing/2014/main" id="{F960A3E2-E2C5-465E-9916-95E86864E1FA}"/>
              </a:ext>
            </a:extLst>
          </p:cNvPr>
          <p:cNvSpPr>
            <a:spLocks noGrp="1"/>
          </p:cNvSpPr>
          <p:nvPr>
            <p:ph idx="10"/>
          </p:nvPr>
        </p:nvSpPr>
        <p:spPr>
          <a:xfrm>
            <a:off x="4757747" y="2211710"/>
            <a:ext cx="2960948" cy="2304256"/>
          </a:xfrm>
        </p:spPr>
        <p:style>
          <a:lnRef idx="1">
            <a:schemeClr val="accent4"/>
          </a:lnRef>
          <a:fillRef idx="2">
            <a:schemeClr val="accent4"/>
          </a:fillRef>
          <a:effectRef idx="1">
            <a:schemeClr val="accent4"/>
          </a:effectRef>
          <a:fontRef idx="minor">
            <a:schemeClr val="dk1"/>
          </a:fontRef>
        </p:style>
        <p:txBody>
          <a:bodyPr vert="horz" lIns="180000" tIns="72000" rIns="91440" bIns="45720" rtlCol="0" anchor="t">
            <a:noAutofit/>
          </a:bodyPr>
          <a:lstStyle/>
          <a:p>
            <a:r>
              <a:rPr lang="tr-TR" sz="1600" dirty="0">
                <a:latin typeface="+mj-lt"/>
                <a:cs typeface="Arial" panose="020B0604020202020204" pitchFamily="34" charset="0"/>
              </a:rPr>
              <a:t>Adım 1: Başla</a:t>
            </a:r>
          </a:p>
          <a:p>
            <a:r>
              <a:rPr lang="tr-TR" sz="1600" dirty="0">
                <a:latin typeface="+mj-lt"/>
                <a:cs typeface="Arial" panose="020B0604020202020204" pitchFamily="34" charset="0"/>
              </a:rPr>
              <a:t>Adım 2: Hava yağmurlu mu?</a:t>
            </a:r>
          </a:p>
          <a:p>
            <a:r>
              <a:rPr lang="tr-TR" sz="1600" dirty="0">
                <a:latin typeface="+mj-lt"/>
                <a:cs typeface="Arial" panose="020B0604020202020204" pitchFamily="34" charset="0"/>
              </a:rPr>
              <a:t>Adım 3: Evet ise Adım 5’e git.</a:t>
            </a:r>
          </a:p>
          <a:p>
            <a:r>
              <a:rPr lang="tr-TR" sz="1600" dirty="0">
                <a:latin typeface="+mj-lt"/>
                <a:cs typeface="Arial" panose="020B0604020202020204" pitchFamily="34" charset="0"/>
              </a:rPr>
              <a:t>Adım 4: Hayır ise Adım 6’ya git.</a:t>
            </a:r>
          </a:p>
          <a:p>
            <a:r>
              <a:rPr lang="tr-TR" sz="1600" dirty="0">
                <a:latin typeface="+mj-lt"/>
                <a:cs typeface="Arial" panose="020B0604020202020204" pitchFamily="34" charset="0"/>
              </a:rPr>
              <a:t>Adım 5: Yanına şemsiye al.</a:t>
            </a:r>
          </a:p>
          <a:p>
            <a:r>
              <a:rPr lang="tr-TR" sz="1600" dirty="0">
                <a:latin typeface="+mj-lt"/>
                <a:cs typeface="Arial" panose="020B0604020202020204" pitchFamily="34" charset="0"/>
              </a:rPr>
              <a:t>Adım 6: Evden çık.</a:t>
            </a:r>
          </a:p>
          <a:p>
            <a:r>
              <a:rPr lang="tr-TR" sz="1600" dirty="0">
                <a:latin typeface="+mj-lt"/>
                <a:cs typeface="Arial" panose="020B0604020202020204" pitchFamily="34" charset="0"/>
              </a:rPr>
              <a:t>Adım 7: Bitir.</a:t>
            </a:r>
          </a:p>
        </p:txBody>
      </p:sp>
      <p:cxnSp>
        <p:nvCxnSpPr>
          <p:cNvPr id="5" name="Düz Bağlayıcı 4">
            <a:extLst>
              <a:ext uri="{FF2B5EF4-FFF2-40B4-BE49-F238E27FC236}">
                <a16:creationId xmlns:a16="http://schemas.microsoft.com/office/drawing/2014/main" id="{46193215-D4BF-412B-A839-43291AD6221D}"/>
              </a:ext>
            </a:extLst>
          </p:cNvPr>
          <p:cNvCxnSpPr>
            <a:cxnSpLocks/>
          </p:cNvCxnSpPr>
          <p:nvPr/>
        </p:nvCxnSpPr>
        <p:spPr>
          <a:xfrm>
            <a:off x="1187624" y="699542"/>
            <a:ext cx="6696744"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7" name="İçerik Yer Tutucusu 3">
            <a:extLst>
              <a:ext uri="{FF2B5EF4-FFF2-40B4-BE49-F238E27FC236}">
                <a16:creationId xmlns:a16="http://schemas.microsoft.com/office/drawing/2014/main" id="{1D6F9818-87A4-4C3B-BA52-F928771B9ACD}"/>
              </a:ext>
            </a:extLst>
          </p:cNvPr>
          <p:cNvSpPr txBox="1">
            <a:spLocks/>
          </p:cNvSpPr>
          <p:nvPr/>
        </p:nvSpPr>
        <p:spPr>
          <a:xfrm>
            <a:off x="1341748" y="1055763"/>
            <a:ext cx="6479232" cy="1224136"/>
          </a:xfrm>
          <a:prstGeom prst="rect">
            <a:avLst/>
          </a:prstGeom>
        </p:spPr>
        <p:txBody>
          <a:bodyPr vert="horz" lIns="91440" tIns="45720" rIns="91440" bIns="45720" rtlCol="0" anchor="t">
            <a:noAutofit/>
          </a:bodyPr>
          <a:lstStyle>
            <a:lvl1pPr marL="0" indent="0" algn="l" defTabSz="514350" rtl="0" eaLnBrk="1" latinLnBrk="0" hangingPunct="1">
              <a:lnSpc>
                <a:spcPct val="90000"/>
              </a:lnSpc>
              <a:spcBef>
                <a:spcPts val="750"/>
              </a:spcBef>
              <a:buClr>
                <a:schemeClr val="accent1"/>
              </a:buClr>
              <a:buSzPct val="80000"/>
              <a:buFont typeface="Corbel" pitchFamily="34" charset="0"/>
              <a:buNone/>
              <a:defRPr sz="1500" kern="1200">
                <a:solidFill>
                  <a:schemeClr val="tx1">
                    <a:lumMod val="75000"/>
                    <a:lumOff val="25000"/>
                  </a:schemeClr>
                </a:solidFill>
                <a:latin typeface="+mn-lt"/>
                <a:ea typeface="+mn-ea"/>
                <a:cs typeface="+mn-cs"/>
              </a:defRPr>
            </a:lvl1pPr>
            <a:lvl2pPr marL="257175" indent="-102870" algn="l" defTabSz="514350" rtl="0" eaLnBrk="1" latinLnBrk="0" hangingPunct="1">
              <a:lnSpc>
                <a:spcPct val="90000"/>
              </a:lnSpc>
              <a:spcBef>
                <a:spcPts val="113"/>
              </a:spcBef>
              <a:spcAft>
                <a:spcPts val="225"/>
              </a:spcAft>
              <a:buClr>
                <a:schemeClr val="accent1"/>
              </a:buClr>
              <a:buSzPct val="80000"/>
              <a:buFont typeface="Corbel" pitchFamily="34" charset="0"/>
              <a:buChar char="•"/>
              <a:defRPr sz="1350" kern="1200">
                <a:solidFill>
                  <a:schemeClr val="accent1"/>
                </a:solidFill>
                <a:latin typeface="+mn-lt"/>
                <a:ea typeface="+mn-ea"/>
                <a:cs typeface="+mn-cs"/>
              </a:defRPr>
            </a:lvl2pPr>
            <a:lvl3pPr marL="411480" indent="-102870" algn="l" defTabSz="514350" rtl="0" eaLnBrk="1" latinLnBrk="0" hangingPunct="1">
              <a:lnSpc>
                <a:spcPct val="90000"/>
              </a:lnSpc>
              <a:spcBef>
                <a:spcPts val="113"/>
              </a:spcBef>
              <a:spcAft>
                <a:spcPts val="225"/>
              </a:spcAft>
              <a:buClr>
                <a:schemeClr val="accent1"/>
              </a:buClr>
              <a:buSzPct val="80000"/>
              <a:buFont typeface="Corbel" pitchFamily="34" charset="0"/>
              <a:buChar char="•"/>
              <a:defRPr sz="1200" kern="1200">
                <a:solidFill>
                  <a:schemeClr val="accent1"/>
                </a:solidFill>
                <a:latin typeface="+mn-lt"/>
                <a:ea typeface="+mn-ea"/>
                <a:cs typeface="+mn-cs"/>
              </a:defRPr>
            </a:lvl3pPr>
            <a:lvl4pPr marL="565785" indent="-102870" algn="l" defTabSz="514350" rtl="0" eaLnBrk="1" latinLnBrk="0" hangingPunct="1">
              <a:lnSpc>
                <a:spcPct val="90000"/>
              </a:lnSpc>
              <a:spcBef>
                <a:spcPts val="113"/>
              </a:spcBef>
              <a:spcAft>
                <a:spcPts val="225"/>
              </a:spcAft>
              <a:buClr>
                <a:schemeClr val="accent1"/>
              </a:buClr>
              <a:buSzPct val="80000"/>
              <a:buFont typeface="Corbel" pitchFamily="34" charset="0"/>
              <a:buChar char="•"/>
              <a:defRPr sz="1050" kern="1200">
                <a:solidFill>
                  <a:schemeClr val="accent1"/>
                </a:solidFill>
                <a:latin typeface="+mn-lt"/>
                <a:ea typeface="+mn-ea"/>
                <a:cs typeface="+mn-cs"/>
              </a:defRPr>
            </a:lvl4pPr>
            <a:lvl5pPr marL="690090" indent="-102870" algn="l" defTabSz="514350" rtl="0" eaLnBrk="1" latinLnBrk="0" hangingPunct="1">
              <a:lnSpc>
                <a:spcPct val="90000"/>
              </a:lnSpc>
              <a:spcBef>
                <a:spcPts val="113"/>
              </a:spcBef>
              <a:spcAft>
                <a:spcPts val="225"/>
              </a:spcAft>
              <a:buClr>
                <a:schemeClr val="accent1"/>
              </a:buClr>
              <a:buSzPct val="80000"/>
              <a:buFont typeface="Corbel" pitchFamily="34" charset="0"/>
              <a:buChar char="•"/>
              <a:defRPr sz="1050" kern="1200">
                <a:solidFill>
                  <a:schemeClr val="accent1"/>
                </a:solidFill>
                <a:latin typeface="+mn-lt"/>
                <a:ea typeface="+mn-ea"/>
                <a:cs typeface="+mn-cs"/>
              </a:defRPr>
            </a:lvl5pPr>
            <a:lvl6pPr marL="825000" indent="-128588" algn="l" defTabSz="514350" rtl="0" eaLnBrk="1" latinLnBrk="0" hangingPunct="1">
              <a:lnSpc>
                <a:spcPct val="90000"/>
              </a:lnSpc>
              <a:spcBef>
                <a:spcPts val="113"/>
              </a:spcBef>
              <a:spcAft>
                <a:spcPts val="225"/>
              </a:spcAft>
              <a:buClr>
                <a:schemeClr val="accent1"/>
              </a:buClr>
              <a:buSzPct val="80000"/>
              <a:buFont typeface="Corbel" pitchFamily="34" charset="0"/>
              <a:buChar char="•"/>
              <a:defRPr sz="1050" kern="1200">
                <a:solidFill>
                  <a:schemeClr val="accent1"/>
                </a:solidFill>
                <a:latin typeface="+mn-lt"/>
                <a:ea typeface="+mn-ea"/>
                <a:cs typeface="+mn-cs"/>
              </a:defRPr>
            </a:lvl6pPr>
            <a:lvl7pPr marL="975000" indent="-128588" algn="l" defTabSz="514350" rtl="0" eaLnBrk="1" latinLnBrk="0" hangingPunct="1">
              <a:lnSpc>
                <a:spcPct val="90000"/>
              </a:lnSpc>
              <a:spcBef>
                <a:spcPts val="113"/>
              </a:spcBef>
              <a:spcAft>
                <a:spcPts val="225"/>
              </a:spcAft>
              <a:buClr>
                <a:schemeClr val="accent1"/>
              </a:buClr>
              <a:buSzPct val="80000"/>
              <a:buFont typeface="Corbel" pitchFamily="34" charset="0"/>
              <a:buChar char="•"/>
              <a:defRPr sz="1050" kern="1200">
                <a:solidFill>
                  <a:schemeClr val="accent1"/>
                </a:solidFill>
                <a:latin typeface="+mn-lt"/>
                <a:ea typeface="+mn-ea"/>
                <a:cs typeface="+mn-cs"/>
              </a:defRPr>
            </a:lvl7pPr>
            <a:lvl8pPr marL="1125000" indent="-128588" algn="l" defTabSz="514350" rtl="0" eaLnBrk="1" latinLnBrk="0" hangingPunct="1">
              <a:lnSpc>
                <a:spcPct val="90000"/>
              </a:lnSpc>
              <a:spcBef>
                <a:spcPts val="113"/>
              </a:spcBef>
              <a:spcAft>
                <a:spcPts val="225"/>
              </a:spcAft>
              <a:buClr>
                <a:schemeClr val="accent1"/>
              </a:buClr>
              <a:buSzPct val="80000"/>
              <a:buFont typeface="Corbel" pitchFamily="34" charset="0"/>
              <a:buChar char="•"/>
              <a:defRPr sz="1050" kern="1200">
                <a:solidFill>
                  <a:schemeClr val="accent1"/>
                </a:solidFill>
                <a:latin typeface="+mn-lt"/>
                <a:ea typeface="+mn-ea"/>
                <a:cs typeface="+mn-cs"/>
              </a:defRPr>
            </a:lvl8pPr>
            <a:lvl9pPr marL="1275000" indent="-128588" algn="l" defTabSz="514350" rtl="0" eaLnBrk="1" latinLnBrk="0" hangingPunct="1">
              <a:lnSpc>
                <a:spcPct val="90000"/>
              </a:lnSpc>
              <a:spcBef>
                <a:spcPts val="113"/>
              </a:spcBef>
              <a:spcAft>
                <a:spcPts val="225"/>
              </a:spcAft>
              <a:buClr>
                <a:schemeClr val="accent1"/>
              </a:buClr>
              <a:buSzPct val="80000"/>
              <a:buFont typeface="Corbel" pitchFamily="34" charset="0"/>
              <a:buChar char="•"/>
              <a:defRPr sz="1050" kern="1200">
                <a:solidFill>
                  <a:schemeClr val="accent1"/>
                </a:solidFill>
                <a:latin typeface="+mn-lt"/>
                <a:ea typeface="+mn-ea"/>
                <a:cs typeface="+mn-cs"/>
              </a:defRPr>
            </a:lvl9pPr>
          </a:lstStyle>
          <a:p>
            <a:pPr algn="just"/>
            <a:r>
              <a:rPr lang="tr-TR" sz="2000" dirty="0">
                <a:cs typeface="Arial" panose="020B0604020202020204" pitchFamily="34" charset="0"/>
              </a:rPr>
              <a:t>Bir problemin çözümünde izlenecek yol anlamına gelir ve problemin çözümünün adımlar halinde yazılmasıyla oluşturulur.</a:t>
            </a:r>
          </a:p>
        </p:txBody>
      </p:sp>
    </p:spTree>
    <p:extLst>
      <p:ext uri="{BB962C8B-B14F-4D97-AF65-F5344CB8AC3E}">
        <p14:creationId xmlns:p14="http://schemas.microsoft.com/office/powerpoint/2010/main" val="4708614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additive="base">
                                        <p:cTn id="20"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bg/>
                                          </p:spTgt>
                                        </p:tgtEl>
                                        <p:attrNameLst>
                                          <p:attrName>style.visibility</p:attrName>
                                        </p:attrNameLst>
                                      </p:cBhvr>
                                      <p:to>
                                        <p:strVal val="visible"/>
                                      </p:to>
                                    </p:set>
                                    <p:anim calcmode="lin" valueType="num">
                                      <p:cBhvr>
                                        <p:cTn id="26" dur="500" fill="hold"/>
                                        <p:tgtEl>
                                          <p:spTgt spid="6">
                                            <p:bg/>
                                          </p:spTgt>
                                        </p:tgtEl>
                                        <p:attrNameLst>
                                          <p:attrName>ppt_w</p:attrName>
                                        </p:attrNameLst>
                                      </p:cBhvr>
                                      <p:tavLst>
                                        <p:tav tm="0">
                                          <p:val>
                                            <p:fltVal val="0"/>
                                          </p:val>
                                        </p:tav>
                                        <p:tav tm="100000">
                                          <p:val>
                                            <p:strVal val="#ppt_w"/>
                                          </p:val>
                                        </p:tav>
                                      </p:tavLst>
                                    </p:anim>
                                    <p:anim calcmode="lin" valueType="num">
                                      <p:cBhvr>
                                        <p:cTn id="27" dur="500" fill="hold"/>
                                        <p:tgtEl>
                                          <p:spTgt spid="6">
                                            <p:bg/>
                                          </p:spTgt>
                                        </p:tgtEl>
                                        <p:attrNameLst>
                                          <p:attrName>ppt_h</p:attrName>
                                        </p:attrNameLst>
                                      </p:cBhvr>
                                      <p:tavLst>
                                        <p:tav tm="0">
                                          <p:val>
                                            <p:fltVal val="0"/>
                                          </p:val>
                                        </p:tav>
                                        <p:tav tm="100000">
                                          <p:val>
                                            <p:strVal val="#ppt_h"/>
                                          </p:val>
                                        </p:tav>
                                      </p:tavLst>
                                    </p:anim>
                                    <p:animEffect transition="in" filter="fade">
                                      <p:cBhvr>
                                        <p:cTn id="28" dur="500"/>
                                        <p:tgtEl>
                                          <p:spTgt spid="6">
                                            <p:bg/>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 calcmode="lin" valueType="num">
                                      <p:cBhvr>
                                        <p:cTn id="3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 calcmode="lin" valueType="num">
                                      <p:cBhvr>
                                        <p:cTn id="40"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41"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 calcmode="lin" valueType="num">
                                      <p:cBhvr>
                                        <p:cTn id="4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48"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49" dur="500"/>
                                        <p:tgtEl>
                                          <p:spTgt spid="6">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6">
                                            <p:txEl>
                                              <p:pRg st="3" end="3"/>
                                            </p:txEl>
                                          </p:spTgt>
                                        </p:tgtEl>
                                        <p:attrNameLst>
                                          <p:attrName>style.visibility</p:attrName>
                                        </p:attrNameLst>
                                      </p:cBhvr>
                                      <p:to>
                                        <p:strVal val="visible"/>
                                      </p:to>
                                    </p:set>
                                    <p:anim calcmode="lin" valueType="num">
                                      <p:cBhvr>
                                        <p:cTn id="54"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55"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56" dur="500"/>
                                        <p:tgtEl>
                                          <p:spTgt spid="6">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 calcmode="lin" valueType="num">
                                      <p:cBhvr>
                                        <p:cTn id="61"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62"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63" dur="500"/>
                                        <p:tgtEl>
                                          <p:spTgt spid="6">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6">
                                            <p:txEl>
                                              <p:pRg st="5" end="5"/>
                                            </p:txEl>
                                          </p:spTgt>
                                        </p:tgtEl>
                                        <p:attrNameLst>
                                          <p:attrName>style.visibility</p:attrName>
                                        </p:attrNameLst>
                                      </p:cBhvr>
                                      <p:to>
                                        <p:strVal val="visible"/>
                                      </p:to>
                                    </p:set>
                                    <p:anim calcmode="lin" valueType="num">
                                      <p:cBhvr>
                                        <p:cTn id="68"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69"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70" dur="500"/>
                                        <p:tgtEl>
                                          <p:spTgt spid="6">
                                            <p:txEl>
                                              <p:pRg st="5" end="5"/>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6">
                                            <p:txEl>
                                              <p:pRg st="6" end="6"/>
                                            </p:txEl>
                                          </p:spTgt>
                                        </p:tgtEl>
                                        <p:attrNameLst>
                                          <p:attrName>style.visibility</p:attrName>
                                        </p:attrNameLst>
                                      </p:cBhvr>
                                      <p:to>
                                        <p:strVal val="visible"/>
                                      </p:to>
                                    </p:set>
                                    <p:anim calcmode="lin" valueType="num">
                                      <p:cBhvr>
                                        <p:cTn id="75"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76"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7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uiExpand="1" build="p" animBg="1"/>
      <p:bldP spid="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69014" y="147687"/>
            <a:ext cx="6615354" cy="663350"/>
          </a:xfrm>
        </p:spPr>
        <p:txBody>
          <a:bodyPr/>
          <a:lstStyle/>
          <a:p>
            <a:pPr algn="ctr"/>
            <a:r>
              <a:rPr lang="tr-TR" dirty="0">
                <a:solidFill>
                  <a:schemeClr val="accent1"/>
                </a:solidFill>
              </a:rPr>
              <a:t>Örnek Algoritma</a:t>
            </a:r>
          </a:p>
        </p:txBody>
      </p:sp>
      <p:sp>
        <p:nvSpPr>
          <p:cNvPr id="4" name="İçerik Yer Tutucusu 3"/>
          <p:cNvSpPr>
            <a:spLocks noGrp="1"/>
          </p:cNvSpPr>
          <p:nvPr>
            <p:ph idx="1"/>
          </p:nvPr>
        </p:nvSpPr>
        <p:spPr>
          <a:xfrm>
            <a:off x="1269014" y="1035456"/>
            <a:ext cx="6615354" cy="364541"/>
          </a:xfrm>
        </p:spPr>
        <p:txBody>
          <a:bodyPr>
            <a:noAutofit/>
          </a:bodyPr>
          <a:lstStyle/>
          <a:p>
            <a:pPr algn="just"/>
            <a:r>
              <a:rPr lang="tr-TR" sz="2000" dirty="0">
                <a:latin typeface="+mj-lt"/>
                <a:cs typeface="Arial" panose="020B0604020202020204" pitchFamily="34" charset="0"/>
              </a:rPr>
              <a:t>Şimdi basit bir problemin çözümünü gösteren bir algoritma hazırlayalım. </a:t>
            </a:r>
          </a:p>
        </p:txBody>
      </p:sp>
      <p:sp>
        <p:nvSpPr>
          <p:cNvPr id="5" name="İçerik Yer Tutucusu 3"/>
          <p:cNvSpPr>
            <a:spLocks noGrp="1"/>
          </p:cNvSpPr>
          <p:nvPr>
            <p:ph idx="10"/>
          </p:nvPr>
        </p:nvSpPr>
        <p:spPr>
          <a:xfrm>
            <a:off x="2738603" y="2168943"/>
            <a:ext cx="3600400" cy="2682230"/>
          </a:xfrm>
        </p:spPr>
        <p:style>
          <a:lnRef idx="1">
            <a:schemeClr val="accent2"/>
          </a:lnRef>
          <a:fillRef idx="2">
            <a:schemeClr val="accent2"/>
          </a:fillRef>
          <a:effectRef idx="1">
            <a:schemeClr val="accent2"/>
          </a:effectRef>
          <a:fontRef idx="minor">
            <a:schemeClr val="dk1"/>
          </a:fontRef>
        </p:style>
        <p:txBody>
          <a:bodyPr>
            <a:noAutofit/>
          </a:bodyPr>
          <a:lstStyle/>
          <a:p>
            <a:r>
              <a:rPr lang="tr-TR" sz="2000" dirty="0">
                <a:latin typeface="+mj-lt"/>
                <a:cs typeface="Arial" panose="020B0604020202020204" pitchFamily="34" charset="0"/>
              </a:rPr>
              <a:t>Adım 1: Başla</a:t>
            </a:r>
          </a:p>
          <a:p>
            <a:r>
              <a:rPr lang="tr-TR" sz="2000" dirty="0">
                <a:latin typeface="+mj-lt"/>
                <a:cs typeface="Arial" panose="020B0604020202020204" pitchFamily="34" charset="0"/>
              </a:rPr>
              <a:t>Adım 2: Yoğurdu kaba koy.</a:t>
            </a:r>
          </a:p>
          <a:p>
            <a:r>
              <a:rPr lang="tr-TR" sz="2000" dirty="0">
                <a:latin typeface="+mj-lt"/>
                <a:cs typeface="Arial" panose="020B0604020202020204" pitchFamily="34" charset="0"/>
              </a:rPr>
              <a:t>Adım 3: Su ekle.</a:t>
            </a:r>
          </a:p>
          <a:p>
            <a:r>
              <a:rPr lang="tr-TR" sz="2000" dirty="0">
                <a:latin typeface="+mj-lt"/>
                <a:cs typeface="Arial" panose="020B0604020202020204" pitchFamily="34" charset="0"/>
              </a:rPr>
              <a:t>Adım 4: Çırp.</a:t>
            </a:r>
          </a:p>
          <a:p>
            <a:r>
              <a:rPr lang="tr-TR" sz="2000" dirty="0">
                <a:latin typeface="+mj-lt"/>
                <a:cs typeface="Arial" panose="020B0604020202020204" pitchFamily="34" charset="0"/>
              </a:rPr>
              <a:t>Adım 5: Tuz koy.</a:t>
            </a:r>
          </a:p>
          <a:p>
            <a:r>
              <a:rPr lang="tr-TR" sz="2000" dirty="0">
                <a:latin typeface="+mj-lt"/>
                <a:cs typeface="Arial" panose="020B0604020202020204" pitchFamily="34" charset="0"/>
              </a:rPr>
              <a:t>Adım 6: Bardağa doldur.</a:t>
            </a:r>
          </a:p>
          <a:p>
            <a:r>
              <a:rPr lang="tr-TR" sz="2000" dirty="0">
                <a:latin typeface="+mj-lt"/>
                <a:cs typeface="Arial" panose="020B0604020202020204" pitchFamily="34" charset="0"/>
              </a:rPr>
              <a:t>Adım 7: Bitir.</a:t>
            </a:r>
          </a:p>
        </p:txBody>
      </p:sp>
      <p:sp>
        <p:nvSpPr>
          <p:cNvPr id="6" name="İçerik Yer Tutucusu 3"/>
          <p:cNvSpPr>
            <a:spLocks noGrp="1"/>
          </p:cNvSpPr>
          <p:nvPr>
            <p:ph idx="4294967295"/>
          </p:nvPr>
        </p:nvSpPr>
        <p:spPr>
          <a:xfrm>
            <a:off x="0" y="1708150"/>
            <a:ext cx="4994275" cy="365125"/>
          </a:xfrm>
          <a:noFill/>
          <a:ln>
            <a:noFill/>
          </a:ln>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marL="25718" indent="0" algn="ctr">
              <a:buNone/>
            </a:pPr>
            <a:r>
              <a:rPr lang="tr-TR" sz="2000" dirty="0">
                <a:solidFill>
                  <a:schemeClr val="tx1">
                    <a:lumMod val="95000"/>
                    <a:lumOff val="5000"/>
                  </a:schemeClr>
                </a:solidFill>
                <a:latin typeface="+mj-lt"/>
                <a:cs typeface="Arial" panose="020B0604020202020204" pitchFamily="34" charset="0"/>
              </a:rPr>
              <a:t>Ayran yapıp bardağa dolduralım.</a:t>
            </a:r>
          </a:p>
        </p:txBody>
      </p:sp>
      <p:pic>
        <p:nvPicPr>
          <p:cNvPr id="6146" name="Picture 2" descr="http://www.masukcatering.com/resim/Firmalar/Istanbul/Beyoglu/86/images/monu/ayr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6057" y="3538259"/>
            <a:ext cx="1072986" cy="1072986"/>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p:cNvPicPr>
            <a:picLocks noChangeAspect="1"/>
          </p:cNvPicPr>
          <p:nvPr/>
        </p:nvPicPr>
        <p:blipFill>
          <a:blip r:embed="rId3"/>
          <a:stretch>
            <a:fillRect/>
          </a:stretch>
        </p:blipFill>
        <p:spPr>
          <a:xfrm>
            <a:off x="1435099" y="2040376"/>
            <a:ext cx="1031388" cy="1059840"/>
          </a:xfrm>
          <a:prstGeom prst="rect">
            <a:avLst/>
          </a:prstGeom>
        </p:spPr>
      </p:pic>
      <p:pic>
        <p:nvPicPr>
          <p:cNvPr id="6150" name="Picture 6" descr="http://slimages.macysassets.com/is/image/MCY/products/0/optimized/1589230_fpx.tif?01AD=30feDXgGZvS4gKuo1Akpiz2v-072zxYOnHRDikBGnwdhn6WrbXCmzCA&amp;01RI=900641187285508&amp;01NA=&amp;wid=1320&amp;hei=1616&amp;fit=fit,1&amp;$filterlr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365" b="12931"/>
          <a:stretch/>
        </p:blipFill>
        <p:spPr bwMode="auto">
          <a:xfrm flipH="1">
            <a:off x="1549181" y="3648781"/>
            <a:ext cx="948317" cy="756084"/>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img2.timeinc.net/health/images/gallery/living/water-pour-400.jpg"/>
          <p:cNvPicPr>
            <a:picLocks noChangeAspect="1" noChangeArrowheads="1"/>
          </p:cNvPicPr>
          <p:nvPr/>
        </p:nvPicPr>
        <p:blipFill rotWithShape="1">
          <a:blip r:embed="rId5">
            <a:extLst>
              <a:ext uri="{28A0092B-C50C-407E-A947-70E740481C1C}">
                <a14:useLocalDpi xmlns:a14="http://schemas.microsoft.com/office/drawing/2010/main" val="0"/>
              </a:ext>
            </a:extLst>
          </a:blip>
          <a:srcRect l="38119" b="51556"/>
          <a:stretch/>
        </p:blipFill>
        <p:spPr bwMode="auto">
          <a:xfrm>
            <a:off x="6484984" y="1915316"/>
            <a:ext cx="1250603" cy="979031"/>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2183" r="26869"/>
          <a:stretch/>
        </p:blipFill>
        <p:spPr bwMode="auto">
          <a:xfrm rot="6918752">
            <a:off x="6578830" y="2977243"/>
            <a:ext cx="530917" cy="71989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Düz Bağlayıcı 10">
            <a:extLst>
              <a:ext uri="{FF2B5EF4-FFF2-40B4-BE49-F238E27FC236}">
                <a16:creationId xmlns:a16="http://schemas.microsoft.com/office/drawing/2014/main" id="{45F85D68-9BCF-4C42-B23C-838BBFE69284}"/>
              </a:ext>
            </a:extLst>
          </p:cNvPr>
          <p:cNvCxnSpPr>
            <a:cxnSpLocks/>
          </p:cNvCxnSpPr>
          <p:nvPr/>
        </p:nvCxnSpPr>
        <p:spPr>
          <a:xfrm>
            <a:off x="1187624" y="699542"/>
            <a:ext cx="6696744" cy="0"/>
          </a:xfrm>
          <a:prstGeom prst="line">
            <a:avLst/>
          </a:prstGeom>
          <a:ln w="285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88607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2000"/>
                                        <p:tgtEl>
                                          <p:spTgt spid="6">
                                            <p:txEl>
                                              <p:pRg st="0" end="0"/>
                                            </p:txEl>
                                          </p:spTgt>
                                        </p:tgtEl>
                                      </p:cBhvr>
                                    </p:animEffect>
                                    <p:anim calcmode="lin" valueType="num">
                                      <p:cBhvr>
                                        <p:cTn id="20"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21"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bg/>
                                          </p:spTgt>
                                        </p:tgtEl>
                                        <p:attrNameLst>
                                          <p:attrName>style.visibility</p:attrName>
                                        </p:attrNameLst>
                                      </p:cBhvr>
                                      <p:to>
                                        <p:strVal val="visible"/>
                                      </p:to>
                                    </p:set>
                                    <p:anim calcmode="lin" valueType="num">
                                      <p:cBhvr additive="base">
                                        <p:cTn id="26" dur="500" fill="hold"/>
                                        <p:tgtEl>
                                          <p:spTgt spid="5">
                                            <p:bg/>
                                          </p:spTgt>
                                        </p:tgtEl>
                                        <p:attrNameLst>
                                          <p:attrName>ppt_x</p:attrName>
                                        </p:attrNameLst>
                                      </p:cBhvr>
                                      <p:tavLst>
                                        <p:tav tm="0">
                                          <p:val>
                                            <p:strVal val="#ppt_x"/>
                                          </p:val>
                                        </p:tav>
                                        <p:tav tm="100000">
                                          <p:val>
                                            <p:strVal val="#ppt_x"/>
                                          </p:val>
                                        </p:tav>
                                      </p:tavLst>
                                    </p:anim>
                                    <p:anim calcmode="lin" valueType="num">
                                      <p:cBhvr additive="base">
                                        <p:cTn id="27"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 calcmode="lin" valueType="num">
                                      <p:cBhvr additive="base">
                                        <p:cTn id="3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0-#ppt_w/2"/>
                                          </p:val>
                                        </p:tav>
                                        <p:tav tm="100000">
                                          <p:val>
                                            <p:strVal val="#ppt_x"/>
                                          </p:val>
                                        </p:tav>
                                      </p:tavLst>
                                    </p:anim>
                                    <p:anim calcmode="lin" valueType="num">
                                      <p:cBhvr additive="base">
                                        <p:cTn id="3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5">
                                            <p:txEl>
                                              <p:pRg st="1" end="1"/>
                                            </p:txEl>
                                          </p:spTgt>
                                        </p:tgtEl>
                                        <p:attrNameLst>
                                          <p:attrName>style.visibility</p:attrName>
                                        </p:attrNameLst>
                                      </p:cBhvr>
                                      <p:to>
                                        <p:strVal val="visible"/>
                                      </p:to>
                                    </p:set>
                                    <p:anim calcmode="lin" valueType="num">
                                      <p:cBhvr additive="base">
                                        <p:cTn id="4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nodeType="clickEffect">
                                  <p:stCondLst>
                                    <p:cond delay="0"/>
                                  </p:stCondLst>
                                  <p:childTnLst>
                                    <p:set>
                                      <p:cBhvr>
                                        <p:cTn id="49" dur="1" fill="hold">
                                          <p:stCondLst>
                                            <p:cond delay="0"/>
                                          </p:stCondLst>
                                        </p:cTn>
                                        <p:tgtEl>
                                          <p:spTgt spid="6154"/>
                                        </p:tgtEl>
                                        <p:attrNameLst>
                                          <p:attrName>style.visibility</p:attrName>
                                        </p:attrNameLst>
                                      </p:cBhvr>
                                      <p:to>
                                        <p:strVal val="visible"/>
                                      </p:to>
                                    </p:set>
                                    <p:anim calcmode="lin" valueType="num">
                                      <p:cBhvr additive="base">
                                        <p:cTn id="50" dur="500" fill="hold"/>
                                        <p:tgtEl>
                                          <p:spTgt spid="6154"/>
                                        </p:tgtEl>
                                        <p:attrNameLst>
                                          <p:attrName>ppt_x</p:attrName>
                                        </p:attrNameLst>
                                      </p:cBhvr>
                                      <p:tavLst>
                                        <p:tav tm="0">
                                          <p:val>
                                            <p:strVal val="1+#ppt_w/2"/>
                                          </p:val>
                                        </p:tav>
                                        <p:tav tm="100000">
                                          <p:val>
                                            <p:strVal val="#ppt_x"/>
                                          </p:val>
                                        </p:tav>
                                      </p:tavLst>
                                    </p:anim>
                                    <p:anim calcmode="lin" valueType="num">
                                      <p:cBhvr additive="base">
                                        <p:cTn id="51" dur="500" fill="hold"/>
                                        <p:tgtEl>
                                          <p:spTgt spid="6154"/>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5">
                                            <p:txEl>
                                              <p:pRg st="2" end="2"/>
                                            </p:txEl>
                                          </p:spTgt>
                                        </p:tgtEl>
                                        <p:attrNameLst>
                                          <p:attrName>style.visibility</p:attrName>
                                        </p:attrNameLst>
                                      </p:cBhvr>
                                      <p:to>
                                        <p:strVal val="visible"/>
                                      </p:to>
                                    </p:set>
                                    <p:anim calcmode="lin" valueType="num">
                                      <p:cBhvr additive="base">
                                        <p:cTn id="56"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nodeType="clickEffect">
                                  <p:stCondLst>
                                    <p:cond delay="0"/>
                                  </p:stCondLst>
                                  <p:childTnLst>
                                    <p:set>
                                      <p:cBhvr>
                                        <p:cTn id="61" dur="1" fill="hold">
                                          <p:stCondLst>
                                            <p:cond delay="0"/>
                                          </p:stCondLst>
                                        </p:cTn>
                                        <p:tgtEl>
                                          <p:spTgt spid="6150"/>
                                        </p:tgtEl>
                                        <p:attrNameLst>
                                          <p:attrName>style.visibility</p:attrName>
                                        </p:attrNameLst>
                                      </p:cBhvr>
                                      <p:to>
                                        <p:strVal val="visible"/>
                                      </p:to>
                                    </p:set>
                                    <p:anim calcmode="lin" valueType="num">
                                      <p:cBhvr additive="base">
                                        <p:cTn id="62" dur="500" fill="hold"/>
                                        <p:tgtEl>
                                          <p:spTgt spid="6150"/>
                                        </p:tgtEl>
                                        <p:attrNameLst>
                                          <p:attrName>ppt_x</p:attrName>
                                        </p:attrNameLst>
                                      </p:cBhvr>
                                      <p:tavLst>
                                        <p:tav tm="0">
                                          <p:val>
                                            <p:strVal val="0-#ppt_w/2"/>
                                          </p:val>
                                        </p:tav>
                                        <p:tav tm="100000">
                                          <p:val>
                                            <p:strVal val="#ppt_x"/>
                                          </p:val>
                                        </p:tav>
                                      </p:tavLst>
                                    </p:anim>
                                    <p:anim calcmode="lin" valueType="num">
                                      <p:cBhvr additive="base">
                                        <p:cTn id="63" dur="500" fill="hold"/>
                                        <p:tgtEl>
                                          <p:spTgt spid="6150"/>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5">
                                            <p:txEl>
                                              <p:pRg st="3" end="3"/>
                                            </p:txEl>
                                          </p:spTgt>
                                        </p:tgtEl>
                                        <p:attrNameLst>
                                          <p:attrName>style.visibility</p:attrName>
                                        </p:attrNameLst>
                                      </p:cBhvr>
                                      <p:to>
                                        <p:strVal val="visible"/>
                                      </p:to>
                                    </p:set>
                                    <p:anim calcmode="lin" valueType="num">
                                      <p:cBhvr additive="base">
                                        <p:cTn id="6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6156"/>
                                        </p:tgtEl>
                                        <p:attrNameLst>
                                          <p:attrName>style.visibility</p:attrName>
                                        </p:attrNameLst>
                                      </p:cBhvr>
                                      <p:to>
                                        <p:strVal val="visible"/>
                                      </p:to>
                                    </p:set>
                                    <p:anim calcmode="lin" valueType="num">
                                      <p:cBhvr additive="base">
                                        <p:cTn id="74" dur="500" fill="hold"/>
                                        <p:tgtEl>
                                          <p:spTgt spid="6156"/>
                                        </p:tgtEl>
                                        <p:attrNameLst>
                                          <p:attrName>ppt_x</p:attrName>
                                        </p:attrNameLst>
                                      </p:cBhvr>
                                      <p:tavLst>
                                        <p:tav tm="0">
                                          <p:val>
                                            <p:strVal val="#ppt_x"/>
                                          </p:val>
                                        </p:tav>
                                        <p:tav tm="100000">
                                          <p:val>
                                            <p:strVal val="#ppt_x"/>
                                          </p:val>
                                        </p:tav>
                                      </p:tavLst>
                                    </p:anim>
                                    <p:anim calcmode="lin" valueType="num">
                                      <p:cBhvr additive="base">
                                        <p:cTn id="75" dur="500" fill="hold"/>
                                        <p:tgtEl>
                                          <p:spTgt spid="6156"/>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5">
                                            <p:txEl>
                                              <p:pRg st="4" end="4"/>
                                            </p:txEl>
                                          </p:spTgt>
                                        </p:tgtEl>
                                        <p:attrNameLst>
                                          <p:attrName>style.visibility</p:attrName>
                                        </p:attrNameLst>
                                      </p:cBhvr>
                                      <p:to>
                                        <p:strVal val="visible"/>
                                      </p:to>
                                    </p:set>
                                    <p:anim calcmode="lin" valueType="num">
                                      <p:cBhvr additive="base">
                                        <p:cTn id="80"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2" fill="hold" nodeType="clickEffect">
                                  <p:stCondLst>
                                    <p:cond delay="0"/>
                                  </p:stCondLst>
                                  <p:childTnLst>
                                    <p:set>
                                      <p:cBhvr>
                                        <p:cTn id="85" dur="1" fill="hold">
                                          <p:stCondLst>
                                            <p:cond delay="0"/>
                                          </p:stCondLst>
                                        </p:cTn>
                                        <p:tgtEl>
                                          <p:spTgt spid="6146"/>
                                        </p:tgtEl>
                                        <p:attrNameLst>
                                          <p:attrName>style.visibility</p:attrName>
                                        </p:attrNameLst>
                                      </p:cBhvr>
                                      <p:to>
                                        <p:strVal val="visible"/>
                                      </p:to>
                                    </p:set>
                                    <p:anim calcmode="lin" valueType="num">
                                      <p:cBhvr additive="base">
                                        <p:cTn id="86" dur="500" fill="hold"/>
                                        <p:tgtEl>
                                          <p:spTgt spid="6146"/>
                                        </p:tgtEl>
                                        <p:attrNameLst>
                                          <p:attrName>ppt_x</p:attrName>
                                        </p:attrNameLst>
                                      </p:cBhvr>
                                      <p:tavLst>
                                        <p:tav tm="0">
                                          <p:val>
                                            <p:strVal val="1+#ppt_w/2"/>
                                          </p:val>
                                        </p:tav>
                                        <p:tav tm="100000">
                                          <p:val>
                                            <p:strVal val="#ppt_x"/>
                                          </p:val>
                                        </p:tav>
                                      </p:tavLst>
                                    </p:anim>
                                    <p:anim calcmode="lin" valueType="num">
                                      <p:cBhvr additive="base">
                                        <p:cTn id="87" dur="500" fill="hold"/>
                                        <p:tgtEl>
                                          <p:spTgt spid="6146"/>
                                        </p:tgtEl>
                                        <p:attrNameLst>
                                          <p:attrName>ppt_y</p:attrName>
                                        </p:attrNameLst>
                                      </p:cBhvr>
                                      <p:tavLst>
                                        <p:tav tm="0">
                                          <p:val>
                                            <p:strVal val="#ppt_y"/>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5">
                                            <p:txEl>
                                              <p:pRg st="5" end="5"/>
                                            </p:txEl>
                                          </p:spTgt>
                                        </p:tgtEl>
                                        <p:attrNameLst>
                                          <p:attrName>style.visibility</p:attrName>
                                        </p:attrNameLst>
                                      </p:cBhvr>
                                      <p:to>
                                        <p:strVal val="visible"/>
                                      </p:to>
                                    </p:set>
                                    <p:anim calcmode="lin" valueType="num">
                                      <p:cBhvr additive="base">
                                        <p:cTn id="9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5">
                                            <p:txEl>
                                              <p:pRg st="6" end="6"/>
                                            </p:txEl>
                                          </p:spTgt>
                                        </p:tgtEl>
                                        <p:attrNameLst>
                                          <p:attrName>style.visibility</p:attrName>
                                        </p:attrNameLst>
                                      </p:cBhvr>
                                      <p:to>
                                        <p:strVal val="visible"/>
                                      </p:to>
                                    </p:set>
                                    <p:anim calcmode="lin" valueType="num">
                                      <p:cBhvr additive="base">
                                        <p:cTn id="98"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uiExpand="1" build="p" animBg="1"/>
      <p:bldP spid="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73741" y="132337"/>
            <a:ext cx="6615354" cy="663350"/>
          </a:xfrm>
        </p:spPr>
        <p:txBody>
          <a:bodyPr/>
          <a:lstStyle/>
          <a:p>
            <a:pPr algn="ctr"/>
            <a:r>
              <a:rPr lang="tr-TR" dirty="0">
                <a:solidFill>
                  <a:schemeClr val="accent1"/>
                </a:solidFill>
              </a:rPr>
              <a:t>Örnek Algoritma - 2</a:t>
            </a:r>
          </a:p>
        </p:txBody>
      </p:sp>
      <p:sp>
        <p:nvSpPr>
          <p:cNvPr id="5" name="İçerik Yer Tutucusu 3"/>
          <p:cNvSpPr>
            <a:spLocks noGrp="1"/>
          </p:cNvSpPr>
          <p:nvPr>
            <p:ph idx="1"/>
          </p:nvPr>
        </p:nvSpPr>
        <p:spPr>
          <a:xfrm>
            <a:off x="2889230" y="1215654"/>
            <a:ext cx="3384376" cy="3732360"/>
          </a:xfrm>
        </p:spPr>
        <p:style>
          <a:lnRef idx="1">
            <a:schemeClr val="accent5"/>
          </a:lnRef>
          <a:fillRef idx="2">
            <a:schemeClr val="accent5"/>
          </a:fillRef>
          <a:effectRef idx="1">
            <a:schemeClr val="accent5"/>
          </a:effectRef>
          <a:fontRef idx="minor">
            <a:schemeClr val="dk1"/>
          </a:fontRef>
        </p:style>
        <p:txBody>
          <a:bodyPr>
            <a:noAutofit/>
          </a:bodyPr>
          <a:lstStyle/>
          <a:p>
            <a:r>
              <a:rPr lang="tr-TR" sz="2000" dirty="0">
                <a:latin typeface="+mj-lt"/>
                <a:cs typeface="Arial" panose="020B0604020202020204" pitchFamily="34" charset="0"/>
              </a:rPr>
              <a:t>Adım 1: Başla</a:t>
            </a:r>
          </a:p>
          <a:p>
            <a:r>
              <a:rPr lang="tr-TR" sz="2000" dirty="0">
                <a:latin typeface="+mj-lt"/>
                <a:cs typeface="Arial" panose="020B0604020202020204" pitchFamily="34" charset="0"/>
              </a:rPr>
              <a:t>Adım 2: Sürücü koltuğuna geç.</a:t>
            </a:r>
          </a:p>
          <a:p>
            <a:r>
              <a:rPr lang="tr-TR" sz="2000" dirty="0">
                <a:latin typeface="+mj-lt"/>
                <a:cs typeface="Arial" panose="020B0604020202020204" pitchFamily="34" charset="0"/>
              </a:rPr>
              <a:t>Adım 3: Emniyet kemerini tak.</a:t>
            </a:r>
          </a:p>
          <a:p>
            <a:r>
              <a:rPr lang="tr-TR" sz="2000" dirty="0">
                <a:latin typeface="+mj-lt"/>
                <a:cs typeface="Arial" panose="020B0604020202020204" pitchFamily="34" charset="0"/>
              </a:rPr>
              <a:t>Adım 4: Aynaları kontrol et.</a:t>
            </a:r>
          </a:p>
          <a:p>
            <a:r>
              <a:rPr lang="tr-TR" sz="2000" dirty="0">
                <a:latin typeface="+mj-lt"/>
                <a:cs typeface="Arial" panose="020B0604020202020204" pitchFamily="34" charset="0"/>
              </a:rPr>
              <a:t>Adım 5: Anahtarı tak.</a:t>
            </a:r>
          </a:p>
          <a:p>
            <a:r>
              <a:rPr lang="tr-TR" sz="2000" dirty="0">
                <a:latin typeface="+mj-lt"/>
                <a:cs typeface="Arial" panose="020B0604020202020204" pitchFamily="34" charset="0"/>
              </a:rPr>
              <a:t>Adım 6: Kontağı çevir.</a:t>
            </a:r>
          </a:p>
          <a:p>
            <a:r>
              <a:rPr lang="tr-TR" sz="2000" dirty="0">
                <a:latin typeface="+mj-lt"/>
                <a:cs typeface="Arial" panose="020B0604020202020204" pitchFamily="34" charset="0"/>
              </a:rPr>
              <a:t>Adım 7: El frenini indir.</a:t>
            </a:r>
          </a:p>
          <a:p>
            <a:r>
              <a:rPr lang="tr-TR" sz="2000" dirty="0">
                <a:latin typeface="+mj-lt"/>
                <a:cs typeface="Arial" panose="020B0604020202020204" pitchFamily="34" charset="0"/>
              </a:rPr>
              <a:t>Adım 8: Vitese geç.</a:t>
            </a:r>
          </a:p>
          <a:p>
            <a:r>
              <a:rPr lang="tr-TR" sz="2000" dirty="0">
                <a:latin typeface="+mj-lt"/>
                <a:cs typeface="Arial" panose="020B0604020202020204" pitchFamily="34" charset="0"/>
              </a:rPr>
              <a:t>Adım 9: Gaza bas.</a:t>
            </a:r>
          </a:p>
          <a:p>
            <a:r>
              <a:rPr lang="tr-TR" sz="2000" dirty="0">
                <a:latin typeface="+mj-lt"/>
                <a:cs typeface="Arial" panose="020B0604020202020204" pitchFamily="34" charset="0"/>
              </a:rPr>
              <a:t>Adım 10: Bitir.</a:t>
            </a:r>
          </a:p>
        </p:txBody>
      </p:sp>
      <p:sp>
        <p:nvSpPr>
          <p:cNvPr id="6" name="İçerik Yer Tutucusu 3"/>
          <p:cNvSpPr>
            <a:spLocks noGrp="1"/>
          </p:cNvSpPr>
          <p:nvPr>
            <p:ph idx="10"/>
          </p:nvPr>
        </p:nvSpPr>
        <p:spPr>
          <a:xfrm>
            <a:off x="2349170" y="850963"/>
            <a:ext cx="4464496" cy="297033"/>
          </a:xfrm>
          <a:noFill/>
          <a:ln>
            <a:noFill/>
          </a:ln>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algn="ctr"/>
            <a:r>
              <a:rPr lang="tr-TR" sz="2000" dirty="0">
                <a:solidFill>
                  <a:schemeClr val="tx1">
                    <a:lumMod val="95000"/>
                    <a:lumOff val="5000"/>
                  </a:schemeClr>
                </a:solidFill>
                <a:latin typeface="+mj-lt"/>
                <a:cs typeface="Arial" panose="020B0604020202020204" pitchFamily="34" charset="0"/>
              </a:rPr>
              <a:t>Arabayı çalıştırıp yola çıkalım</a:t>
            </a:r>
          </a:p>
        </p:txBody>
      </p:sp>
      <p:pic>
        <p:nvPicPr>
          <p:cNvPr id="7170" name="Picture 2" descr="http://otkupautomobilabeograd.net/wp-content/uploads/2013/12/otkup-automobila-u-Beogradu-1024x69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3940" y="3999856"/>
            <a:ext cx="1318153" cy="88820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taugustinecaraccidentlawyer.com/blog/wp-content/uploads/2013/01/seat-bel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4188" y="1773890"/>
            <a:ext cx="1109024" cy="712217"/>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p:cNvPicPr>
            <a:picLocks noChangeAspect="1"/>
          </p:cNvPicPr>
          <p:nvPr/>
        </p:nvPicPr>
        <p:blipFill>
          <a:blip r:embed="rId4"/>
          <a:stretch>
            <a:fillRect/>
          </a:stretch>
        </p:blipFill>
        <p:spPr>
          <a:xfrm>
            <a:off x="1474188" y="2937248"/>
            <a:ext cx="1109024" cy="743899"/>
          </a:xfrm>
          <a:prstGeom prst="rect">
            <a:avLst/>
          </a:prstGeom>
        </p:spPr>
      </p:pic>
      <p:pic>
        <p:nvPicPr>
          <p:cNvPr id="7174" name="Picture 6" descr="http://www.24hoursanantoniolocksmiths.com/san-antonio-locksmiths/transponder_key.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871" t="17816" r="11812" b="21840"/>
          <a:stretch/>
        </p:blipFill>
        <p:spPr bwMode="auto">
          <a:xfrm>
            <a:off x="1426735" y="4065169"/>
            <a:ext cx="1025810" cy="512906"/>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getinsurancequotes.ca/pics/stickshif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10294" y="2896368"/>
            <a:ext cx="828043" cy="825657"/>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rotWithShape="1">
          <a:blip r:embed="rId7"/>
          <a:srcRect r="8729"/>
          <a:stretch/>
        </p:blipFill>
        <p:spPr>
          <a:xfrm>
            <a:off x="6516214" y="1781730"/>
            <a:ext cx="1153598" cy="710955"/>
          </a:xfrm>
          <a:prstGeom prst="rect">
            <a:avLst/>
          </a:prstGeom>
        </p:spPr>
      </p:pic>
      <p:cxnSp>
        <p:nvCxnSpPr>
          <p:cNvPr id="11" name="Düz Bağlayıcı 10">
            <a:extLst>
              <a:ext uri="{FF2B5EF4-FFF2-40B4-BE49-F238E27FC236}">
                <a16:creationId xmlns:a16="http://schemas.microsoft.com/office/drawing/2014/main" id="{824C1134-FB14-410F-964C-C4155312BA8D}"/>
              </a:ext>
            </a:extLst>
          </p:cNvPr>
          <p:cNvCxnSpPr>
            <a:cxnSpLocks/>
          </p:cNvCxnSpPr>
          <p:nvPr/>
        </p:nvCxnSpPr>
        <p:spPr>
          <a:xfrm>
            <a:off x="1187624" y="699542"/>
            <a:ext cx="6696744" cy="0"/>
          </a:xfrm>
          <a:prstGeom prst="line">
            <a:avLst/>
          </a:prstGeom>
          <a:ln w="285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15737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bg/>
                                          </p:spTgt>
                                        </p:tgtEl>
                                        <p:attrNameLst>
                                          <p:attrName>style.visibility</p:attrName>
                                        </p:attrNameLst>
                                      </p:cBhvr>
                                      <p:to>
                                        <p:strVal val="visible"/>
                                      </p:to>
                                    </p:set>
                                    <p:anim calcmode="lin" valueType="num">
                                      <p:cBhvr additive="base">
                                        <p:cTn id="21" dur="500" fill="hold"/>
                                        <p:tgtEl>
                                          <p:spTgt spid="5">
                                            <p:bg/>
                                          </p:spTgt>
                                        </p:tgtEl>
                                        <p:attrNameLst>
                                          <p:attrName>ppt_x</p:attrName>
                                        </p:attrNameLst>
                                      </p:cBhvr>
                                      <p:tavLst>
                                        <p:tav tm="0">
                                          <p:val>
                                            <p:strVal val="#ppt_x"/>
                                          </p:val>
                                        </p:tav>
                                        <p:tav tm="100000">
                                          <p:val>
                                            <p:strVal val="#ppt_x"/>
                                          </p:val>
                                        </p:tav>
                                      </p:tavLst>
                                    </p:anim>
                                    <p:anim calcmode="lin" valueType="num">
                                      <p:cBhvr additive="base">
                                        <p:cTn id="22"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 calcmode="lin" valueType="num">
                                      <p:cBhvr additive="base">
                                        <p:cTn id="3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7172"/>
                                        </p:tgtEl>
                                        <p:attrNameLst>
                                          <p:attrName>style.visibility</p:attrName>
                                        </p:attrNameLst>
                                      </p:cBhvr>
                                      <p:to>
                                        <p:strVal val="visible"/>
                                      </p:to>
                                    </p:set>
                                    <p:anim calcmode="lin" valueType="num">
                                      <p:cBhvr additive="base">
                                        <p:cTn id="39" dur="500" fill="hold"/>
                                        <p:tgtEl>
                                          <p:spTgt spid="7172"/>
                                        </p:tgtEl>
                                        <p:attrNameLst>
                                          <p:attrName>ppt_x</p:attrName>
                                        </p:attrNameLst>
                                      </p:cBhvr>
                                      <p:tavLst>
                                        <p:tav tm="0">
                                          <p:val>
                                            <p:strVal val="0-#ppt_w/2"/>
                                          </p:val>
                                        </p:tav>
                                        <p:tav tm="100000">
                                          <p:val>
                                            <p:strVal val="#ppt_x"/>
                                          </p:val>
                                        </p:tav>
                                      </p:tavLst>
                                    </p:anim>
                                    <p:anim calcmode="lin" valueType="num">
                                      <p:cBhvr additive="base">
                                        <p:cTn id="40" dur="500" fill="hold"/>
                                        <p:tgtEl>
                                          <p:spTgt spid="7172"/>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anim calcmode="lin" valueType="num">
                                      <p:cBhvr additive="base">
                                        <p:cTn id="4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
                                            <p:txEl>
                                              <p:pRg st="3" end="3"/>
                                            </p:txEl>
                                          </p:spTgt>
                                        </p:tgtEl>
                                        <p:attrNameLst>
                                          <p:attrName>style.visibility</p:attrName>
                                        </p:attrNameLst>
                                      </p:cBhvr>
                                      <p:to>
                                        <p:strVal val="visible"/>
                                      </p:to>
                                    </p:set>
                                    <p:anim calcmode="lin" valueType="num">
                                      <p:cBhvr additive="base">
                                        <p:cTn id="5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7174"/>
                                        </p:tgtEl>
                                        <p:attrNameLst>
                                          <p:attrName>style.visibility</p:attrName>
                                        </p:attrNameLst>
                                      </p:cBhvr>
                                      <p:to>
                                        <p:strVal val="visible"/>
                                      </p:to>
                                    </p:set>
                                    <p:anim calcmode="lin" valueType="num">
                                      <p:cBhvr additive="base">
                                        <p:cTn id="63" dur="500" fill="hold"/>
                                        <p:tgtEl>
                                          <p:spTgt spid="7174"/>
                                        </p:tgtEl>
                                        <p:attrNameLst>
                                          <p:attrName>ppt_x</p:attrName>
                                        </p:attrNameLst>
                                      </p:cBhvr>
                                      <p:tavLst>
                                        <p:tav tm="0">
                                          <p:val>
                                            <p:strVal val="0-#ppt_w/2"/>
                                          </p:val>
                                        </p:tav>
                                        <p:tav tm="100000">
                                          <p:val>
                                            <p:strVal val="#ppt_x"/>
                                          </p:val>
                                        </p:tav>
                                      </p:tavLst>
                                    </p:anim>
                                    <p:anim calcmode="lin" valueType="num">
                                      <p:cBhvr additive="base">
                                        <p:cTn id="64" dur="500" fill="hold"/>
                                        <p:tgtEl>
                                          <p:spTgt spid="7174"/>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5">
                                            <p:txEl>
                                              <p:pRg st="4" end="4"/>
                                            </p:txEl>
                                          </p:spTgt>
                                        </p:tgtEl>
                                        <p:attrNameLst>
                                          <p:attrName>style.visibility</p:attrName>
                                        </p:attrNameLst>
                                      </p:cBhvr>
                                      <p:to>
                                        <p:strVal val="visible"/>
                                      </p:to>
                                    </p:set>
                                    <p:anim calcmode="lin" valueType="num">
                                      <p:cBhvr additive="base">
                                        <p:cTn id="6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5">
                                            <p:txEl>
                                              <p:pRg st="5" end="5"/>
                                            </p:txEl>
                                          </p:spTgt>
                                        </p:tgtEl>
                                        <p:attrNameLst>
                                          <p:attrName>style.visibility</p:attrName>
                                        </p:attrNameLst>
                                      </p:cBhvr>
                                      <p:to>
                                        <p:strVal val="visible"/>
                                      </p:to>
                                    </p:set>
                                    <p:anim calcmode="lin" valueType="num">
                                      <p:cBhvr additive="base">
                                        <p:cTn id="7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2" fill="hold" nodeType="click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additive="base">
                                        <p:cTn id="81" dur="500" fill="hold"/>
                                        <p:tgtEl>
                                          <p:spTgt spid="9"/>
                                        </p:tgtEl>
                                        <p:attrNameLst>
                                          <p:attrName>ppt_x</p:attrName>
                                        </p:attrNameLst>
                                      </p:cBhvr>
                                      <p:tavLst>
                                        <p:tav tm="0">
                                          <p:val>
                                            <p:strVal val="1+#ppt_w/2"/>
                                          </p:val>
                                        </p:tav>
                                        <p:tav tm="100000">
                                          <p:val>
                                            <p:strVal val="#ppt_x"/>
                                          </p:val>
                                        </p:tav>
                                      </p:tavLst>
                                    </p:anim>
                                    <p:anim calcmode="lin" valueType="num">
                                      <p:cBhvr additive="base">
                                        <p:cTn id="8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5">
                                            <p:txEl>
                                              <p:pRg st="6" end="6"/>
                                            </p:txEl>
                                          </p:spTgt>
                                        </p:tgtEl>
                                        <p:attrNameLst>
                                          <p:attrName>style.visibility</p:attrName>
                                        </p:attrNameLst>
                                      </p:cBhvr>
                                      <p:to>
                                        <p:strVal val="visible"/>
                                      </p:to>
                                    </p:set>
                                    <p:anim calcmode="lin" valueType="num">
                                      <p:cBhvr additive="base">
                                        <p:cTn id="8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2" fill="hold" nodeType="clickEffect">
                                  <p:stCondLst>
                                    <p:cond delay="0"/>
                                  </p:stCondLst>
                                  <p:childTnLst>
                                    <p:set>
                                      <p:cBhvr>
                                        <p:cTn id="92" dur="1" fill="hold">
                                          <p:stCondLst>
                                            <p:cond delay="0"/>
                                          </p:stCondLst>
                                        </p:cTn>
                                        <p:tgtEl>
                                          <p:spTgt spid="7176"/>
                                        </p:tgtEl>
                                        <p:attrNameLst>
                                          <p:attrName>style.visibility</p:attrName>
                                        </p:attrNameLst>
                                      </p:cBhvr>
                                      <p:to>
                                        <p:strVal val="visible"/>
                                      </p:to>
                                    </p:set>
                                    <p:anim calcmode="lin" valueType="num">
                                      <p:cBhvr additive="base">
                                        <p:cTn id="93" dur="500" fill="hold"/>
                                        <p:tgtEl>
                                          <p:spTgt spid="7176"/>
                                        </p:tgtEl>
                                        <p:attrNameLst>
                                          <p:attrName>ppt_x</p:attrName>
                                        </p:attrNameLst>
                                      </p:cBhvr>
                                      <p:tavLst>
                                        <p:tav tm="0">
                                          <p:val>
                                            <p:strVal val="1+#ppt_w/2"/>
                                          </p:val>
                                        </p:tav>
                                        <p:tav tm="100000">
                                          <p:val>
                                            <p:strVal val="#ppt_x"/>
                                          </p:val>
                                        </p:tav>
                                      </p:tavLst>
                                    </p:anim>
                                    <p:anim calcmode="lin" valueType="num">
                                      <p:cBhvr additive="base">
                                        <p:cTn id="94" dur="500" fill="hold"/>
                                        <p:tgtEl>
                                          <p:spTgt spid="7176"/>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5">
                                            <p:txEl>
                                              <p:pRg st="7" end="7"/>
                                            </p:txEl>
                                          </p:spTgt>
                                        </p:tgtEl>
                                        <p:attrNameLst>
                                          <p:attrName>style.visibility</p:attrName>
                                        </p:attrNameLst>
                                      </p:cBhvr>
                                      <p:to>
                                        <p:strVal val="visible"/>
                                      </p:to>
                                    </p:set>
                                    <p:anim calcmode="lin" valueType="num">
                                      <p:cBhvr additive="base">
                                        <p:cTn id="9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5">
                                            <p:txEl>
                                              <p:pRg st="8" end="8"/>
                                            </p:txEl>
                                          </p:spTgt>
                                        </p:tgtEl>
                                        <p:attrNameLst>
                                          <p:attrName>style.visibility</p:attrName>
                                        </p:attrNameLst>
                                      </p:cBhvr>
                                      <p:to>
                                        <p:strVal val="visible"/>
                                      </p:to>
                                    </p:set>
                                    <p:anim calcmode="lin" valueType="num">
                                      <p:cBhvr additive="base">
                                        <p:cTn id="10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2" fill="hold" nodeType="clickEffect">
                                  <p:stCondLst>
                                    <p:cond delay="0"/>
                                  </p:stCondLst>
                                  <p:childTnLst>
                                    <p:set>
                                      <p:cBhvr>
                                        <p:cTn id="110" dur="1" fill="hold">
                                          <p:stCondLst>
                                            <p:cond delay="0"/>
                                          </p:stCondLst>
                                        </p:cTn>
                                        <p:tgtEl>
                                          <p:spTgt spid="7170"/>
                                        </p:tgtEl>
                                        <p:attrNameLst>
                                          <p:attrName>style.visibility</p:attrName>
                                        </p:attrNameLst>
                                      </p:cBhvr>
                                      <p:to>
                                        <p:strVal val="visible"/>
                                      </p:to>
                                    </p:set>
                                    <p:anim calcmode="lin" valueType="num">
                                      <p:cBhvr additive="base">
                                        <p:cTn id="111" dur="500" fill="hold"/>
                                        <p:tgtEl>
                                          <p:spTgt spid="7170"/>
                                        </p:tgtEl>
                                        <p:attrNameLst>
                                          <p:attrName>ppt_x</p:attrName>
                                        </p:attrNameLst>
                                      </p:cBhvr>
                                      <p:tavLst>
                                        <p:tav tm="0">
                                          <p:val>
                                            <p:strVal val="1+#ppt_w/2"/>
                                          </p:val>
                                        </p:tav>
                                        <p:tav tm="100000">
                                          <p:val>
                                            <p:strVal val="#ppt_x"/>
                                          </p:val>
                                        </p:tav>
                                      </p:tavLst>
                                    </p:anim>
                                    <p:anim calcmode="lin" valueType="num">
                                      <p:cBhvr additive="base">
                                        <p:cTn id="112" dur="500" fill="hold"/>
                                        <p:tgtEl>
                                          <p:spTgt spid="7170"/>
                                        </p:tgtEl>
                                        <p:attrNameLst>
                                          <p:attrName>ppt_y</p:attrName>
                                        </p:attrNameLst>
                                      </p:cBhvr>
                                      <p:tavLst>
                                        <p:tav tm="0">
                                          <p:val>
                                            <p:strVal val="#ppt_y"/>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5">
                                            <p:txEl>
                                              <p:pRg st="9" end="9"/>
                                            </p:txEl>
                                          </p:spTgt>
                                        </p:tgtEl>
                                        <p:attrNameLst>
                                          <p:attrName>style.visibility</p:attrName>
                                        </p:attrNameLst>
                                      </p:cBhvr>
                                      <p:to>
                                        <p:strVal val="visible"/>
                                      </p:to>
                                    </p:set>
                                    <p:anim calcmode="lin" valueType="num">
                                      <p:cBhvr additive="base">
                                        <p:cTn id="11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animBg="1"/>
      <p:bldP spid="6"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77634" y="138457"/>
            <a:ext cx="6723366" cy="663350"/>
          </a:xfrm>
        </p:spPr>
        <p:txBody>
          <a:bodyPr/>
          <a:lstStyle/>
          <a:p>
            <a:pPr algn="ctr"/>
            <a:r>
              <a:rPr lang="tr-TR" dirty="0">
                <a:solidFill>
                  <a:schemeClr val="accent1"/>
                </a:solidFill>
              </a:rPr>
              <a:t>Neden Algoritma Kullanıyoruz?</a:t>
            </a:r>
          </a:p>
        </p:txBody>
      </p:sp>
      <p:sp>
        <p:nvSpPr>
          <p:cNvPr id="3" name="İçerik Yer Tutucusu 2"/>
          <p:cNvSpPr>
            <a:spLocks noGrp="1"/>
          </p:cNvSpPr>
          <p:nvPr>
            <p:ph idx="1"/>
          </p:nvPr>
        </p:nvSpPr>
        <p:spPr>
          <a:xfrm>
            <a:off x="1257148" y="969572"/>
            <a:ext cx="6606734" cy="460648"/>
          </a:xfrm>
        </p:spPr>
        <p:txBody>
          <a:bodyPr>
            <a:noAutofit/>
          </a:bodyPr>
          <a:lstStyle/>
          <a:p>
            <a:pPr algn="ctr"/>
            <a:r>
              <a:rPr lang="tr-TR" sz="2000" dirty="0">
                <a:latin typeface="+mj-lt"/>
                <a:cs typeface="Arial" panose="020B0604020202020204" pitchFamily="34" charset="0"/>
              </a:rPr>
              <a:t>Sizce kodlamaya başlamadan önce niçin algoritma hazırlıyoruz?</a:t>
            </a:r>
          </a:p>
        </p:txBody>
      </p:sp>
      <p:sp>
        <p:nvSpPr>
          <p:cNvPr id="5" name="Dikdörtgen: Yuvarlatılmış Köşeler 4">
            <a:extLst>
              <a:ext uri="{FF2B5EF4-FFF2-40B4-BE49-F238E27FC236}">
                <a16:creationId xmlns:a16="http://schemas.microsoft.com/office/drawing/2014/main" id="{F39CC8B6-35D8-4FD2-9351-38AA643F5543}"/>
              </a:ext>
            </a:extLst>
          </p:cNvPr>
          <p:cNvSpPr/>
          <p:nvPr/>
        </p:nvSpPr>
        <p:spPr>
          <a:xfrm>
            <a:off x="1403651" y="1491633"/>
            <a:ext cx="6336703" cy="11384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sz="2000" dirty="0">
                <a:cs typeface="Arial" panose="020B0604020202020204" pitchFamily="34" charset="0"/>
              </a:rPr>
              <a:t>Gerekli tüm bilgi ve birikime sahipsiniz ve sizden bir bina </a:t>
            </a:r>
          </a:p>
          <a:p>
            <a:pPr algn="ctr"/>
            <a:r>
              <a:rPr lang="tr-TR" sz="2000" dirty="0">
                <a:cs typeface="Arial" panose="020B0604020202020204" pitchFamily="34" charset="0"/>
              </a:rPr>
              <a:t>yapmanız isteniyor. </a:t>
            </a:r>
            <a:br>
              <a:rPr lang="tr-TR" sz="2000" dirty="0">
                <a:cs typeface="Arial" panose="020B0604020202020204" pitchFamily="34" charset="0"/>
              </a:rPr>
            </a:br>
            <a:r>
              <a:rPr lang="tr-TR" sz="2000" dirty="0">
                <a:cs typeface="Arial" panose="020B0604020202020204" pitchFamily="34" charset="0"/>
              </a:rPr>
              <a:t>Yapacağınız ilk iş ne olurdu?</a:t>
            </a:r>
            <a:endParaRPr lang="tr-TR" sz="2000" dirty="0"/>
          </a:p>
        </p:txBody>
      </p:sp>
      <p:pic>
        <p:nvPicPr>
          <p:cNvPr id="8194" name="Picture 2" descr="http://img.xcitefun.net/users/2011/03/233549,xcitefun-hole-digg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3531" y="2859782"/>
            <a:ext cx="3023662" cy="2012110"/>
          </a:xfrm>
          <a:prstGeom prst="roundRect">
            <a:avLst>
              <a:gd name="adj" fmla="val 8594"/>
            </a:avLst>
          </a:prstGeom>
          <a:solidFill>
            <a:srgbClr val="FFFFFF">
              <a:shade val="85000"/>
            </a:srgbClr>
          </a:solidFill>
          <a:ln>
            <a:noFill/>
          </a:ln>
          <a:effectLst/>
          <a:extLst/>
        </p:spPr>
      </p:pic>
      <p:pic>
        <p:nvPicPr>
          <p:cNvPr id="8196" name="Picture 4" descr="http://www.chapmansbuilding.co.uk/media/img/page_images/project-managemen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097" r="16365"/>
          <a:stretch/>
        </p:blipFill>
        <p:spPr bwMode="auto">
          <a:xfrm>
            <a:off x="4674073" y="2859782"/>
            <a:ext cx="3026399" cy="2012110"/>
          </a:xfrm>
          <a:prstGeom prst="roundRect">
            <a:avLst>
              <a:gd name="adj" fmla="val 8594"/>
            </a:avLst>
          </a:prstGeom>
          <a:solidFill>
            <a:srgbClr val="FFFFFF">
              <a:shade val="85000"/>
            </a:srgbClr>
          </a:solidFill>
          <a:ln>
            <a:noFill/>
          </a:ln>
          <a:effectLst/>
          <a:extLst/>
        </p:spPr>
      </p:pic>
      <p:cxnSp>
        <p:nvCxnSpPr>
          <p:cNvPr id="7" name="Düz Bağlayıcı 6">
            <a:extLst>
              <a:ext uri="{FF2B5EF4-FFF2-40B4-BE49-F238E27FC236}">
                <a16:creationId xmlns:a16="http://schemas.microsoft.com/office/drawing/2014/main" id="{D0370426-5C0D-4E6C-87A6-7B12FF816F79}"/>
              </a:ext>
            </a:extLst>
          </p:cNvPr>
          <p:cNvCxnSpPr>
            <a:cxnSpLocks/>
          </p:cNvCxnSpPr>
          <p:nvPr/>
        </p:nvCxnSpPr>
        <p:spPr>
          <a:xfrm>
            <a:off x="1187624" y="699542"/>
            <a:ext cx="6696744" cy="0"/>
          </a:xfrm>
          <a:prstGeom prst="line">
            <a:avLst/>
          </a:prstGeom>
          <a:ln w="285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56183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8194"/>
                                        </p:tgtEl>
                                        <p:attrNameLst>
                                          <p:attrName>style.visibility</p:attrName>
                                        </p:attrNameLst>
                                      </p:cBhvr>
                                      <p:to>
                                        <p:strVal val="visible"/>
                                      </p:to>
                                    </p:set>
                                    <p:animEffect transition="in" filter="wipe(down)">
                                      <p:cBhvr>
                                        <p:cTn id="21" dur="580">
                                          <p:stCondLst>
                                            <p:cond delay="0"/>
                                          </p:stCondLst>
                                        </p:cTn>
                                        <p:tgtEl>
                                          <p:spTgt spid="8194"/>
                                        </p:tgtEl>
                                      </p:cBhvr>
                                    </p:animEffect>
                                    <p:anim calcmode="lin" valueType="num">
                                      <p:cBhvr>
                                        <p:cTn id="22" dur="1822" tmFilter="0,0; 0.14,0.36; 0.43,0.73; 0.71,0.91; 1.0,1.0">
                                          <p:stCondLst>
                                            <p:cond delay="0"/>
                                          </p:stCondLst>
                                        </p:cTn>
                                        <p:tgtEl>
                                          <p:spTgt spid="8194"/>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8194"/>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8194"/>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8194"/>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8194"/>
                                        </p:tgtEl>
                                        <p:attrNameLst>
                                          <p:attrName>ppt_y</p:attrName>
                                        </p:attrNameLst>
                                      </p:cBhvr>
                                      <p:tavLst>
                                        <p:tav tm="0" fmla="#ppt_y-sin(pi*$)/81">
                                          <p:val>
                                            <p:fltVal val="0"/>
                                          </p:val>
                                        </p:tav>
                                        <p:tav tm="100000">
                                          <p:val>
                                            <p:fltVal val="1"/>
                                          </p:val>
                                        </p:tav>
                                      </p:tavLst>
                                    </p:anim>
                                    <p:animScale>
                                      <p:cBhvr>
                                        <p:cTn id="27" dur="26">
                                          <p:stCondLst>
                                            <p:cond delay="650"/>
                                          </p:stCondLst>
                                        </p:cTn>
                                        <p:tgtEl>
                                          <p:spTgt spid="8194"/>
                                        </p:tgtEl>
                                      </p:cBhvr>
                                      <p:to x="100000" y="60000"/>
                                    </p:animScale>
                                    <p:animScale>
                                      <p:cBhvr>
                                        <p:cTn id="28" dur="166" decel="50000">
                                          <p:stCondLst>
                                            <p:cond delay="676"/>
                                          </p:stCondLst>
                                        </p:cTn>
                                        <p:tgtEl>
                                          <p:spTgt spid="8194"/>
                                        </p:tgtEl>
                                      </p:cBhvr>
                                      <p:to x="100000" y="100000"/>
                                    </p:animScale>
                                    <p:animScale>
                                      <p:cBhvr>
                                        <p:cTn id="29" dur="26">
                                          <p:stCondLst>
                                            <p:cond delay="1312"/>
                                          </p:stCondLst>
                                        </p:cTn>
                                        <p:tgtEl>
                                          <p:spTgt spid="8194"/>
                                        </p:tgtEl>
                                      </p:cBhvr>
                                      <p:to x="100000" y="80000"/>
                                    </p:animScale>
                                    <p:animScale>
                                      <p:cBhvr>
                                        <p:cTn id="30" dur="166" decel="50000">
                                          <p:stCondLst>
                                            <p:cond delay="1338"/>
                                          </p:stCondLst>
                                        </p:cTn>
                                        <p:tgtEl>
                                          <p:spTgt spid="8194"/>
                                        </p:tgtEl>
                                      </p:cBhvr>
                                      <p:to x="100000" y="100000"/>
                                    </p:animScale>
                                    <p:animScale>
                                      <p:cBhvr>
                                        <p:cTn id="31" dur="26">
                                          <p:stCondLst>
                                            <p:cond delay="1642"/>
                                          </p:stCondLst>
                                        </p:cTn>
                                        <p:tgtEl>
                                          <p:spTgt spid="8194"/>
                                        </p:tgtEl>
                                      </p:cBhvr>
                                      <p:to x="100000" y="90000"/>
                                    </p:animScale>
                                    <p:animScale>
                                      <p:cBhvr>
                                        <p:cTn id="32" dur="166" decel="50000">
                                          <p:stCondLst>
                                            <p:cond delay="1668"/>
                                          </p:stCondLst>
                                        </p:cTn>
                                        <p:tgtEl>
                                          <p:spTgt spid="8194"/>
                                        </p:tgtEl>
                                      </p:cBhvr>
                                      <p:to x="100000" y="100000"/>
                                    </p:animScale>
                                    <p:animScale>
                                      <p:cBhvr>
                                        <p:cTn id="33" dur="26">
                                          <p:stCondLst>
                                            <p:cond delay="1808"/>
                                          </p:stCondLst>
                                        </p:cTn>
                                        <p:tgtEl>
                                          <p:spTgt spid="8194"/>
                                        </p:tgtEl>
                                      </p:cBhvr>
                                      <p:to x="100000" y="95000"/>
                                    </p:animScale>
                                    <p:animScale>
                                      <p:cBhvr>
                                        <p:cTn id="34" dur="166" decel="50000">
                                          <p:stCondLst>
                                            <p:cond delay="1834"/>
                                          </p:stCondLst>
                                        </p:cTn>
                                        <p:tgtEl>
                                          <p:spTgt spid="8194"/>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8196"/>
                                        </p:tgtEl>
                                        <p:attrNameLst>
                                          <p:attrName>style.visibility</p:attrName>
                                        </p:attrNameLst>
                                      </p:cBhvr>
                                      <p:to>
                                        <p:strVal val="visible"/>
                                      </p:to>
                                    </p:set>
                                    <p:animEffect transition="in" filter="wipe(down)">
                                      <p:cBhvr>
                                        <p:cTn id="39" dur="580">
                                          <p:stCondLst>
                                            <p:cond delay="0"/>
                                          </p:stCondLst>
                                        </p:cTn>
                                        <p:tgtEl>
                                          <p:spTgt spid="8196"/>
                                        </p:tgtEl>
                                      </p:cBhvr>
                                    </p:animEffect>
                                    <p:anim calcmode="lin" valueType="num">
                                      <p:cBhvr>
                                        <p:cTn id="40" dur="1822" tmFilter="0,0; 0.14,0.36; 0.43,0.73; 0.71,0.91; 1.0,1.0">
                                          <p:stCondLst>
                                            <p:cond delay="0"/>
                                          </p:stCondLst>
                                        </p:cTn>
                                        <p:tgtEl>
                                          <p:spTgt spid="819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19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19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19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196"/>
                                        </p:tgtEl>
                                        <p:attrNameLst>
                                          <p:attrName>ppt_y</p:attrName>
                                        </p:attrNameLst>
                                      </p:cBhvr>
                                      <p:tavLst>
                                        <p:tav tm="0" fmla="#ppt_y-sin(pi*$)/81">
                                          <p:val>
                                            <p:fltVal val="0"/>
                                          </p:val>
                                        </p:tav>
                                        <p:tav tm="100000">
                                          <p:val>
                                            <p:fltVal val="1"/>
                                          </p:val>
                                        </p:tav>
                                      </p:tavLst>
                                    </p:anim>
                                    <p:animScale>
                                      <p:cBhvr>
                                        <p:cTn id="45" dur="26">
                                          <p:stCondLst>
                                            <p:cond delay="650"/>
                                          </p:stCondLst>
                                        </p:cTn>
                                        <p:tgtEl>
                                          <p:spTgt spid="8196"/>
                                        </p:tgtEl>
                                      </p:cBhvr>
                                      <p:to x="100000" y="60000"/>
                                    </p:animScale>
                                    <p:animScale>
                                      <p:cBhvr>
                                        <p:cTn id="46" dur="166" decel="50000">
                                          <p:stCondLst>
                                            <p:cond delay="676"/>
                                          </p:stCondLst>
                                        </p:cTn>
                                        <p:tgtEl>
                                          <p:spTgt spid="8196"/>
                                        </p:tgtEl>
                                      </p:cBhvr>
                                      <p:to x="100000" y="100000"/>
                                    </p:animScale>
                                    <p:animScale>
                                      <p:cBhvr>
                                        <p:cTn id="47" dur="26">
                                          <p:stCondLst>
                                            <p:cond delay="1312"/>
                                          </p:stCondLst>
                                        </p:cTn>
                                        <p:tgtEl>
                                          <p:spTgt spid="8196"/>
                                        </p:tgtEl>
                                      </p:cBhvr>
                                      <p:to x="100000" y="80000"/>
                                    </p:animScale>
                                    <p:animScale>
                                      <p:cBhvr>
                                        <p:cTn id="48" dur="166" decel="50000">
                                          <p:stCondLst>
                                            <p:cond delay="1338"/>
                                          </p:stCondLst>
                                        </p:cTn>
                                        <p:tgtEl>
                                          <p:spTgt spid="8196"/>
                                        </p:tgtEl>
                                      </p:cBhvr>
                                      <p:to x="100000" y="100000"/>
                                    </p:animScale>
                                    <p:animScale>
                                      <p:cBhvr>
                                        <p:cTn id="49" dur="26">
                                          <p:stCondLst>
                                            <p:cond delay="1642"/>
                                          </p:stCondLst>
                                        </p:cTn>
                                        <p:tgtEl>
                                          <p:spTgt spid="8196"/>
                                        </p:tgtEl>
                                      </p:cBhvr>
                                      <p:to x="100000" y="90000"/>
                                    </p:animScale>
                                    <p:animScale>
                                      <p:cBhvr>
                                        <p:cTn id="50" dur="166" decel="50000">
                                          <p:stCondLst>
                                            <p:cond delay="1668"/>
                                          </p:stCondLst>
                                        </p:cTn>
                                        <p:tgtEl>
                                          <p:spTgt spid="8196"/>
                                        </p:tgtEl>
                                      </p:cBhvr>
                                      <p:to x="100000" y="100000"/>
                                    </p:animScale>
                                    <p:animScale>
                                      <p:cBhvr>
                                        <p:cTn id="51" dur="26">
                                          <p:stCondLst>
                                            <p:cond delay="1808"/>
                                          </p:stCondLst>
                                        </p:cTn>
                                        <p:tgtEl>
                                          <p:spTgt spid="8196"/>
                                        </p:tgtEl>
                                      </p:cBhvr>
                                      <p:to x="100000" y="95000"/>
                                    </p:animScale>
                                    <p:animScale>
                                      <p:cBhvr>
                                        <p:cTn id="52" dur="166" decel="50000">
                                          <p:stCondLst>
                                            <p:cond delay="1834"/>
                                          </p:stCondLst>
                                        </p:cTn>
                                        <p:tgtEl>
                                          <p:spTgt spid="819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3404" y="115887"/>
            <a:ext cx="6723366" cy="663350"/>
          </a:xfrm>
        </p:spPr>
        <p:txBody>
          <a:bodyPr/>
          <a:lstStyle/>
          <a:p>
            <a:pPr algn="ctr"/>
            <a:r>
              <a:rPr lang="tr-TR" dirty="0">
                <a:solidFill>
                  <a:schemeClr val="accent1"/>
                </a:solidFill>
              </a:rPr>
              <a:t>Neden Algoritma Kullanıyoruz?</a:t>
            </a:r>
          </a:p>
        </p:txBody>
      </p:sp>
      <p:sp>
        <p:nvSpPr>
          <p:cNvPr id="3" name="İçerik Yer Tutucusu 2"/>
          <p:cNvSpPr>
            <a:spLocks noGrp="1"/>
          </p:cNvSpPr>
          <p:nvPr>
            <p:ph idx="1"/>
          </p:nvPr>
        </p:nvSpPr>
        <p:spPr>
          <a:xfrm>
            <a:off x="1253941" y="990892"/>
            <a:ext cx="6630429" cy="594066"/>
          </a:xfrm>
        </p:spPr>
        <p:txBody>
          <a:bodyPr>
            <a:noAutofit/>
          </a:bodyPr>
          <a:lstStyle/>
          <a:p>
            <a:pPr algn="just"/>
            <a:r>
              <a:rPr lang="tr-TR" sz="2000" dirty="0">
                <a:latin typeface="+mj-lt"/>
                <a:cs typeface="Arial" panose="020B0604020202020204" pitchFamily="34" charset="0"/>
              </a:rPr>
              <a:t>Oluşturacağımız yazılımın kusursuz olması için öncelikle her adımını gösteren planını, yani algoritmasını hazırlamalıyız.</a:t>
            </a:r>
          </a:p>
        </p:txBody>
      </p:sp>
      <p:pic>
        <p:nvPicPr>
          <p:cNvPr id="9218" name="Picture 2" descr="http://cornucopia3d.e-oncontent.com/storeItems/Objects/Architecture/Large%20Buildings/Apartment_Building_5_Vue_3_0_im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334" r="4000" b="14667"/>
          <a:stretch/>
        </p:blipFill>
        <p:spPr bwMode="auto">
          <a:xfrm>
            <a:off x="1394631" y="2571750"/>
            <a:ext cx="3056209" cy="17191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220" name="Picture 4" descr="https://managewp.com/wp-content/uploads/2013/10/lopsided-buil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3164" y="2571751"/>
            <a:ext cx="3065662" cy="17158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cxnSp>
        <p:nvCxnSpPr>
          <p:cNvPr id="8" name="Düz Bağlayıcı 7">
            <a:extLst>
              <a:ext uri="{FF2B5EF4-FFF2-40B4-BE49-F238E27FC236}">
                <a16:creationId xmlns:a16="http://schemas.microsoft.com/office/drawing/2014/main" id="{60EBC9BC-220D-489E-ADAF-FE47CB12A9C1}"/>
              </a:ext>
            </a:extLst>
          </p:cNvPr>
          <p:cNvCxnSpPr>
            <a:cxnSpLocks/>
          </p:cNvCxnSpPr>
          <p:nvPr/>
        </p:nvCxnSpPr>
        <p:spPr>
          <a:xfrm>
            <a:off x="1187624" y="699542"/>
            <a:ext cx="6696744" cy="0"/>
          </a:xfrm>
          <a:prstGeom prst="line">
            <a:avLst/>
          </a:prstGeom>
          <a:ln w="285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00031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9218"/>
                                        </p:tgtEl>
                                        <p:attrNameLst>
                                          <p:attrName>style.visibility</p:attrName>
                                        </p:attrNameLst>
                                      </p:cBhvr>
                                      <p:to>
                                        <p:strVal val="visible"/>
                                      </p:to>
                                    </p:set>
                                    <p:anim calcmode="lin" valueType="num">
                                      <p:cBhvr>
                                        <p:cTn id="21" dur="1000" fill="hold"/>
                                        <p:tgtEl>
                                          <p:spTgt spid="9218"/>
                                        </p:tgtEl>
                                        <p:attrNameLst>
                                          <p:attrName>ppt_w</p:attrName>
                                        </p:attrNameLst>
                                      </p:cBhvr>
                                      <p:tavLst>
                                        <p:tav tm="0">
                                          <p:val>
                                            <p:fltVal val="0"/>
                                          </p:val>
                                        </p:tav>
                                        <p:tav tm="100000">
                                          <p:val>
                                            <p:strVal val="#ppt_w"/>
                                          </p:val>
                                        </p:tav>
                                      </p:tavLst>
                                    </p:anim>
                                    <p:anim calcmode="lin" valueType="num">
                                      <p:cBhvr>
                                        <p:cTn id="22" dur="1000" fill="hold"/>
                                        <p:tgtEl>
                                          <p:spTgt spid="9218"/>
                                        </p:tgtEl>
                                        <p:attrNameLst>
                                          <p:attrName>ppt_h</p:attrName>
                                        </p:attrNameLst>
                                      </p:cBhvr>
                                      <p:tavLst>
                                        <p:tav tm="0">
                                          <p:val>
                                            <p:fltVal val="0"/>
                                          </p:val>
                                        </p:tav>
                                        <p:tav tm="100000">
                                          <p:val>
                                            <p:strVal val="#ppt_h"/>
                                          </p:val>
                                        </p:tav>
                                      </p:tavLst>
                                    </p:anim>
                                    <p:anim calcmode="lin" valueType="num">
                                      <p:cBhvr>
                                        <p:cTn id="23" dur="1000" fill="hold"/>
                                        <p:tgtEl>
                                          <p:spTgt spid="9218"/>
                                        </p:tgtEl>
                                        <p:attrNameLst>
                                          <p:attrName>style.rotation</p:attrName>
                                        </p:attrNameLst>
                                      </p:cBhvr>
                                      <p:tavLst>
                                        <p:tav tm="0">
                                          <p:val>
                                            <p:fltVal val="90"/>
                                          </p:val>
                                        </p:tav>
                                        <p:tav tm="100000">
                                          <p:val>
                                            <p:fltVal val="0"/>
                                          </p:val>
                                        </p:tav>
                                      </p:tavLst>
                                    </p:anim>
                                    <p:animEffect transition="in" filter="fade">
                                      <p:cBhvr>
                                        <p:cTn id="24" dur="1000"/>
                                        <p:tgtEl>
                                          <p:spTgt spid="9218"/>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9220"/>
                                        </p:tgtEl>
                                        <p:attrNameLst>
                                          <p:attrName>style.visibility</p:attrName>
                                        </p:attrNameLst>
                                      </p:cBhvr>
                                      <p:to>
                                        <p:strVal val="visible"/>
                                      </p:to>
                                    </p:set>
                                    <p:anim calcmode="lin" valueType="num">
                                      <p:cBhvr>
                                        <p:cTn id="29" dur="1000" fill="hold"/>
                                        <p:tgtEl>
                                          <p:spTgt spid="9220"/>
                                        </p:tgtEl>
                                        <p:attrNameLst>
                                          <p:attrName>ppt_w</p:attrName>
                                        </p:attrNameLst>
                                      </p:cBhvr>
                                      <p:tavLst>
                                        <p:tav tm="0">
                                          <p:val>
                                            <p:fltVal val="0"/>
                                          </p:val>
                                        </p:tav>
                                        <p:tav tm="100000">
                                          <p:val>
                                            <p:strVal val="#ppt_w"/>
                                          </p:val>
                                        </p:tav>
                                      </p:tavLst>
                                    </p:anim>
                                    <p:anim calcmode="lin" valueType="num">
                                      <p:cBhvr>
                                        <p:cTn id="30" dur="1000" fill="hold"/>
                                        <p:tgtEl>
                                          <p:spTgt spid="9220"/>
                                        </p:tgtEl>
                                        <p:attrNameLst>
                                          <p:attrName>ppt_h</p:attrName>
                                        </p:attrNameLst>
                                      </p:cBhvr>
                                      <p:tavLst>
                                        <p:tav tm="0">
                                          <p:val>
                                            <p:fltVal val="0"/>
                                          </p:val>
                                        </p:tav>
                                        <p:tav tm="100000">
                                          <p:val>
                                            <p:strVal val="#ppt_h"/>
                                          </p:val>
                                        </p:tav>
                                      </p:tavLst>
                                    </p:anim>
                                    <p:anim calcmode="lin" valueType="num">
                                      <p:cBhvr>
                                        <p:cTn id="31" dur="1000" fill="hold"/>
                                        <p:tgtEl>
                                          <p:spTgt spid="9220"/>
                                        </p:tgtEl>
                                        <p:attrNameLst>
                                          <p:attrName>style.rotation</p:attrName>
                                        </p:attrNameLst>
                                      </p:cBhvr>
                                      <p:tavLst>
                                        <p:tav tm="0">
                                          <p:val>
                                            <p:fltVal val="90"/>
                                          </p:val>
                                        </p:tav>
                                        <p:tav tm="100000">
                                          <p:val>
                                            <p:fltVal val="0"/>
                                          </p:val>
                                        </p:tav>
                                      </p:tavLst>
                                    </p:anim>
                                    <p:animEffect transition="in" filter="fade">
                                      <p:cBhvr>
                                        <p:cTn id="32" dur="1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69014" y="127565"/>
            <a:ext cx="6615354" cy="663350"/>
          </a:xfrm>
        </p:spPr>
        <p:txBody>
          <a:bodyPr/>
          <a:lstStyle/>
          <a:p>
            <a:pPr algn="ctr"/>
            <a:r>
              <a:rPr lang="tr-TR" dirty="0">
                <a:solidFill>
                  <a:schemeClr val="accent1"/>
                </a:solidFill>
              </a:rPr>
              <a:t>Akış Şeması</a:t>
            </a:r>
          </a:p>
        </p:txBody>
      </p:sp>
      <p:sp>
        <p:nvSpPr>
          <p:cNvPr id="3" name="İçerik Yer Tutucusu 2"/>
          <p:cNvSpPr>
            <a:spLocks noGrp="1"/>
          </p:cNvSpPr>
          <p:nvPr>
            <p:ph idx="1"/>
          </p:nvPr>
        </p:nvSpPr>
        <p:spPr>
          <a:xfrm>
            <a:off x="1264323" y="816701"/>
            <a:ext cx="6615354" cy="1034957"/>
          </a:xfrm>
        </p:spPr>
        <p:txBody>
          <a:bodyPr anchor="t">
            <a:noAutofit/>
          </a:bodyPr>
          <a:lstStyle/>
          <a:p>
            <a:r>
              <a:rPr lang="tr-TR" sz="2000" dirty="0">
                <a:latin typeface="+mj-lt"/>
                <a:cs typeface="Arial" panose="020B0604020202020204" pitchFamily="34" charset="0"/>
              </a:rPr>
              <a:t>Bilgisayar programlarının işlem basamaklarını geometrik şekillerle gösteren şemadır. Bu şekiller vasıtasıyla algoritmanın daha rahat anlaşılabilmesi sağlanır.</a:t>
            </a:r>
          </a:p>
        </p:txBody>
      </p:sp>
      <p:cxnSp>
        <p:nvCxnSpPr>
          <p:cNvPr id="6" name="Düz Bağlayıcı 5">
            <a:extLst>
              <a:ext uri="{FF2B5EF4-FFF2-40B4-BE49-F238E27FC236}">
                <a16:creationId xmlns:a16="http://schemas.microsoft.com/office/drawing/2014/main" id="{2065347B-94DA-4ED1-BFA0-FFF1FD296449}"/>
              </a:ext>
            </a:extLst>
          </p:cNvPr>
          <p:cNvCxnSpPr>
            <a:cxnSpLocks/>
          </p:cNvCxnSpPr>
          <p:nvPr/>
        </p:nvCxnSpPr>
        <p:spPr>
          <a:xfrm>
            <a:off x="1187624" y="699542"/>
            <a:ext cx="6696744"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7" name="İçerik Yer Tutucusu 2">
            <a:extLst>
              <a:ext uri="{FF2B5EF4-FFF2-40B4-BE49-F238E27FC236}">
                <a16:creationId xmlns:a16="http://schemas.microsoft.com/office/drawing/2014/main" id="{42398479-115A-4AE9-B621-49F66A2EBC7F}"/>
              </a:ext>
            </a:extLst>
          </p:cNvPr>
          <p:cNvSpPr txBox="1">
            <a:spLocks/>
          </p:cNvSpPr>
          <p:nvPr/>
        </p:nvSpPr>
        <p:spPr>
          <a:xfrm>
            <a:off x="1272319" y="1851656"/>
            <a:ext cx="6615354" cy="432062"/>
          </a:xfrm>
          <a:prstGeom prst="rect">
            <a:avLst/>
          </a:prstGeom>
        </p:spPr>
        <p:txBody>
          <a:bodyPr vert="horz" lIns="91440" tIns="45720" rIns="91440" bIns="45720" rtlCol="0" anchor="t">
            <a:noAutofit/>
          </a:bodyPr>
          <a:lstStyle>
            <a:lvl1pPr marL="0" indent="0" algn="l" defTabSz="514350" rtl="0" eaLnBrk="1" latinLnBrk="0" hangingPunct="1">
              <a:lnSpc>
                <a:spcPct val="90000"/>
              </a:lnSpc>
              <a:spcBef>
                <a:spcPts val="750"/>
              </a:spcBef>
              <a:buClr>
                <a:schemeClr val="accent1"/>
              </a:buClr>
              <a:buSzPct val="80000"/>
              <a:buFont typeface="Corbel" pitchFamily="34" charset="0"/>
              <a:buNone/>
              <a:defRPr sz="1500" kern="1200">
                <a:solidFill>
                  <a:schemeClr val="tx1">
                    <a:lumMod val="75000"/>
                    <a:lumOff val="25000"/>
                  </a:schemeClr>
                </a:solidFill>
                <a:latin typeface="+mn-lt"/>
                <a:ea typeface="+mn-ea"/>
                <a:cs typeface="+mn-cs"/>
              </a:defRPr>
            </a:lvl1pPr>
            <a:lvl2pPr marL="257175" indent="-102870" algn="l" defTabSz="514350" rtl="0" eaLnBrk="1" latinLnBrk="0" hangingPunct="1">
              <a:lnSpc>
                <a:spcPct val="90000"/>
              </a:lnSpc>
              <a:spcBef>
                <a:spcPts val="113"/>
              </a:spcBef>
              <a:spcAft>
                <a:spcPts val="225"/>
              </a:spcAft>
              <a:buClr>
                <a:schemeClr val="accent1"/>
              </a:buClr>
              <a:buSzPct val="80000"/>
              <a:buFont typeface="Corbel" pitchFamily="34" charset="0"/>
              <a:buChar char="•"/>
              <a:defRPr sz="1350" kern="1200">
                <a:solidFill>
                  <a:schemeClr val="accent1"/>
                </a:solidFill>
                <a:latin typeface="+mn-lt"/>
                <a:ea typeface="+mn-ea"/>
                <a:cs typeface="+mn-cs"/>
              </a:defRPr>
            </a:lvl2pPr>
            <a:lvl3pPr marL="411480" indent="-102870" algn="l" defTabSz="514350" rtl="0" eaLnBrk="1" latinLnBrk="0" hangingPunct="1">
              <a:lnSpc>
                <a:spcPct val="90000"/>
              </a:lnSpc>
              <a:spcBef>
                <a:spcPts val="113"/>
              </a:spcBef>
              <a:spcAft>
                <a:spcPts val="225"/>
              </a:spcAft>
              <a:buClr>
                <a:schemeClr val="accent1"/>
              </a:buClr>
              <a:buSzPct val="80000"/>
              <a:buFont typeface="Corbel" pitchFamily="34" charset="0"/>
              <a:buChar char="•"/>
              <a:defRPr sz="1200" kern="1200">
                <a:solidFill>
                  <a:schemeClr val="accent1"/>
                </a:solidFill>
                <a:latin typeface="+mn-lt"/>
                <a:ea typeface="+mn-ea"/>
                <a:cs typeface="+mn-cs"/>
              </a:defRPr>
            </a:lvl3pPr>
            <a:lvl4pPr marL="565785" indent="-102870" algn="l" defTabSz="514350" rtl="0" eaLnBrk="1" latinLnBrk="0" hangingPunct="1">
              <a:lnSpc>
                <a:spcPct val="90000"/>
              </a:lnSpc>
              <a:spcBef>
                <a:spcPts val="113"/>
              </a:spcBef>
              <a:spcAft>
                <a:spcPts val="225"/>
              </a:spcAft>
              <a:buClr>
                <a:schemeClr val="accent1"/>
              </a:buClr>
              <a:buSzPct val="80000"/>
              <a:buFont typeface="Corbel" pitchFamily="34" charset="0"/>
              <a:buChar char="•"/>
              <a:defRPr sz="1050" kern="1200">
                <a:solidFill>
                  <a:schemeClr val="accent1"/>
                </a:solidFill>
                <a:latin typeface="+mn-lt"/>
                <a:ea typeface="+mn-ea"/>
                <a:cs typeface="+mn-cs"/>
              </a:defRPr>
            </a:lvl4pPr>
            <a:lvl5pPr marL="690090" indent="-102870" algn="l" defTabSz="514350" rtl="0" eaLnBrk="1" latinLnBrk="0" hangingPunct="1">
              <a:lnSpc>
                <a:spcPct val="90000"/>
              </a:lnSpc>
              <a:spcBef>
                <a:spcPts val="113"/>
              </a:spcBef>
              <a:spcAft>
                <a:spcPts val="225"/>
              </a:spcAft>
              <a:buClr>
                <a:schemeClr val="accent1"/>
              </a:buClr>
              <a:buSzPct val="80000"/>
              <a:buFont typeface="Corbel" pitchFamily="34" charset="0"/>
              <a:buChar char="•"/>
              <a:defRPr sz="1050" kern="1200">
                <a:solidFill>
                  <a:schemeClr val="accent1"/>
                </a:solidFill>
                <a:latin typeface="+mn-lt"/>
                <a:ea typeface="+mn-ea"/>
                <a:cs typeface="+mn-cs"/>
              </a:defRPr>
            </a:lvl5pPr>
            <a:lvl6pPr marL="825000" indent="-128588" algn="l" defTabSz="514350" rtl="0" eaLnBrk="1" latinLnBrk="0" hangingPunct="1">
              <a:lnSpc>
                <a:spcPct val="90000"/>
              </a:lnSpc>
              <a:spcBef>
                <a:spcPts val="113"/>
              </a:spcBef>
              <a:spcAft>
                <a:spcPts val="225"/>
              </a:spcAft>
              <a:buClr>
                <a:schemeClr val="accent1"/>
              </a:buClr>
              <a:buSzPct val="80000"/>
              <a:buFont typeface="Corbel" pitchFamily="34" charset="0"/>
              <a:buChar char="•"/>
              <a:defRPr sz="1050" kern="1200">
                <a:solidFill>
                  <a:schemeClr val="accent1"/>
                </a:solidFill>
                <a:latin typeface="+mn-lt"/>
                <a:ea typeface="+mn-ea"/>
                <a:cs typeface="+mn-cs"/>
              </a:defRPr>
            </a:lvl6pPr>
            <a:lvl7pPr marL="975000" indent="-128588" algn="l" defTabSz="514350" rtl="0" eaLnBrk="1" latinLnBrk="0" hangingPunct="1">
              <a:lnSpc>
                <a:spcPct val="90000"/>
              </a:lnSpc>
              <a:spcBef>
                <a:spcPts val="113"/>
              </a:spcBef>
              <a:spcAft>
                <a:spcPts val="225"/>
              </a:spcAft>
              <a:buClr>
                <a:schemeClr val="accent1"/>
              </a:buClr>
              <a:buSzPct val="80000"/>
              <a:buFont typeface="Corbel" pitchFamily="34" charset="0"/>
              <a:buChar char="•"/>
              <a:defRPr sz="1050" kern="1200">
                <a:solidFill>
                  <a:schemeClr val="accent1"/>
                </a:solidFill>
                <a:latin typeface="+mn-lt"/>
                <a:ea typeface="+mn-ea"/>
                <a:cs typeface="+mn-cs"/>
              </a:defRPr>
            </a:lvl7pPr>
            <a:lvl8pPr marL="1125000" indent="-128588" algn="l" defTabSz="514350" rtl="0" eaLnBrk="1" latinLnBrk="0" hangingPunct="1">
              <a:lnSpc>
                <a:spcPct val="90000"/>
              </a:lnSpc>
              <a:spcBef>
                <a:spcPts val="113"/>
              </a:spcBef>
              <a:spcAft>
                <a:spcPts val="225"/>
              </a:spcAft>
              <a:buClr>
                <a:schemeClr val="accent1"/>
              </a:buClr>
              <a:buSzPct val="80000"/>
              <a:buFont typeface="Corbel" pitchFamily="34" charset="0"/>
              <a:buChar char="•"/>
              <a:defRPr sz="1050" kern="1200">
                <a:solidFill>
                  <a:schemeClr val="accent1"/>
                </a:solidFill>
                <a:latin typeface="+mn-lt"/>
                <a:ea typeface="+mn-ea"/>
                <a:cs typeface="+mn-cs"/>
              </a:defRPr>
            </a:lvl8pPr>
            <a:lvl9pPr marL="1275000" indent="-128588" algn="l" defTabSz="514350" rtl="0" eaLnBrk="1" latinLnBrk="0" hangingPunct="1">
              <a:lnSpc>
                <a:spcPct val="90000"/>
              </a:lnSpc>
              <a:spcBef>
                <a:spcPts val="113"/>
              </a:spcBef>
              <a:spcAft>
                <a:spcPts val="225"/>
              </a:spcAft>
              <a:buClr>
                <a:schemeClr val="accent1"/>
              </a:buClr>
              <a:buSzPct val="80000"/>
              <a:buFont typeface="Corbel" pitchFamily="34" charset="0"/>
              <a:buChar char="•"/>
              <a:defRPr sz="1050" kern="1200">
                <a:solidFill>
                  <a:schemeClr val="accent1"/>
                </a:solidFill>
                <a:latin typeface="+mn-lt"/>
                <a:ea typeface="+mn-ea"/>
                <a:cs typeface="+mn-cs"/>
              </a:defRPr>
            </a:lvl9pPr>
          </a:lstStyle>
          <a:p>
            <a:r>
              <a:rPr lang="tr-TR" sz="2000" dirty="0">
                <a:cs typeface="Arial" panose="020B0604020202020204" pitchFamily="34" charset="0"/>
              </a:rPr>
              <a:t>Şemada yer alan her şeklin bir kullanım amacı vardır.</a:t>
            </a:r>
          </a:p>
        </p:txBody>
      </p:sp>
      <p:pic>
        <p:nvPicPr>
          <p:cNvPr id="8" name="Resim 7">
            <a:extLst>
              <a:ext uri="{FF2B5EF4-FFF2-40B4-BE49-F238E27FC236}">
                <a16:creationId xmlns:a16="http://schemas.microsoft.com/office/drawing/2014/main" id="{80231D6E-E30E-45A4-8427-63994881D92F}"/>
              </a:ext>
            </a:extLst>
          </p:cNvPr>
          <p:cNvPicPr>
            <a:picLocks noChangeAspect="1"/>
          </p:cNvPicPr>
          <p:nvPr/>
        </p:nvPicPr>
        <p:blipFill rotWithShape="1">
          <a:blip r:embed="rId2"/>
          <a:srcRect l="9947" r="1719"/>
          <a:stretch/>
        </p:blipFill>
        <p:spPr>
          <a:xfrm>
            <a:off x="3419875" y="2785127"/>
            <a:ext cx="2952329" cy="2230808"/>
          </a:xfrm>
          <a:prstGeom prst="rect">
            <a:avLst/>
          </a:prstGeom>
        </p:spPr>
      </p:pic>
    </p:spTree>
    <p:extLst>
      <p:ext uri="{BB962C8B-B14F-4D97-AF65-F5344CB8AC3E}">
        <p14:creationId xmlns:p14="http://schemas.microsoft.com/office/powerpoint/2010/main" val="3558524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additive="base">
                                        <p:cTn id="20"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08" y="-11342"/>
            <a:ext cx="6561348" cy="494858"/>
          </a:xfrm>
        </p:spPr>
        <p:txBody>
          <a:bodyPr>
            <a:normAutofit/>
          </a:bodyPr>
          <a:lstStyle/>
          <a:p>
            <a:r>
              <a:rPr lang="tr-TR" sz="2600" dirty="0">
                <a:solidFill>
                  <a:schemeClr val="accent1"/>
                </a:solidFill>
                <a:cs typeface="Calibri Light" panose="020F0302020204030204" pitchFamily="34" charset="0"/>
              </a:rPr>
              <a:t>Problem Çözme Basamakları</a:t>
            </a:r>
          </a:p>
        </p:txBody>
      </p:sp>
      <p:cxnSp>
        <p:nvCxnSpPr>
          <p:cNvPr id="7" name="Düz Bağlayıcı 6">
            <a:extLst>
              <a:ext uri="{FF2B5EF4-FFF2-40B4-BE49-F238E27FC236}">
                <a16:creationId xmlns:a16="http://schemas.microsoft.com/office/drawing/2014/main" id="{FB60AF0F-7CCC-4644-8BA0-7BAF0F6C61E5}"/>
              </a:ext>
            </a:extLst>
          </p:cNvPr>
          <p:cNvCxnSpPr>
            <a:cxnSpLocks/>
          </p:cNvCxnSpPr>
          <p:nvPr/>
        </p:nvCxnSpPr>
        <p:spPr>
          <a:xfrm>
            <a:off x="0" y="483516"/>
            <a:ext cx="9144000" cy="0"/>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3" name="Diyagram 2">
            <a:extLst>
              <a:ext uri="{FF2B5EF4-FFF2-40B4-BE49-F238E27FC236}">
                <a16:creationId xmlns:a16="http://schemas.microsoft.com/office/drawing/2014/main" id="{E4346801-4B51-429F-8502-968595E9C771}"/>
              </a:ext>
            </a:extLst>
          </p:cNvPr>
          <p:cNvGraphicFramePr/>
          <p:nvPr>
            <p:extLst>
              <p:ext uri="{D42A27DB-BD31-4B8C-83A1-F6EECF244321}">
                <p14:modId xmlns:p14="http://schemas.microsoft.com/office/powerpoint/2010/main" val="2218876640"/>
              </p:ext>
            </p:extLst>
          </p:nvPr>
        </p:nvGraphicFramePr>
        <p:xfrm>
          <a:off x="1291326" y="843558"/>
          <a:ext cx="656134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05748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graphicEl>
                                              <a:dgm id="{A840699C-5F13-4A90-85A3-A93A1065F123}"/>
                                            </p:graphicEl>
                                          </p:spTgt>
                                        </p:tgtEl>
                                        <p:attrNameLst>
                                          <p:attrName>style.visibility</p:attrName>
                                        </p:attrNameLst>
                                      </p:cBhvr>
                                      <p:to>
                                        <p:strVal val="visible"/>
                                      </p:to>
                                    </p:set>
                                    <p:animEffect transition="in" filter="fade">
                                      <p:cBhvr>
                                        <p:cTn id="14" dur="1000"/>
                                        <p:tgtEl>
                                          <p:spTgt spid="3">
                                            <p:graphicEl>
                                              <a:dgm id="{A840699C-5F13-4A90-85A3-A93A1065F123}"/>
                                            </p:graphicEl>
                                          </p:spTgt>
                                        </p:tgtEl>
                                      </p:cBhvr>
                                    </p:animEffect>
                                    <p:anim calcmode="lin" valueType="num">
                                      <p:cBhvr>
                                        <p:cTn id="15" dur="1000" fill="hold"/>
                                        <p:tgtEl>
                                          <p:spTgt spid="3">
                                            <p:graphicEl>
                                              <a:dgm id="{A840699C-5F13-4A90-85A3-A93A1065F123}"/>
                                            </p:graphicEl>
                                          </p:spTgt>
                                        </p:tgtEl>
                                        <p:attrNameLst>
                                          <p:attrName>ppt_x</p:attrName>
                                        </p:attrNameLst>
                                      </p:cBhvr>
                                      <p:tavLst>
                                        <p:tav tm="0">
                                          <p:val>
                                            <p:strVal val="#ppt_x"/>
                                          </p:val>
                                        </p:tav>
                                        <p:tav tm="100000">
                                          <p:val>
                                            <p:strVal val="#ppt_x"/>
                                          </p:val>
                                        </p:tav>
                                      </p:tavLst>
                                    </p:anim>
                                    <p:anim calcmode="lin" valueType="num">
                                      <p:cBhvr>
                                        <p:cTn id="16" dur="1000" fill="hold"/>
                                        <p:tgtEl>
                                          <p:spTgt spid="3">
                                            <p:graphicEl>
                                              <a:dgm id="{A840699C-5F13-4A90-85A3-A93A1065F123}"/>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graphicEl>
                                              <a:dgm id="{2EF596A0-9073-4E84-A326-005A3FEB6EA9}"/>
                                            </p:graphicEl>
                                          </p:spTgt>
                                        </p:tgtEl>
                                        <p:attrNameLst>
                                          <p:attrName>style.visibility</p:attrName>
                                        </p:attrNameLst>
                                      </p:cBhvr>
                                      <p:to>
                                        <p:strVal val="visible"/>
                                      </p:to>
                                    </p:set>
                                    <p:animEffect transition="in" filter="fade">
                                      <p:cBhvr>
                                        <p:cTn id="21" dur="1000"/>
                                        <p:tgtEl>
                                          <p:spTgt spid="3">
                                            <p:graphicEl>
                                              <a:dgm id="{2EF596A0-9073-4E84-A326-005A3FEB6EA9}"/>
                                            </p:graphicEl>
                                          </p:spTgt>
                                        </p:tgtEl>
                                      </p:cBhvr>
                                    </p:animEffect>
                                    <p:anim calcmode="lin" valueType="num">
                                      <p:cBhvr>
                                        <p:cTn id="22" dur="1000" fill="hold"/>
                                        <p:tgtEl>
                                          <p:spTgt spid="3">
                                            <p:graphicEl>
                                              <a:dgm id="{2EF596A0-9073-4E84-A326-005A3FEB6EA9}"/>
                                            </p:graphicEl>
                                          </p:spTgt>
                                        </p:tgtEl>
                                        <p:attrNameLst>
                                          <p:attrName>ppt_x</p:attrName>
                                        </p:attrNameLst>
                                      </p:cBhvr>
                                      <p:tavLst>
                                        <p:tav tm="0">
                                          <p:val>
                                            <p:strVal val="#ppt_x"/>
                                          </p:val>
                                        </p:tav>
                                        <p:tav tm="100000">
                                          <p:val>
                                            <p:strVal val="#ppt_x"/>
                                          </p:val>
                                        </p:tav>
                                      </p:tavLst>
                                    </p:anim>
                                    <p:anim calcmode="lin" valueType="num">
                                      <p:cBhvr>
                                        <p:cTn id="23" dur="1000" fill="hold"/>
                                        <p:tgtEl>
                                          <p:spTgt spid="3">
                                            <p:graphicEl>
                                              <a:dgm id="{2EF596A0-9073-4E84-A326-005A3FEB6EA9}"/>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graphicEl>
                                              <a:dgm id="{526C8CAF-A3A8-4283-8BFE-840C38161101}"/>
                                            </p:graphicEl>
                                          </p:spTgt>
                                        </p:tgtEl>
                                        <p:attrNameLst>
                                          <p:attrName>style.visibility</p:attrName>
                                        </p:attrNameLst>
                                      </p:cBhvr>
                                      <p:to>
                                        <p:strVal val="visible"/>
                                      </p:to>
                                    </p:set>
                                    <p:animEffect transition="in" filter="fade">
                                      <p:cBhvr>
                                        <p:cTn id="28" dur="1000"/>
                                        <p:tgtEl>
                                          <p:spTgt spid="3">
                                            <p:graphicEl>
                                              <a:dgm id="{526C8CAF-A3A8-4283-8BFE-840C38161101}"/>
                                            </p:graphicEl>
                                          </p:spTgt>
                                        </p:tgtEl>
                                      </p:cBhvr>
                                    </p:animEffect>
                                    <p:anim calcmode="lin" valueType="num">
                                      <p:cBhvr>
                                        <p:cTn id="29" dur="1000" fill="hold"/>
                                        <p:tgtEl>
                                          <p:spTgt spid="3">
                                            <p:graphicEl>
                                              <a:dgm id="{526C8CAF-A3A8-4283-8BFE-840C38161101}"/>
                                            </p:graphicEl>
                                          </p:spTgt>
                                        </p:tgtEl>
                                        <p:attrNameLst>
                                          <p:attrName>ppt_x</p:attrName>
                                        </p:attrNameLst>
                                      </p:cBhvr>
                                      <p:tavLst>
                                        <p:tav tm="0">
                                          <p:val>
                                            <p:strVal val="#ppt_x"/>
                                          </p:val>
                                        </p:tav>
                                        <p:tav tm="100000">
                                          <p:val>
                                            <p:strVal val="#ppt_x"/>
                                          </p:val>
                                        </p:tav>
                                      </p:tavLst>
                                    </p:anim>
                                    <p:anim calcmode="lin" valueType="num">
                                      <p:cBhvr>
                                        <p:cTn id="30" dur="1000" fill="hold"/>
                                        <p:tgtEl>
                                          <p:spTgt spid="3">
                                            <p:graphicEl>
                                              <a:dgm id="{526C8CAF-A3A8-4283-8BFE-840C38161101}"/>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graphicEl>
                                              <a:dgm id="{78A97BF4-27F9-4FF5-8F00-5187DDB806C7}"/>
                                            </p:graphicEl>
                                          </p:spTgt>
                                        </p:tgtEl>
                                        <p:attrNameLst>
                                          <p:attrName>style.visibility</p:attrName>
                                        </p:attrNameLst>
                                      </p:cBhvr>
                                      <p:to>
                                        <p:strVal val="visible"/>
                                      </p:to>
                                    </p:set>
                                    <p:animEffect transition="in" filter="fade">
                                      <p:cBhvr>
                                        <p:cTn id="35" dur="1000"/>
                                        <p:tgtEl>
                                          <p:spTgt spid="3">
                                            <p:graphicEl>
                                              <a:dgm id="{78A97BF4-27F9-4FF5-8F00-5187DDB806C7}"/>
                                            </p:graphicEl>
                                          </p:spTgt>
                                        </p:tgtEl>
                                      </p:cBhvr>
                                    </p:animEffect>
                                    <p:anim calcmode="lin" valueType="num">
                                      <p:cBhvr>
                                        <p:cTn id="36" dur="1000" fill="hold"/>
                                        <p:tgtEl>
                                          <p:spTgt spid="3">
                                            <p:graphicEl>
                                              <a:dgm id="{78A97BF4-27F9-4FF5-8F00-5187DDB806C7}"/>
                                            </p:graphicEl>
                                          </p:spTgt>
                                        </p:tgtEl>
                                        <p:attrNameLst>
                                          <p:attrName>ppt_x</p:attrName>
                                        </p:attrNameLst>
                                      </p:cBhvr>
                                      <p:tavLst>
                                        <p:tav tm="0">
                                          <p:val>
                                            <p:strVal val="#ppt_x"/>
                                          </p:val>
                                        </p:tav>
                                        <p:tav tm="100000">
                                          <p:val>
                                            <p:strVal val="#ppt_x"/>
                                          </p:val>
                                        </p:tav>
                                      </p:tavLst>
                                    </p:anim>
                                    <p:anim calcmode="lin" valueType="num">
                                      <p:cBhvr>
                                        <p:cTn id="37" dur="1000" fill="hold"/>
                                        <p:tgtEl>
                                          <p:spTgt spid="3">
                                            <p:graphicEl>
                                              <a:dgm id="{78A97BF4-27F9-4FF5-8F00-5187DDB806C7}"/>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3">
                                            <p:graphicEl>
                                              <a:dgm id="{07F377CE-7D83-4A38-951D-A749628BE1B9}"/>
                                            </p:graphicEl>
                                          </p:spTgt>
                                        </p:tgtEl>
                                        <p:attrNameLst>
                                          <p:attrName>style.visibility</p:attrName>
                                        </p:attrNameLst>
                                      </p:cBhvr>
                                      <p:to>
                                        <p:strVal val="visible"/>
                                      </p:to>
                                    </p:set>
                                    <p:animEffect transition="in" filter="fade">
                                      <p:cBhvr>
                                        <p:cTn id="42" dur="1000"/>
                                        <p:tgtEl>
                                          <p:spTgt spid="3">
                                            <p:graphicEl>
                                              <a:dgm id="{07F377CE-7D83-4A38-951D-A749628BE1B9}"/>
                                            </p:graphicEl>
                                          </p:spTgt>
                                        </p:tgtEl>
                                      </p:cBhvr>
                                    </p:animEffect>
                                    <p:anim calcmode="lin" valueType="num">
                                      <p:cBhvr>
                                        <p:cTn id="43" dur="1000" fill="hold"/>
                                        <p:tgtEl>
                                          <p:spTgt spid="3">
                                            <p:graphicEl>
                                              <a:dgm id="{07F377CE-7D83-4A38-951D-A749628BE1B9}"/>
                                            </p:graphicEl>
                                          </p:spTgt>
                                        </p:tgtEl>
                                        <p:attrNameLst>
                                          <p:attrName>ppt_x</p:attrName>
                                        </p:attrNameLst>
                                      </p:cBhvr>
                                      <p:tavLst>
                                        <p:tav tm="0">
                                          <p:val>
                                            <p:strVal val="#ppt_x"/>
                                          </p:val>
                                        </p:tav>
                                        <p:tav tm="100000">
                                          <p:val>
                                            <p:strVal val="#ppt_x"/>
                                          </p:val>
                                        </p:tav>
                                      </p:tavLst>
                                    </p:anim>
                                    <p:anim calcmode="lin" valueType="num">
                                      <p:cBhvr>
                                        <p:cTn id="44" dur="1000" fill="hold"/>
                                        <p:tgtEl>
                                          <p:spTgt spid="3">
                                            <p:graphicEl>
                                              <a:dgm id="{07F377CE-7D83-4A38-951D-A749628BE1B9}"/>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3">
                                            <p:graphicEl>
                                              <a:dgm id="{A3B03C1B-9C0A-4A1E-8164-B21D394374DA}"/>
                                            </p:graphicEl>
                                          </p:spTgt>
                                        </p:tgtEl>
                                        <p:attrNameLst>
                                          <p:attrName>style.visibility</p:attrName>
                                        </p:attrNameLst>
                                      </p:cBhvr>
                                      <p:to>
                                        <p:strVal val="visible"/>
                                      </p:to>
                                    </p:set>
                                    <p:animEffect transition="in" filter="fade">
                                      <p:cBhvr>
                                        <p:cTn id="49" dur="1000"/>
                                        <p:tgtEl>
                                          <p:spTgt spid="3">
                                            <p:graphicEl>
                                              <a:dgm id="{A3B03C1B-9C0A-4A1E-8164-B21D394374DA}"/>
                                            </p:graphicEl>
                                          </p:spTgt>
                                        </p:tgtEl>
                                      </p:cBhvr>
                                    </p:animEffect>
                                    <p:anim calcmode="lin" valueType="num">
                                      <p:cBhvr>
                                        <p:cTn id="50" dur="1000" fill="hold"/>
                                        <p:tgtEl>
                                          <p:spTgt spid="3">
                                            <p:graphicEl>
                                              <a:dgm id="{A3B03C1B-9C0A-4A1E-8164-B21D394374DA}"/>
                                            </p:graphicEl>
                                          </p:spTgt>
                                        </p:tgtEl>
                                        <p:attrNameLst>
                                          <p:attrName>ppt_x</p:attrName>
                                        </p:attrNameLst>
                                      </p:cBhvr>
                                      <p:tavLst>
                                        <p:tav tm="0">
                                          <p:val>
                                            <p:strVal val="#ppt_x"/>
                                          </p:val>
                                        </p:tav>
                                        <p:tav tm="100000">
                                          <p:val>
                                            <p:strVal val="#ppt_x"/>
                                          </p:val>
                                        </p:tav>
                                      </p:tavLst>
                                    </p:anim>
                                    <p:anim calcmode="lin" valueType="num">
                                      <p:cBhvr>
                                        <p:cTn id="51" dur="1000" fill="hold"/>
                                        <p:tgtEl>
                                          <p:spTgt spid="3">
                                            <p:graphicEl>
                                              <a:dgm id="{A3B03C1B-9C0A-4A1E-8164-B21D394374DA}"/>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9632" y="82230"/>
            <a:ext cx="5643246" cy="623431"/>
          </a:xfrm>
        </p:spPr>
        <p:txBody>
          <a:bodyPr/>
          <a:lstStyle/>
          <a:p>
            <a:pPr algn="ctr"/>
            <a:r>
              <a:rPr lang="tr-TR" dirty="0">
                <a:solidFill>
                  <a:schemeClr val="accent1"/>
                </a:solidFill>
              </a:rPr>
              <a:t>Elips</a:t>
            </a:r>
          </a:p>
        </p:txBody>
      </p:sp>
      <p:sp>
        <p:nvSpPr>
          <p:cNvPr id="3" name="İçerik Yer Tutucusu 2"/>
          <p:cNvSpPr>
            <a:spLocks noGrp="1"/>
          </p:cNvSpPr>
          <p:nvPr>
            <p:ph idx="1"/>
          </p:nvPr>
        </p:nvSpPr>
        <p:spPr>
          <a:xfrm>
            <a:off x="1277576" y="915566"/>
            <a:ext cx="6606792" cy="702078"/>
          </a:xfrm>
        </p:spPr>
        <p:txBody>
          <a:bodyPr>
            <a:normAutofit/>
          </a:bodyPr>
          <a:lstStyle/>
          <a:p>
            <a:pPr algn="just"/>
            <a:r>
              <a:rPr lang="tr-TR" sz="2000" b="1" dirty="0">
                <a:latin typeface="+mj-lt"/>
                <a:cs typeface="Arial" panose="020B0604020202020204" pitchFamily="34" charset="0"/>
              </a:rPr>
              <a:t>Başla</a:t>
            </a:r>
            <a:r>
              <a:rPr lang="tr-TR" sz="2000" dirty="0">
                <a:latin typeface="+mj-lt"/>
                <a:cs typeface="Arial" panose="020B0604020202020204" pitchFamily="34" charset="0"/>
              </a:rPr>
              <a:t> ve </a:t>
            </a:r>
            <a:r>
              <a:rPr lang="tr-TR" sz="2000" b="1" dirty="0">
                <a:latin typeface="+mj-lt"/>
                <a:cs typeface="Arial" panose="020B0604020202020204" pitchFamily="34" charset="0"/>
              </a:rPr>
              <a:t>Bitir</a:t>
            </a:r>
            <a:r>
              <a:rPr lang="tr-TR" sz="2000" dirty="0">
                <a:latin typeface="+mj-lt"/>
                <a:cs typeface="Arial" panose="020B0604020202020204" pitchFamily="34" charset="0"/>
              </a:rPr>
              <a:t> adımları için kullanılır. Akış şemasının başlangıç ve bitiş noktasında yer alır.</a:t>
            </a:r>
          </a:p>
        </p:txBody>
      </p:sp>
      <p:sp>
        <p:nvSpPr>
          <p:cNvPr id="5" name="Oval 4"/>
          <p:cNvSpPr/>
          <p:nvPr/>
        </p:nvSpPr>
        <p:spPr>
          <a:xfrm>
            <a:off x="2915816" y="2697766"/>
            <a:ext cx="1224136" cy="710789"/>
          </a:xfrm>
          <a:prstGeom prst="ellipse">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tr-TR" sz="2000" dirty="0">
                <a:latin typeface="+mj-lt"/>
                <a:cs typeface="Arial" panose="020B0604020202020204" pitchFamily="34" charset="0"/>
              </a:rPr>
              <a:t>BAŞLA</a:t>
            </a:r>
          </a:p>
        </p:txBody>
      </p:sp>
      <p:sp>
        <p:nvSpPr>
          <p:cNvPr id="6" name="Oval 5"/>
          <p:cNvSpPr/>
          <p:nvPr/>
        </p:nvSpPr>
        <p:spPr>
          <a:xfrm>
            <a:off x="4788024" y="2697766"/>
            <a:ext cx="1224136" cy="710789"/>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tr-TR" sz="2000" dirty="0">
                <a:latin typeface="+mj-lt"/>
                <a:cs typeface="Arial" panose="020B0604020202020204" pitchFamily="34" charset="0"/>
              </a:rPr>
              <a:t>BİTİR</a:t>
            </a:r>
          </a:p>
        </p:txBody>
      </p:sp>
      <p:cxnSp>
        <p:nvCxnSpPr>
          <p:cNvPr id="7" name="Düz Bağlayıcı 6">
            <a:extLst>
              <a:ext uri="{FF2B5EF4-FFF2-40B4-BE49-F238E27FC236}">
                <a16:creationId xmlns:a16="http://schemas.microsoft.com/office/drawing/2014/main" id="{F64307D8-E46D-4A1B-8A32-841018F1BAA5}"/>
              </a:ext>
            </a:extLst>
          </p:cNvPr>
          <p:cNvCxnSpPr>
            <a:cxnSpLocks/>
          </p:cNvCxnSpPr>
          <p:nvPr/>
        </p:nvCxnSpPr>
        <p:spPr>
          <a:xfrm>
            <a:off x="1187624" y="699542"/>
            <a:ext cx="6696744" cy="0"/>
          </a:xfrm>
          <a:prstGeom prst="line">
            <a:avLst/>
          </a:prstGeom>
          <a:ln w="285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64691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80">
                                          <p:stCondLst>
                                            <p:cond delay="0"/>
                                          </p:stCondLst>
                                        </p:cTn>
                                        <p:tgtEl>
                                          <p:spTgt spid="5"/>
                                        </p:tgtEl>
                                      </p:cBhvr>
                                    </p:animEffect>
                                    <p:anim calcmode="lin" valueType="num">
                                      <p:cBhvr>
                                        <p:cTn id="2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7" dur="26">
                                          <p:stCondLst>
                                            <p:cond delay="650"/>
                                          </p:stCondLst>
                                        </p:cTn>
                                        <p:tgtEl>
                                          <p:spTgt spid="5"/>
                                        </p:tgtEl>
                                      </p:cBhvr>
                                      <p:to x="100000" y="60000"/>
                                    </p:animScale>
                                    <p:animScale>
                                      <p:cBhvr>
                                        <p:cTn id="28" dur="166" decel="50000">
                                          <p:stCondLst>
                                            <p:cond delay="676"/>
                                          </p:stCondLst>
                                        </p:cTn>
                                        <p:tgtEl>
                                          <p:spTgt spid="5"/>
                                        </p:tgtEl>
                                      </p:cBhvr>
                                      <p:to x="100000" y="100000"/>
                                    </p:animScale>
                                    <p:animScale>
                                      <p:cBhvr>
                                        <p:cTn id="29" dur="26">
                                          <p:stCondLst>
                                            <p:cond delay="1312"/>
                                          </p:stCondLst>
                                        </p:cTn>
                                        <p:tgtEl>
                                          <p:spTgt spid="5"/>
                                        </p:tgtEl>
                                      </p:cBhvr>
                                      <p:to x="100000" y="80000"/>
                                    </p:animScale>
                                    <p:animScale>
                                      <p:cBhvr>
                                        <p:cTn id="30" dur="166" decel="50000">
                                          <p:stCondLst>
                                            <p:cond delay="1338"/>
                                          </p:stCondLst>
                                        </p:cTn>
                                        <p:tgtEl>
                                          <p:spTgt spid="5"/>
                                        </p:tgtEl>
                                      </p:cBhvr>
                                      <p:to x="100000" y="100000"/>
                                    </p:animScale>
                                    <p:animScale>
                                      <p:cBhvr>
                                        <p:cTn id="31" dur="26">
                                          <p:stCondLst>
                                            <p:cond delay="1642"/>
                                          </p:stCondLst>
                                        </p:cTn>
                                        <p:tgtEl>
                                          <p:spTgt spid="5"/>
                                        </p:tgtEl>
                                      </p:cBhvr>
                                      <p:to x="100000" y="90000"/>
                                    </p:animScale>
                                    <p:animScale>
                                      <p:cBhvr>
                                        <p:cTn id="32" dur="166" decel="50000">
                                          <p:stCondLst>
                                            <p:cond delay="1668"/>
                                          </p:stCondLst>
                                        </p:cTn>
                                        <p:tgtEl>
                                          <p:spTgt spid="5"/>
                                        </p:tgtEl>
                                      </p:cBhvr>
                                      <p:to x="100000" y="100000"/>
                                    </p:animScale>
                                    <p:animScale>
                                      <p:cBhvr>
                                        <p:cTn id="33" dur="26">
                                          <p:stCondLst>
                                            <p:cond delay="1808"/>
                                          </p:stCondLst>
                                        </p:cTn>
                                        <p:tgtEl>
                                          <p:spTgt spid="5"/>
                                        </p:tgtEl>
                                      </p:cBhvr>
                                      <p:to x="100000" y="95000"/>
                                    </p:animScale>
                                    <p:animScale>
                                      <p:cBhvr>
                                        <p:cTn id="34" dur="166" decel="50000">
                                          <p:stCondLst>
                                            <p:cond delay="1834"/>
                                          </p:stCondLst>
                                        </p:cTn>
                                        <p:tgtEl>
                                          <p:spTgt spid="5"/>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80">
                                          <p:stCondLst>
                                            <p:cond delay="0"/>
                                          </p:stCondLst>
                                        </p:cTn>
                                        <p:tgtEl>
                                          <p:spTgt spid="6"/>
                                        </p:tgtEl>
                                      </p:cBhvr>
                                    </p:animEffect>
                                    <p:anim calcmode="lin" valueType="num">
                                      <p:cBhvr>
                                        <p:cTn id="4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gtEl>
                                      </p:cBhvr>
                                      <p:to x="100000" y="60000"/>
                                    </p:animScale>
                                    <p:animScale>
                                      <p:cBhvr>
                                        <p:cTn id="46" dur="166" decel="50000">
                                          <p:stCondLst>
                                            <p:cond delay="676"/>
                                          </p:stCondLst>
                                        </p:cTn>
                                        <p:tgtEl>
                                          <p:spTgt spid="6"/>
                                        </p:tgtEl>
                                      </p:cBhvr>
                                      <p:to x="100000" y="100000"/>
                                    </p:animScale>
                                    <p:animScale>
                                      <p:cBhvr>
                                        <p:cTn id="47" dur="26">
                                          <p:stCondLst>
                                            <p:cond delay="1312"/>
                                          </p:stCondLst>
                                        </p:cTn>
                                        <p:tgtEl>
                                          <p:spTgt spid="6"/>
                                        </p:tgtEl>
                                      </p:cBhvr>
                                      <p:to x="100000" y="80000"/>
                                    </p:animScale>
                                    <p:animScale>
                                      <p:cBhvr>
                                        <p:cTn id="48" dur="166" decel="50000">
                                          <p:stCondLst>
                                            <p:cond delay="1338"/>
                                          </p:stCondLst>
                                        </p:cTn>
                                        <p:tgtEl>
                                          <p:spTgt spid="6"/>
                                        </p:tgtEl>
                                      </p:cBhvr>
                                      <p:to x="100000" y="100000"/>
                                    </p:animScale>
                                    <p:animScale>
                                      <p:cBhvr>
                                        <p:cTn id="49" dur="26">
                                          <p:stCondLst>
                                            <p:cond delay="1642"/>
                                          </p:stCondLst>
                                        </p:cTn>
                                        <p:tgtEl>
                                          <p:spTgt spid="6"/>
                                        </p:tgtEl>
                                      </p:cBhvr>
                                      <p:to x="100000" y="90000"/>
                                    </p:animScale>
                                    <p:animScale>
                                      <p:cBhvr>
                                        <p:cTn id="50" dur="166" decel="50000">
                                          <p:stCondLst>
                                            <p:cond delay="1668"/>
                                          </p:stCondLst>
                                        </p:cTn>
                                        <p:tgtEl>
                                          <p:spTgt spid="6"/>
                                        </p:tgtEl>
                                      </p:cBhvr>
                                      <p:to x="100000" y="100000"/>
                                    </p:animScale>
                                    <p:animScale>
                                      <p:cBhvr>
                                        <p:cTn id="51" dur="26">
                                          <p:stCondLst>
                                            <p:cond delay="1808"/>
                                          </p:stCondLst>
                                        </p:cTn>
                                        <p:tgtEl>
                                          <p:spTgt spid="6"/>
                                        </p:tgtEl>
                                      </p:cBhvr>
                                      <p:to x="100000" y="95000"/>
                                    </p:animScale>
                                    <p:animScale>
                                      <p:cBhvr>
                                        <p:cTn id="5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60024" y="131295"/>
            <a:ext cx="5643246" cy="640254"/>
          </a:xfrm>
        </p:spPr>
        <p:txBody>
          <a:bodyPr/>
          <a:lstStyle/>
          <a:p>
            <a:pPr algn="ctr"/>
            <a:r>
              <a:rPr lang="tr-TR" dirty="0">
                <a:solidFill>
                  <a:schemeClr val="accent1"/>
                </a:solidFill>
              </a:rPr>
              <a:t>Paralel Kenar</a:t>
            </a:r>
          </a:p>
        </p:txBody>
      </p:sp>
      <p:sp>
        <p:nvSpPr>
          <p:cNvPr id="3" name="İçerik Yer Tutucusu 2"/>
          <p:cNvSpPr>
            <a:spLocks noGrp="1"/>
          </p:cNvSpPr>
          <p:nvPr>
            <p:ph idx="1"/>
          </p:nvPr>
        </p:nvSpPr>
        <p:spPr>
          <a:xfrm>
            <a:off x="1260024" y="915568"/>
            <a:ext cx="6624344" cy="1296143"/>
          </a:xfrm>
        </p:spPr>
        <p:txBody>
          <a:bodyPr>
            <a:noAutofit/>
          </a:bodyPr>
          <a:lstStyle/>
          <a:p>
            <a:r>
              <a:rPr lang="tr-TR" sz="2000" dirty="0">
                <a:latin typeface="+mj-lt"/>
                <a:cs typeface="Arial" panose="020B0604020202020204" pitchFamily="34" charset="0"/>
              </a:rPr>
              <a:t>Giriş işlemleri için kullanılır. </a:t>
            </a:r>
          </a:p>
          <a:p>
            <a:r>
              <a:rPr lang="tr-TR" sz="2000" dirty="0">
                <a:latin typeface="+mj-lt"/>
                <a:cs typeface="Arial" panose="020B0604020202020204" pitchFamily="34" charset="0"/>
              </a:rPr>
              <a:t>Örneğin; klavyeden bir sayı girilmesi istenmesi gibi.</a:t>
            </a:r>
          </a:p>
        </p:txBody>
      </p:sp>
      <p:cxnSp>
        <p:nvCxnSpPr>
          <p:cNvPr id="7" name="Düz Bağlayıcı 6">
            <a:extLst>
              <a:ext uri="{FF2B5EF4-FFF2-40B4-BE49-F238E27FC236}">
                <a16:creationId xmlns:a16="http://schemas.microsoft.com/office/drawing/2014/main" id="{3DB8AB0B-B8E8-4B88-92E2-5D1B186A99C6}"/>
              </a:ext>
            </a:extLst>
          </p:cNvPr>
          <p:cNvCxnSpPr>
            <a:cxnSpLocks/>
          </p:cNvCxnSpPr>
          <p:nvPr/>
        </p:nvCxnSpPr>
        <p:spPr>
          <a:xfrm>
            <a:off x="1187624" y="699542"/>
            <a:ext cx="6696744"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8" name="Paralelkenar 7">
            <a:extLst>
              <a:ext uri="{FF2B5EF4-FFF2-40B4-BE49-F238E27FC236}">
                <a16:creationId xmlns:a16="http://schemas.microsoft.com/office/drawing/2014/main" id="{6B9FD800-008C-46E6-A1F1-B2135CA18F3C}"/>
              </a:ext>
            </a:extLst>
          </p:cNvPr>
          <p:cNvSpPr/>
          <p:nvPr/>
        </p:nvSpPr>
        <p:spPr>
          <a:xfrm>
            <a:off x="2965523" y="2931796"/>
            <a:ext cx="2232248" cy="423029"/>
          </a:xfrm>
          <a:prstGeom prst="parallelogram">
            <a:avLst>
              <a:gd name="adj" fmla="val 57712"/>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tr-TR" sz="1500" dirty="0">
                <a:latin typeface="Calibri Light" panose="020F0302020204030204" pitchFamily="34" charset="0"/>
                <a:cs typeface="Calibri Light" panose="020F0302020204030204" pitchFamily="34" charset="0"/>
              </a:rPr>
              <a:t>Bir sayı giriniz</a:t>
            </a:r>
          </a:p>
        </p:txBody>
      </p:sp>
    </p:spTree>
    <p:extLst>
      <p:ext uri="{BB962C8B-B14F-4D97-AF65-F5344CB8AC3E}">
        <p14:creationId xmlns:p14="http://schemas.microsoft.com/office/powerpoint/2010/main" val="34512933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60024" y="131295"/>
            <a:ext cx="6740976" cy="640254"/>
          </a:xfrm>
        </p:spPr>
        <p:txBody>
          <a:bodyPr/>
          <a:lstStyle/>
          <a:p>
            <a:pPr algn="ctr"/>
            <a:r>
              <a:rPr lang="tr-TR" dirty="0">
                <a:solidFill>
                  <a:schemeClr val="accent1"/>
                </a:solidFill>
              </a:rPr>
              <a:t>Dalgalı Dikdörtgen</a:t>
            </a:r>
          </a:p>
        </p:txBody>
      </p:sp>
      <p:sp>
        <p:nvSpPr>
          <p:cNvPr id="3" name="İçerik Yer Tutucusu 2"/>
          <p:cNvSpPr>
            <a:spLocks noGrp="1"/>
          </p:cNvSpPr>
          <p:nvPr>
            <p:ph idx="1"/>
          </p:nvPr>
        </p:nvSpPr>
        <p:spPr>
          <a:xfrm>
            <a:off x="1260024" y="915568"/>
            <a:ext cx="6624344" cy="1296143"/>
          </a:xfrm>
        </p:spPr>
        <p:txBody>
          <a:bodyPr>
            <a:noAutofit/>
          </a:bodyPr>
          <a:lstStyle/>
          <a:p>
            <a:r>
              <a:rPr lang="tr-TR" sz="2000" dirty="0">
                <a:latin typeface="+mj-lt"/>
                <a:cs typeface="Arial" panose="020B0604020202020204" pitchFamily="34" charset="0"/>
              </a:rPr>
              <a:t>Çıkış işlemleri için kullanılır. </a:t>
            </a:r>
          </a:p>
          <a:p>
            <a:r>
              <a:rPr lang="tr-TR" sz="2000" dirty="0">
                <a:latin typeface="+mj-lt"/>
                <a:cs typeface="Arial" panose="020B0604020202020204" pitchFamily="34" charset="0"/>
              </a:rPr>
              <a:t>Örneğin; ekrana işlem sonucunun yazdırılması gibi.</a:t>
            </a:r>
          </a:p>
        </p:txBody>
      </p:sp>
      <p:cxnSp>
        <p:nvCxnSpPr>
          <p:cNvPr id="7" name="Düz Bağlayıcı 6">
            <a:extLst>
              <a:ext uri="{FF2B5EF4-FFF2-40B4-BE49-F238E27FC236}">
                <a16:creationId xmlns:a16="http://schemas.microsoft.com/office/drawing/2014/main" id="{3DB8AB0B-B8E8-4B88-92E2-5D1B186A99C6}"/>
              </a:ext>
            </a:extLst>
          </p:cNvPr>
          <p:cNvCxnSpPr>
            <a:cxnSpLocks/>
          </p:cNvCxnSpPr>
          <p:nvPr/>
        </p:nvCxnSpPr>
        <p:spPr>
          <a:xfrm>
            <a:off x="1187624" y="699542"/>
            <a:ext cx="6696744"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4" name="Akış Çizelgesi: Belge 3">
            <a:extLst>
              <a:ext uri="{FF2B5EF4-FFF2-40B4-BE49-F238E27FC236}">
                <a16:creationId xmlns:a16="http://schemas.microsoft.com/office/drawing/2014/main" id="{38642340-BD4D-4844-8CB1-5E735FC08CB0}"/>
              </a:ext>
            </a:extLst>
          </p:cNvPr>
          <p:cNvSpPr/>
          <p:nvPr/>
        </p:nvSpPr>
        <p:spPr>
          <a:xfrm>
            <a:off x="3204977" y="2787774"/>
            <a:ext cx="1871081" cy="612648"/>
          </a:xfrm>
          <a:prstGeom prst="flowChartDocumen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tr-TR" dirty="0"/>
              <a:t>Girdiğiniz sayı çift</a:t>
            </a:r>
          </a:p>
        </p:txBody>
      </p:sp>
    </p:spTree>
    <p:extLst>
      <p:ext uri="{BB962C8B-B14F-4D97-AF65-F5344CB8AC3E}">
        <p14:creationId xmlns:p14="http://schemas.microsoft.com/office/powerpoint/2010/main" val="12133321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9632" y="16406"/>
            <a:ext cx="5643246" cy="884466"/>
          </a:xfrm>
        </p:spPr>
        <p:txBody>
          <a:bodyPr/>
          <a:lstStyle/>
          <a:p>
            <a:pPr algn="ctr"/>
            <a:r>
              <a:rPr lang="tr-TR" dirty="0">
                <a:solidFill>
                  <a:schemeClr val="accent1"/>
                </a:solidFill>
              </a:rPr>
              <a:t>Dikdörtgen</a:t>
            </a:r>
          </a:p>
        </p:txBody>
      </p:sp>
      <p:sp>
        <p:nvSpPr>
          <p:cNvPr id="3" name="İçerik Yer Tutucusu 2"/>
          <p:cNvSpPr>
            <a:spLocks noGrp="1"/>
          </p:cNvSpPr>
          <p:nvPr>
            <p:ph idx="1"/>
          </p:nvPr>
        </p:nvSpPr>
        <p:spPr>
          <a:xfrm>
            <a:off x="1259632" y="1146386"/>
            <a:ext cx="6624736" cy="875249"/>
          </a:xfrm>
        </p:spPr>
        <p:txBody>
          <a:bodyPr anchor="t">
            <a:noAutofit/>
          </a:bodyPr>
          <a:lstStyle/>
          <a:p>
            <a:r>
              <a:rPr lang="tr-TR" sz="2000" b="1" dirty="0">
                <a:latin typeface="+mj-lt"/>
                <a:cs typeface="Arial" panose="020B0604020202020204" pitchFamily="34" charset="0"/>
              </a:rPr>
              <a:t>Hesaplama</a:t>
            </a:r>
            <a:r>
              <a:rPr lang="tr-TR" sz="2000" dirty="0">
                <a:latin typeface="+mj-lt"/>
                <a:cs typeface="Arial" panose="020B0604020202020204" pitchFamily="34" charset="0"/>
              </a:rPr>
              <a:t> ya da </a:t>
            </a:r>
            <a:r>
              <a:rPr lang="tr-TR" sz="2000" b="1" dirty="0">
                <a:latin typeface="+mj-lt"/>
                <a:cs typeface="Arial" panose="020B0604020202020204" pitchFamily="34" charset="0"/>
              </a:rPr>
              <a:t>Değişkene Değer Atama</a:t>
            </a:r>
            <a:r>
              <a:rPr lang="tr-TR" sz="2000" dirty="0">
                <a:latin typeface="+mj-lt"/>
                <a:cs typeface="Arial" panose="020B0604020202020204" pitchFamily="34" charset="0"/>
              </a:rPr>
              <a:t> işlemleri için kullanılır. </a:t>
            </a:r>
          </a:p>
          <a:p>
            <a:r>
              <a:rPr lang="tr-TR" sz="2000" dirty="0">
                <a:latin typeface="+mj-lt"/>
                <a:cs typeface="Arial" panose="020B0604020202020204" pitchFamily="34" charset="0"/>
              </a:rPr>
              <a:t>Örneğin; iki sayıyı topla veya girilen ilk sayıyı A olarak kabul et.</a:t>
            </a:r>
          </a:p>
        </p:txBody>
      </p:sp>
      <p:cxnSp>
        <p:nvCxnSpPr>
          <p:cNvPr id="7" name="Düz Bağlayıcı 6">
            <a:extLst>
              <a:ext uri="{FF2B5EF4-FFF2-40B4-BE49-F238E27FC236}">
                <a16:creationId xmlns:a16="http://schemas.microsoft.com/office/drawing/2014/main" id="{FE8E3671-6E06-452F-945A-E9C076C44C57}"/>
              </a:ext>
            </a:extLst>
          </p:cNvPr>
          <p:cNvCxnSpPr>
            <a:cxnSpLocks/>
          </p:cNvCxnSpPr>
          <p:nvPr/>
        </p:nvCxnSpPr>
        <p:spPr>
          <a:xfrm>
            <a:off x="1187624" y="699542"/>
            <a:ext cx="6696744"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8" name="Dikdörtgen 7">
            <a:extLst>
              <a:ext uri="{FF2B5EF4-FFF2-40B4-BE49-F238E27FC236}">
                <a16:creationId xmlns:a16="http://schemas.microsoft.com/office/drawing/2014/main" id="{D488D237-1B8E-497C-B97B-076FC69BFCA5}"/>
              </a:ext>
            </a:extLst>
          </p:cNvPr>
          <p:cNvSpPr/>
          <p:nvPr/>
        </p:nvSpPr>
        <p:spPr>
          <a:xfrm>
            <a:off x="2341358" y="2852974"/>
            <a:ext cx="1800000" cy="532087"/>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tr-TR" sz="1500" dirty="0">
                <a:latin typeface="Calibri Light" panose="020F0302020204030204" pitchFamily="34" charset="0"/>
                <a:cs typeface="Calibri Light" panose="020F0302020204030204" pitchFamily="34" charset="0"/>
              </a:rPr>
              <a:t>A ile B’yi topla</a:t>
            </a:r>
          </a:p>
        </p:txBody>
      </p:sp>
      <p:sp>
        <p:nvSpPr>
          <p:cNvPr id="9" name="Dikdörtgen 8">
            <a:extLst>
              <a:ext uri="{FF2B5EF4-FFF2-40B4-BE49-F238E27FC236}">
                <a16:creationId xmlns:a16="http://schemas.microsoft.com/office/drawing/2014/main" id="{E49C7413-ECFB-49F2-A978-8B376311DC4C}"/>
              </a:ext>
            </a:extLst>
          </p:cNvPr>
          <p:cNvSpPr/>
          <p:nvPr/>
        </p:nvSpPr>
        <p:spPr>
          <a:xfrm>
            <a:off x="4661226" y="2858683"/>
            <a:ext cx="1800000" cy="526377"/>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tr-TR" sz="1500" dirty="0">
                <a:latin typeface="Calibri Light" panose="020F0302020204030204" pitchFamily="34" charset="0"/>
                <a:cs typeface="Calibri Light" panose="020F0302020204030204" pitchFamily="34" charset="0"/>
              </a:rPr>
              <a:t>A = İlk Sayı</a:t>
            </a:r>
          </a:p>
        </p:txBody>
      </p:sp>
    </p:spTree>
    <p:extLst>
      <p:ext uri="{BB962C8B-B14F-4D97-AF65-F5344CB8AC3E}">
        <p14:creationId xmlns:p14="http://schemas.microsoft.com/office/powerpoint/2010/main" val="17955969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animBg="1"/>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9632" y="0"/>
            <a:ext cx="5643246" cy="884466"/>
          </a:xfrm>
        </p:spPr>
        <p:txBody>
          <a:bodyPr/>
          <a:lstStyle/>
          <a:p>
            <a:pPr algn="ctr"/>
            <a:r>
              <a:rPr lang="tr-TR" dirty="0">
                <a:solidFill>
                  <a:schemeClr val="accent1"/>
                </a:solidFill>
              </a:rPr>
              <a:t>Eşkenar Dörtgen</a:t>
            </a:r>
          </a:p>
        </p:txBody>
      </p:sp>
      <p:sp>
        <p:nvSpPr>
          <p:cNvPr id="3" name="İçerik Yer Tutucusu 2"/>
          <p:cNvSpPr>
            <a:spLocks noGrp="1"/>
          </p:cNvSpPr>
          <p:nvPr>
            <p:ph idx="1"/>
          </p:nvPr>
        </p:nvSpPr>
        <p:spPr>
          <a:xfrm>
            <a:off x="1277634" y="876484"/>
            <a:ext cx="6606734" cy="1191210"/>
          </a:xfrm>
        </p:spPr>
        <p:txBody>
          <a:bodyPr>
            <a:normAutofit/>
          </a:bodyPr>
          <a:lstStyle/>
          <a:p>
            <a:r>
              <a:rPr lang="tr-TR" sz="2000" b="1" dirty="0">
                <a:latin typeface="+mj-lt"/>
                <a:cs typeface="Arial" panose="020B0604020202020204" pitchFamily="34" charset="0"/>
              </a:rPr>
              <a:t>Karşılaştırma</a:t>
            </a:r>
            <a:r>
              <a:rPr lang="tr-TR" sz="2000" dirty="0">
                <a:latin typeface="+mj-lt"/>
                <a:cs typeface="Arial" panose="020B0604020202020204" pitchFamily="34" charset="0"/>
              </a:rPr>
              <a:t> ya da </a:t>
            </a:r>
            <a:r>
              <a:rPr lang="tr-TR" sz="2000" b="1" dirty="0">
                <a:latin typeface="+mj-lt"/>
                <a:cs typeface="Arial" panose="020B0604020202020204" pitchFamily="34" charset="0"/>
              </a:rPr>
              <a:t>Karar Verme </a:t>
            </a:r>
            <a:r>
              <a:rPr lang="tr-TR" sz="2000" dirty="0">
                <a:latin typeface="+mj-lt"/>
                <a:cs typeface="Arial" panose="020B0604020202020204" pitchFamily="34" charset="0"/>
              </a:rPr>
              <a:t>işlemleri için kullanılır. </a:t>
            </a:r>
          </a:p>
          <a:p>
            <a:r>
              <a:rPr lang="tr-TR" sz="2000" dirty="0">
                <a:latin typeface="+mj-lt"/>
                <a:cs typeface="Arial" panose="020B0604020202020204" pitchFamily="34" charset="0"/>
              </a:rPr>
              <a:t>Örneğin; girilen sayı 5’ten büyük mü?</a:t>
            </a:r>
          </a:p>
        </p:txBody>
      </p:sp>
      <p:sp>
        <p:nvSpPr>
          <p:cNvPr id="5" name="Akış Çizelgesi: Karar 4"/>
          <p:cNvSpPr/>
          <p:nvPr/>
        </p:nvSpPr>
        <p:spPr>
          <a:xfrm>
            <a:off x="1691680" y="2358618"/>
            <a:ext cx="2664296" cy="1191210"/>
          </a:xfrm>
          <a:prstGeom prst="flowChartDecision">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lIns="0" tIns="0" rIns="0" bIns="0" rtlCol="0" anchor="ctr"/>
          <a:lstStyle/>
          <a:p>
            <a:pPr algn="ctr"/>
            <a:r>
              <a:rPr lang="tr-TR" sz="1500" dirty="0">
                <a:latin typeface="+mj-lt"/>
                <a:cs typeface="Arial" panose="020B0604020202020204" pitchFamily="34" charset="0"/>
              </a:rPr>
              <a:t>Kalan süre 0’dan büyük mü?</a:t>
            </a:r>
          </a:p>
        </p:txBody>
      </p:sp>
      <p:cxnSp>
        <p:nvCxnSpPr>
          <p:cNvPr id="6" name="Düz Bağlayıcı 5">
            <a:extLst>
              <a:ext uri="{FF2B5EF4-FFF2-40B4-BE49-F238E27FC236}">
                <a16:creationId xmlns:a16="http://schemas.microsoft.com/office/drawing/2014/main" id="{E58CB927-31B5-4E3C-951E-A0688D694F53}"/>
              </a:ext>
            </a:extLst>
          </p:cNvPr>
          <p:cNvCxnSpPr>
            <a:cxnSpLocks/>
          </p:cNvCxnSpPr>
          <p:nvPr/>
        </p:nvCxnSpPr>
        <p:spPr>
          <a:xfrm>
            <a:off x="1187624" y="699542"/>
            <a:ext cx="6696744"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10" name="Akış Çizelgesi: Karar 9">
            <a:extLst>
              <a:ext uri="{FF2B5EF4-FFF2-40B4-BE49-F238E27FC236}">
                <a16:creationId xmlns:a16="http://schemas.microsoft.com/office/drawing/2014/main" id="{DD337CAE-0751-42DF-813A-B99441BD87A7}"/>
              </a:ext>
            </a:extLst>
          </p:cNvPr>
          <p:cNvSpPr/>
          <p:nvPr/>
        </p:nvSpPr>
        <p:spPr>
          <a:xfrm>
            <a:off x="4788024" y="2358618"/>
            <a:ext cx="2664296" cy="1191210"/>
          </a:xfrm>
          <a:prstGeom prst="flowChartDecision">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lIns="0" tIns="0" rIns="0" bIns="0" rtlCol="0" anchor="ctr"/>
          <a:lstStyle/>
          <a:p>
            <a:pPr algn="ctr"/>
            <a:r>
              <a:rPr lang="tr-TR" sz="1500" dirty="0">
                <a:latin typeface="+mj-lt"/>
                <a:cs typeface="Arial" panose="020B0604020202020204" pitchFamily="34" charset="0"/>
              </a:rPr>
              <a:t>Oyunda başka elma var mı?</a:t>
            </a:r>
          </a:p>
        </p:txBody>
      </p:sp>
    </p:spTree>
    <p:extLst>
      <p:ext uri="{BB962C8B-B14F-4D97-AF65-F5344CB8AC3E}">
        <p14:creationId xmlns:p14="http://schemas.microsoft.com/office/powerpoint/2010/main" val="31632752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000"/>
                                        <p:tgtEl>
                                          <p:spTgt spid="5"/>
                                        </p:tgtEl>
                                      </p:cBhvr>
                                    </p:animEffect>
                                    <p:anim calcmode="lin" valueType="num">
                                      <p:cBhvr>
                                        <p:cTn id="29" dur="2000" fill="hold"/>
                                        <p:tgtEl>
                                          <p:spTgt spid="5"/>
                                        </p:tgtEl>
                                        <p:attrNameLst>
                                          <p:attrName>ppt_w</p:attrName>
                                        </p:attrNameLst>
                                      </p:cBhvr>
                                      <p:tavLst>
                                        <p:tav tm="0" fmla="#ppt_w*sin(2.5*pi*$)">
                                          <p:val>
                                            <p:fltVal val="0"/>
                                          </p:val>
                                        </p:tav>
                                        <p:tav tm="100000">
                                          <p:val>
                                            <p:fltVal val="1"/>
                                          </p:val>
                                        </p:tav>
                                      </p:tavLst>
                                    </p:anim>
                                    <p:anim calcmode="lin" valueType="num">
                                      <p:cBhvr>
                                        <p:cTn id="30"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000"/>
                                        <p:tgtEl>
                                          <p:spTgt spid="10"/>
                                        </p:tgtEl>
                                      </p:cBhvr>
                                    </p:animEffect>
                                    <p:anim calcmode="lin" valueType="num">
                                      <p:cBhvr>
                                        <p:cTn id="36" dur="2000" fill="hold"/>
                                        <p:tgtEl>
                                          <p:spTgt spid="10"/>
                                        </p:tgtEl>
                                        <p:attrNameLst>
                                          <p:attrName>ppt_w</p:attrName>
                                        </p:attrNameLst>
                                      </p:cBhvr>
                                      <p:tavLst>
                                        <p:tav tm="0" fmla="#ppt_w*sin(2.5*pi*$)">
                                          <p:val>
                                            <p:fltVal val="0"/>
                                          </p:val>
                                        </p:tav>
                                        <p:tav tm="100000">
                                          <p:val>
                                            <p:fltVal val="1"/>
                                          </p:val>
                                        </p:tav>
                                      </p:tavLst>
                                    </p:anim>
                                    <p:anim calcmode="lin" valueType="num">
                                      <p:cBhvr>
                                        <p:cTn id="37"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9632" y="76106"/>
            <a:ext cx="5643246" cy="884466"/>
          </a:xfrm>
        </p:spPr>
        <p:txBody>
          <a:bodyPr/>
          <a:lstStyle/>
          <a:p>
            <a:pPr algn="ctr"/>
            <a:r>
              <a:rPr lang="tr-TR" dirty="0">
                <a:solidFill>
                  <a:schemeClr val="accent1"/>
                </a:solidFill>
              </a:rPr>
              <a:t>Yön Okları</a:t>
            </a:r>
          </a:p>
        </p:txBody>
      </p:sp>
      <p:sp>
        <p:nvSpPr>
          <p:cNvPr id="3" name="İçerik Yer Tutucusu 2"/>
          <p:cNvSpPr>
            <a:spLocks noGrp="1"/>
          </p:cNvSpPr>
          <p:nvPr>
            <p:ph idx="1"/>
          </p:nvPr>
        </p:nvSpPr>
        <p:spPr>
          <a:xfrm>
            <a:off x="1269936" y="960572"/>
            <a:ext cx="5508612" cy="486054"/>
          </a:xfrm>
        </p:spPr>
        <p:txBody>
          <a:bodyPr>
            <a:normAutofit/>
          </a:bodyPr>
          <a:lstStyle/>
          <a:p>
            <a:r>
              <a:rPr lang="tr-TR" sz="2000" dirty="0">
                <a:latin typeface="+mj-lt"/>
                <a:cs typeface="Arial" panose="020B0604020202020204" pitchFamily="34" charset="0"/>
              </a:rPr>
              <a:t>Akış şemasının ilerleme yönünü gösterir.</a:t>
            </a:r>
          </a:p>
        </p:txBody>
      </p:sp>
      <p:cxnSp>
        <p:nvCxnSpPr>
          <p:cNvPr id="6" name="Düz Ok Bağlayıcısı 5"/>
          <p:cNvCxnSpPr/>
          <p:nvPr/>
        </p:nvCxnSpPr>
        <p:spPr>
          <a:xfrm>
            <a:off x="4139952" y="3050123"/>
            <a:ext cx="102611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 name="Düz Ok Bağlayıcısı 7"/>
          <p:cNvCxnSpPr/>
          <p:nvPr/>
        </p:nvCxnSpPr>
        <p:spPr>
          <a:xfrm flipV="1">
            <a:off x="3912569" y="1980074"/>
            <a:ext cx="0" cy="97210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 name="Düz Ok Bağlayıcısı 9"/>
          <p:cNvCxnSpPr/>
          <p:nvPr/>
        </p:nvCxnSpPr>
        <p:spPr>
          <a:xfrm flipH="1" flipV="1">
            <a:off x="2578088" y="3036573"/>
            <a:ext cx="1134126" cy="1355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Düz Ok Bağlayıcısı 11"/>
          <p:cNvCxnSpPr/>
          <p:nvPr/>
        </p:nvCxnSpPr>
        <p:spPr>
          <a:xfrm flipH="1">
            <a:off x="3912572" y="3215766"/>
            <a:ext cx="1" cy="97210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 name="Düz Bağlayıcı 8">
            <a:extLst>
              <a:ext uri="{FF2B5EF4-FFF2-40B4-BE49-F238E27FC236}">
                <a16:creationId xmlns:a16="http://schemas.microsoft.com/office/drawing/2014/main" id="{A1946AD7-D8B5-4FAE-935E-959164E78495}"/>
              </a:ext>
            </a:extLst>
          </p:cNvPr>
          <p:cNvCxnSpPr>
            <a:cxnSpLocks/>
          </p:cNvCxnSpPr>
          <p:nvPr/>
        </p:nvCxnSpPr>
        <p:spPr>
          <a:xfrm>
            <a:off x="1187624" y="699542"/>
            <a:ext cx="6696744" cy="0"/>
          </a:xfrm>
          <a:prstGeom prst="line">
            <a:avLst/>
          </a:prstGeom>
          <a:ln w="285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64345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9632" y="123478"/>
            <a:ext cx="6669360" cy="663350"/>
          </a:xfrm>
        </p:spPr>
        <p:txBody>
          <a:bodyPr/>
          <a:lstStyle/>
          <a:p>
            <a:pPr algn="ctr"/>
            <a:r>
              <a:rPr lang="tr-TR" dirty="0">
                <a:solidFill>
                  <a:schemeClr val="accent1"/>
                </a:solidFill>
              </a:rPr>
              <a:t>Akış Şeması Örneği</a:t>
            </a:r>
          </a:p>
        </p:txBody>
      </p:sp>
      <p:sp>
        <p:nvSpPr>
          <p:cNvPr id="3" name="İçerik Yer Tutucusu 2"/>
          <p:cNvSpPr>
            <a:spLocks noGrp="1"/>
          </p:cNvSpPr>
          <p:nvPr>
            <p:ph idx="1"/>
          </p:nvPr>
        </p:nvSpPr>
        <p:spPr>
          <a:xfrm>
            <a:off x="1284412" y="1130623"/>
            <a:ext cx="6599956" cy="900100"/>
          </a:xfrm>
        </p:spPr>
        <p:txBody>
          <a:bodyPr anchor="t">
            <a:noAutofit/>
          </a:bodyPr>
          <a:lstStyle/>
          <a:p>
            <a:pPr algn="just" defTabSz="627063"/>
            <a:r>
              <a:rPr lang="tr-TR" sz="2000" dirty="0">
                <a:latin typeface="+mj-lt"/>
                <a:cs typeface="Arial" panose="020B0604020202020204" pitchFamily="34" charset="0"/>
              </a:rPr>
              <a:t>Klavyeden girilen iki sayıyı toplayıp ekrana yazdıran programın akış şemasını çizeceğiz. Önce </a:t>
            </a:r>
            <a:r>
              <a:rPr lang="tr-TR" sz="2000" b="1" dirty="0">
                <a:latin typeface="+mj-lt"/>
                <a:cs typeface="Arial" panose="020B0604020202020204" pitchFamily="34" charset="0"/>
              </a:rPr>
              <a:t>algoritmasını</a:t>
            </a:r>
            <a:r>
              <a:rPr lang="tr-TR" sz="2000" dirty="0">
                <a:latin typeface="+mj-lt"/>
                <a:cs typeface="Arial" panose="020B0604020202020204" pitchFamily="34" charset="0"/>
              </a:rPr>
              <a:t> yazalım.</a:t>
            </a:r>
          </a:p>
        </p:txBody>
      </p:sp>
      <p:sp>
        <p:nvSpPr>
          <p:cNvPr id="5" name="İçerik Yer Tutucusu 3"/>
          <p:cNvSpPr>
            <a:spLocks noGrp="1"/>
          </p:cNvSpPr>
          <p:nvPr>
            <p:ph idx="10"/>
          </p:nvPr>
        </p:nvSpPr>
        <p:spPr>
          <a:xfrm>
            <a:off x="2735796" y="1851673"/>
            <a:ext cx="3600400" cy="2989299"/>
          </a:xfrm>
        </p:spPr>
        <p:style>
          <a:lnRef idx="1">
            <a:schemeClr val="accent5"/>
          </a:lnRef>
          <a:fillRef idx="2">
            <a:schemeClr val="accent5"/>
          </a:fillRef>
          <a:effectRef idx="1">
            <a:schemeClr val="accent5"/>
          </a:effectRef>
          <a:fontRef idx="minor">
            <a:schemeClr val="dk1"/>
          </a:fontRef>
        </p:style>
        <p:txBody>
          <a:bodyPr vert="horz" lIns="180000" tIns="45720" rIns="91440" bIns="45720" rtlCol="0" anchor="t">
            <a:noAutofit/>
          </a:bodyPr>
          <a:lstStyle/>
          <a:p>
            <a:r>
              <a:rPr lang="tr-TR" sz="1800" dirty="0">
                <a:solidFill>
                  <a:srgbClr val="C00000"/>
                </a:solidFill>
                <a:latin typeface="+mj-lt"/>
                <a:cs typeface="Arial" panose="020B0604020202020204" pitchFamily="34" charset="0"/>
              </a:rPr>
              <a:t>Adım</a:t>
            </a:r>
            <a:r>
              <a:rPr lang="tr-TR" sz="1800" dirty="0">
                <a:latin typeface="+mj-lt"/>
                <a:cs typeface="Arial" panose="020B0604020202020204" pitchFamily="34" charset="0"/>
              </a:rPr>
              <a:t> </a:t>
            </a:r>
            <a:r>
              <a:rPr lang="tr-TR" sz="1800" dirty="0">
                <a:solidFill>
                  <a:srgbClr val="C00000"/>
                </a:solidFill>
                <a:latin typeface="+mj-lt"/>
                <a:cs typeface="Arial" panose="020B0604020202020204" pitchFamily="34" charset="0"/>
              </a:rPr>
              <a:t>1:</a:t>
            </a:r>
            <a:r>
              <a:rPr lang="tr-TR" sz="1800" dirty="0">
                <a:latin typeface="+mj-lt"/>
                <a:cs typeface="Arial" panose="020B0604020202020204" pitchFamily="34" charset="0"/>
              </a:rPr>
              <a:t> Başla</a:t>
            </a:r>
          </a:p>
          <a:p>
            <a:r>
              <a:rPr lang="tr-TR" sz="1800" dirty="0">
                <a:solidFill>
                  <a:srgbClr val="C00000"/>
                </a:solidFill>
                <a:latin typeface="+mj-lt"/>
                <a:cs typeface="Arial" panose="020B0604020202020204" pitchFamily="34" charset="0"/>
              </a:rPr>
              <a:t>Adım</a:t>
            </a:r>
            <a:r>
              <a:rPr lang="tr-TR" sz="1800" dirty="0">
                <a:latin typeface="+mj-lt"/>
                <a:cs typeface="Arial" panose="020B0604020202020204" pitchFamily="34" charset="0"/>
              </a:rPr>
              <a:t> </a:t>
            </a:r>
            <a:r>
              <a:rPr lang="tr-TR" sz="1800" dirty="0">
                <a:solidFill>
                  <a:srgbClr val="C00000"/>
                </a:solidFill>
                <a:latin typeface="+mj-lt"/>
                <a:cs typeface="Arial" panose="020B0604020202020204" pitchFamily="34" charset="0"/>
              </a:rPr>
              <a:t>2:</a:t>
            </a:r>
            <a:r>
              <a:rPr lang="tr-TR" sz="1800" dirty="0">
                <a:latin typeface="+mj-lt"/>
                <a:cs typeface="Arial" panose="020B0604020202020204" pitchFamily="34" charset="0"/>
              </a:rPr>
              <a:t> İlk sayıyı gir.</a:t>
            </a:r>
          </a:p>
          <a:p>
            <a:r>
              <a:rPr lang="tr-TR" sz="1800" dirty="0">
                <a:solidFill>
                  <a:srgbClr val="C00000"/>
                </a:solidFill>
                <a:latin typeface="+mj-lt"/>
                <a:cs typeface="Arial" panose="020B0604020202020204" pitchFamily="34" charset="0"/>
              </a:rPr>
              <a:t>Adım</a:t>
            </a:r>
            <a:r>
              <a:rPr lang="tr-TR" sz="1800" dirty="0">
                <a:latin typeface="+mj-lt"/>
                <a:cs typeface="Arial" panose="020B0604020202020204" pitchFamily="34" charset="0"/>
              </a:rPr>
              <a:t> </a:t>
            </a:r>
            <a:r>
              <a:rPr lang="tr-TR" sz="1800" dirty="0">
                <a:solidFill>
                  <a:srgbClr val="C00000"/>
                </a:solidFill>
                <a:latin typeface="+mj-lt"/>
                <a:cs typeface="Arial" panose="020B0604020202020204" pitchFamily="34" charset="0"/>
              </a:rPr>
              <a:t>3:</a:t>
            </a:r>
            <a:r>
              <a:rPr lang="tr-TR" sz="1800" dirty="0">
                <a:latin typeface="+mj-lt"/>
                <a:cs typeface="Arial" panose="020B0604020202020204" pitchFamily="34" charset="0"/>
              </a:rPr>
              <a:t> A = İlk sayı </a:t>
            </a:r>
          </a:p>
          <a:p>
            <a:r>
              <a:rPr lang="tr-TR" sz="1800" dirty="0">
                <a:solidFill>
                  <a:srgbClr val="C00000"/>
                </a:solidFill>
                <a:latin typeface="+mj-lt"/>
                <a:cs typeface="Arial" panose="020B0604020202020204" pitchFamily="34" charset="0"/>
              </a:rPr>
              <a:t>Adım</a:t>
            </a:r>
            <a:r>
              <a:rPr lang="tr-TR" sz="1800" dirty="0">
                <a:latin typeface="+mj-lt"/>
                <a:cs typeface="Arial" panose="020B0604020202020204" pitchFamily="34" charset="0"/>
              </a:rPr>
              <a:t> </a:t>
            </a:r>
            <a:r>
              <a:rPr lang="tr-TR" sz="1800" dirty="0">
                <a:solidFill>
                  <a:srgbClr val="C00000"/>
                </a:solidFill>
                <a:latin typeface="+mj-lt"/>
                <a:cs typeface="Arial" panose="020B0604020202020204" pitchFamily="34" charset="0"/>
              </a:rPr>
              <a:t>4:</a:t>
            </a:r>
            <a:r>
              <a:rPr lang="tr-TR" sz="1800" dirty="0">
                <a:latin typeface="+mj-lt"/>
                <a:cs typeface="Arial" panose="020B0604020202020204" pitchFamily="34" charset="0"/>
              </a:rPr>
              <a:t> İkinci sayıyı gir.</a:t>
            </a:r>
          </a:p>
          <a:p>
            <a:r>
              <a:rPr lang="tr-TR" sz="1800" dirty="0">
                <a:solidFill>
                  <a:srgbClr val="C00000"/>
                </a:solidFill>
                <a:latin typeface="+mj-lt"/>
                <a:cs typeface="Arial" panose="020B0604020202020204" pitchFamily="34" charset="0"/>
              </a:rPr>
              <a:t>Adım</a:t>
            </a:r>
            <a:r>
              <a:rPr lang="tr-TR" sz="1800" dirty="0">
                <a:latin typeface="+mj-lt"/>
                <a:cs typeface="Arial" panose="020B0604020202020204" pitchFamily="34" charset="0"/>
              </a:rPr>
              <a:t> </a:t>
            </a:r>
            <a:r>
              <a:rPr lang="tr-TR" sz="1800" dirty="0">
                <a:solidFill>
                  <a:srgbClr val="C00000"/>
                </a:solidFill>
                <a:latin typeface="+mj-lt"/>
                <a:cs typeface="Arial" panose="020B0604020202020204" pitchFamily="34" charset="0"/>
              </a:rPr>
              <a:t>5:</a:t>
            </a:r>
            <a:r>
              <a:rPr lang="tr-TR" sz="1800" dirty="0">
                <a:latin typeface="+mj-lt"/>
                <a:cs typeface="Arial" panose="020B0604020202020204" pitchFamily="34" charset="0"/>
              </a:rPr>
              <a:t> B = İkinci sayı</a:t>
            </a:r>
          </a:p>
          <a:p>
            <a:r>
              <a:rPr lang="tr-TR" sz="1800" dirty="0">
                <a:solidFill>
                  <a:srgbClr val="C00000"/>
                </a:solidFill>
                <a:latin typeface="+mj-lt"/>
                <a:cs typeface="Arial" panose="020B0604020202020204" pitchFamily="34" charset="0"/>
              </a:rPr>
              <a:t>Adım</a:t>
            </a:r>
            <a:r>
              <a:rPr lang="tr-TR" sz="1800" dirty="0">
                <a:latin typeface="+mj-lt"/>
                <a:cs typeface="Arial" panose="020B0604020202020204" pitchFamily="34" charset="0"/>
              </a:rPr>
              <a:t> </a:t>
            </a:r>
            <a:r>
              <a:rPr lang="tr-TR" sz="1800" dirty="0">
                <a:solidFill>
                  <a:srgbClr val="C00000"/>
                </a:solidFill>
                <a:latin typeface="+mj-lt"/>
                <a:cs typeface="Arial" panose="020B0604020202020204" pitchFamily="34" charset="0"/>
              </a:rPr>
              <a:t>6:</a:t>
            </a:r>
            <a:r>
              <a:rPr lang="tr-TR" sz="1800" dirty="0">
                <a:latin typeface="+mj-lt"/>
                <a:cs typeface="Arial" panose="020B0604020202020204" pitchFamily="34" charset="0"/>
              </a:rPr>
              <a:t> İki sayıyı topla (A+B)</a:t>
            </a:r>
          </a:p>
          <a:p>
            <a:r>
              <a:rPr lang="tr-TR" sz="1800" dirty="0">
                <a:solidFill>
                  <a:srgbClr val="C00000"/>
                </a:solidFill>
                <a:latin typeface="+mj-lt"/>
                <a:cs typeface="Arial" panose="020B0604020202020204" pitchFamily="34" charset="0"/>
              </a:rPr>
              <a:t>Adım</a:t>
            </a:r>
            <a:r>
              <a:rPr lang="tr-TR" sz="1800" dirty="0">
                <a:latin typeface="+mj-lt"/>
                <a:cs typeface="Arial" panose="020B0604020202020204" pitchFamily="34" charset="0"/>
              </a:rPr>
              <a:t> </a:t>
            </a:r>
            <a:r>
              <a:rPr lang="tr-TR" sz="1800" dirty="0">
                <a:solidFill>
                  <a:srgbClr val="C00000"/>
                </a:solidFill>
                <a:latin typeface="+mj-lt"/>
                <a:cs typeface="Arial" panose="020B0604020202020204" pitchFamily="34" charset="0"/>
              </a:rPr>
              <a:t>7:</a:t>
            </a:r>
            <a:r>
              <a:rPr lang="tr-TR" sz="1800" dirty="0">
                <a:latin typeface="+mj-lt"/>
                <a:cs typeface="Arial" panose="020B0604020202020204" pitchFamily="34" charset="0"/>
              </a:rPr>
              <a:t> Sonucu ekranda göster.</a:t>
            </a:r>
          </a:p>
          <a:p>
            <a:r>
              <a:rPr lang="tr-TR" sz="1800" dirty="0">
                <a:solidFill>
                  <a:srgbClr val="C00000"/>
                </a:solidFill>
                <a:latin typeface="+mj-lt"/>
                <a:cs typeface="Arial" panose="020B0604020202020204" pitchFamily="34" charset="0"/>
              </a:rPr>
              <a:t>Adım</a:t>
            </a:r>
            <a:r>
              <a:rPr lang="tr-TR" sz="1800" dirty="0">
                <a:latin typeface="+mj-lt"/>
                <a:cs typeface="Arial" panose="020B0604020202020204" pitchFamily="34" charset="0"/>
              </a:rPr>
              <a:t> </a:t>
            </a:r>
            <a:r>
              <a:rPr lang="tr-TR" sz="1800" dirty="0">
                <a:solidFill>
                  <a:srgbClr val="C00000"/>
                </a:solidFill>
                <a:latin typeface="+mj-lt"/>
                <a:cs typeface="Arial" panose="020B0604020202020204" pitchFamily="34" charset="0"/>
              </a:rPr>
              <a:t>8:</a:t>
            </a:r>
            <a:r>
              <a:rPr lang="tr-TR" sz="1800" dirty="0">
                <a:latin typeface="+mj-lt"/>
                <a:cs typeface="Arial" panose="020B0604020202020204" pitchFamily="34" charset="0"/>
              </a:rPr>
              <a:t> Bitir.</a:t>
            </a:r>
          </a:p>
        </p:txBody>
      </p:sp>
      <p:cxnSp>
        <p:nvCxnSpPr>
          <p:cNvPr id="6" name="Düz Bağlayıcı 5">
            <a:extLst>
              <a:ext uri="{FF2B5EF4-FFF2-40B4-BE49-F238E27FC236}">
                <a16:creationId xmlns:a16="http://schemas.microsoft.com/office/drawing/2014/main" id="{A4DD648B-54B2-4F6F-AA4D-01BB51E67829}"/>
              </a:ext>
            </a:extLst>
          </p:cNvPr>
          <p:cNvCxnSpPr>
            <a:cxnSpLocks/>
          </p:cNvCxnSpPr>
          <p:nvPr/>
        </p:nvCxnSpPr>
        <p:spPr>
          <a:xfrm>
            <a:off x="1187624" y="699542"/>
            <a:ext cx="6696744" cy="0"/>
          </a:xfrm>
          <a:prstGeom prst="line">
            <a:avLst/>
          </a:prstGeom>
          <a:ln w="285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9925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bg/>
                                          </p:spTgt>
                                        </p:tgtEl>
                                        <p:attrNameLst>
                                          <p:attrName>style.visibility</p:attrName>
                                        </p:attrNameLst>
                                      </p:cBhvr>
                                      <p:to>
                                        <p:strVal val="visible"/>
                                      </p:to>
                                    </p:set>
                                    <p:anim calcmode="lin" valueType="num">
                                      <p:cBhvr additive="base">
                                        <p:cTn id="21" dur="500" fill="hold"/>
                                        <p:tgtEl>
                                          <p:spTgt spid="5">
                                            <p:bg/>
                                          </p:spTgt>
                                        </p:tgtEl>
                                        <p:attrNameLst>
                                          <p:attrName>ppt_x</p:attrName>
                                        </p:attrNameLst>
                                      </p:cBhvr>
                                      <p:tavLst>
                                        <p:tav tm="0">
                                          <p:val>
                                            <p:strVal val="#ppt_x"/>
                                          </p:val>
                                        </p:tav>
                                        <p:tav tm="100000">
                                          <p:val>
                                            <p:strVal val="#ppt_x"/>
                                          </p:val>
                                        </p:tav>
                                      </p:tavLst>
                                    </p:anim>
                                    <p:anim calcmode="lin" valueType="num">
                                      <p:cBhvr additive="base">
                                        <p:cTn id="22"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 calcmode="lin" valueType="num">
                                      <p:cBhvr additive="base">
                                        <p:cTn id="3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 calcmode="lin" valueType="num">
                                      <p:cBhvr additive="base">
                                        <p:cTn id="3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anim calcmode="lin" valueType="num">
                                      <p:cBhvr additive="base">
                                        <p:cTn id="4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5">
                                            <p:txEl>
                                              <p:pRg st="4" end="4"/>
                                            </p:txEl>
                                          </p:spTgt>
                                        </p:tgtEl>
                                        <p:attrNameLst>
                                          <p:attrName>style.visibility</p:attrName>
                                        </p:attrNameLst>
                                      </p:cBhvr>
                                      <p:to>
                                        <p:strVal val="visible"/>
                                      </p:to>
                                    </p:set>
                                    <p:anim calcmode="lin" valueType="num">
                                      <p:cBhvr additive="base">
                                        <p:cTn id="5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
                                            <p:txEl>
                                              <p:pRg st="5" end="5"/>
                                            </p:txEl>
                                          </p:spTgt>
                                        </p:tgtEl>
                                        <p:attrNameLst>
                                          <p:attrName>style.visibility</p:attrName>
                                        </p:attrNameLst>
                                      </p:cBhvr>
                                      <p:to>
                                        <p:strVal val="visible"/>
                                      </p:to>
                                    </p:set>
                                    <p:anim calcmode="lin" valueType="num">
                                      <p:cBhvr additive="base">
                                        <p:cTn id="5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
                                            <p:txEl>
                                              <p:pRg st="6" end="6"/>
                                            </p:txEl>
                                          </p:spTgt>
                                        </p:tgtEl>
                                        <p:attrNameLst>
                                          <p:attrName>style.visibility</p:attrName>
                                        </p:attrNameLst>
                                      </p:cBhvr>
                                      <p:to>
                                        <p:strVal val="visible"/>
                                      </p:to>
                                    </p:set>
                                    <p:anim calcmode="lin" valueType="num">
                                      <p:cBhvr additive="base">
                                        <p:cTn id="6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5">
                                            <p:txEl>
                                              <p:pRg st="7" end="7"/>
                                            </p:txEl>
                                          </p:spTgt>
                                        </p:tgtEl>
                                        <p:attrNameLst>
                                          <p:attrName>style.visibility</p:attrName>
                                        </p:attrNameLst>
                                      </p:cBhvr>
                                      <p:to>
                                        <p:strVal val="visible"/>
                                      </p:to>
                                    </p:set>
                                    <p:anim calcmode="lin" valueType="num">
                                      <p:cBhvr additive="base">
                                        <p:cTn id="6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81376" y="147268"/>
            <a:ext cx="6669360" cy="663350"/>
          </a:xfrm>
        </p:spPr>
        <p:txBody>
          <a:bodyPr/>
          <a:lstStyle/>
          <a:p>
            <a:pPr algn="ctr"/>
            <a:r>
              <a:rPr lang="tr-TR" dirty="0">
                <a:solidFill>
                  <a:schemeClr val="accent1"/>
                </a:solidFill>
              </a:rPr>
              <a:t>Akış Şeması Örneği</a:t>
            </a:r>
          </a:p>
        </p:txBody>
      </p:sp>
      <p:sp>
        <p:nvSpPr>
          <p:cNvPr id="6" name="Oval 5">
            <a:extLst>
              <a:ext uri="{FF2B5EF4-FFF2-40B4-BE49-F238E27FC236}">
                <a16:creationId xmlns:a16="http://schemas.microsoft.com/office/drawing/2014/main" id="{9B3C57DE-233B-4F2D-A0E4-DCCC92AD321B}"/>
              </a:ext>
            </a:extLst>
          </p:cNvPr>
          <p:cNvSpPr/>
          <p:nvPr/>
        </p:nvSpPr>
        <p:spPr>
          <a:xfrm>
            <a:off x="2366760" y="1321237"/>
            <a:ext cx="810086" cy="382368"/>
          </a:xfrm>
          <a:prstGeom prst="ellipse">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tr-TR" sz="1500" dirty="0">
                <a:latin typeface="Calibri Light" panose="020F0302020204030204" pitchFamily="34" charset="0"/>
                <a:cs typeface="Calibri Light" panose="020F0302020204030204" pitchFamily="34" charset="0"/>
              </a:rPr>
              <a:t>Başla</a:t>
            </a:r>
          </a:p>
        </p:txBody>
      </p:sp>
      <p:sp>
        <p:nvSpPr>
          <p:cNvPr id="9" name="Dikdörtgen 8">
            <a:extLst>
              <a:ext uri="{FF2B5EF4-FFF2-40B4-BE49-F238E27FC236}">
                <a16:creationId xmlns:a16="http://schemas.microsoft.com/office/drawing/2014/main" id="{2EB8994D-9765-48A8-841B-54652D2E6AF5}"/>
              </a:ext>
            </a:extLst>
          </p:cNvPr>
          <p:cNvSpPr/>
          <p:nvPr/>
        </p:nvSpPr>
        <p:spPr>
          <a:xfrm>
            <a:off x="1691802" y="2758986"/>
            <a:ext cx="2160000" cy="27000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tr-TR" sz="1500" dirty="0">
                <a:latin typeface="Calibri Light" panose="020F0302020204030204" pitchFamily="34" charset="0"/>
                <a:cs typeface="Calibri Light" panose="020F0302020204030204" pitchFamily="34" charset="0"/>
              </a:rPr>
              <a:t>A = Birinci sayı</a:t>
            </a:r>
          </a:p>
        </p:txBody>
      </p:sp>
      <p:sp>
        <p:nvSpPr>
          <p:cNvPr id="39" name="Dikdörtgen 38">
            <a:extLst>
              <a:ext uri="{FF2B5EF4-FFF2-40B4-BE49-F238E27FC236}">
                <a16:creationId xmlns:a16="http://schemas.microsoft.com/office/drawing/2014/main" id="{8B4190B8-31EF-4C57-9E6B-D44363DE7A40}"/>
              </a:ext>
            </a:extLst>
          </p:cNvPr>
          <p:cNvSpPr/>
          <p:nvPr/>
        </p:nvSpPr>
        <p:spPr>
          <a:xfrm>
            <a:off x="4981366" y="1451820"/>
            <a:ext cx="2160000" cy="27000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tr-TR" sz="1500" dirty="0">
                <a:latin typeface="Calibri Light" panose="020F0302020204030204" pitchFamily="34" charset="0"/>
                <a:cs typeface="Calibri Light" panose="020F0302020204030204" pitchFamily="34" charset="0"/>
              </a:rPr>
              <a:t>B = İkinci sayı</a:t>
            </a:r>
          </a:p>
        </p:txBody>
      </p:sp>
      <p:sp>
        <p:nvSpPr>
          <p:cNvPr id="40" name="Dikdörtgen 39">
            <a:extLst>
              <a:ext uri="{FF2B5EF4-FFF2-40B4-BE49-F238E27FC236}">
                <a16:creationId xmlns:a16="http://schemas.microsoft.com/office/drawing/2014/main" id="{2B9B48EE-61D9-4B23-B5BA-B77F9171F0B5}"/>
              </a:ext>
            </a:extLst>
          </p:cNvPr>
          <p:cNvSpPr/>
          <p:nvPr/>
        </p:nvSpPr>
        <p:spPr>
          <a:xfrm>
            <a:off x="4981366" y="2118378"/>
            <a:ext cx="2160000" cy="27000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tr-TR" sz="1500" dirty="0">
                <a:latin typeface="Calibri Light" panose="020F0302020204030204" pitchFamily="34" charset="0"/>
                <a:cs typeface="Calibri Light" panose="020F0302020204030204" pitchFamily="34" charset="0"/>
              </a:rPr>
              <a:t>Sonuç = A+B</a:t>
            </a:r>
          </a:p>
        </p:txBody>
      </p:sp>
      <p:sp>
        <p:nvSpPr>
          <p:cNvPr id="42" name="Paralelkenar 41">
            <a:extLst>
              <a:ext uri="{FF2B5EF4-FFF2-40B4-BE49-F238E27FC236}">
                <a16:creationId xmlns:a16="http://schemas.microsoft.com/office/drawing/2014/main" id="{EE81C933-7A9B-4475-86EC-D315504B16AA}"/>
              </a:ext>
            </a:extLst>
          </p:cNvPr>
          <p:cNvSpPr/>
          <p:nvPr/>
        </p:nvSpPr>
        <p:spPr>
          <a:xfrm>
            <a:off x="1691802" y="3421677"/>
            <a:ext cx="2160000" cy="270000"/>
          </a:xfrm>
          <a:prstGeom prst="parallelogram">
            <a:avLst>
              <a:gd name="adj" fmla="val 57712"/>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tr-TR" sz="1500" dirty="0">
                <a:latin typeface="Calibri Light" panose="020F0302020204030204" pitchFamily="34" charset="0"/>
                <a:cs typeface="Calibri Light" panose="020F0302020204030204" pitchFamily="34" charset="0"/>
              </a:rPr>
              <a:t>İkinci sayıyı giriniz</a:t>
            </a:r>
          </a:p>
        </p:txBody>
      </p:sp>
      <p:sp>
        <p:nvSpPr>
          <p:cNvPr id="43" name="Paralelkenar 42">
            <a:extLst>
              <a:ext uri="{FF2B5EF4-FFF2-40B4-BE49-F238E27FC236}">
                <a16:creationId xmlns:a16="http://schemas.microsoft.com/office/drawing/2014/main" id="{38FA1E66-D133-4D45-88B8-CE3D6D73EF2D}"/>
              </a:ext>
            </a:extLst>
          </p:cNvPr>
          <p:cNvSpPr/>
          <p:nvPr/>
        </p:nvSpPr>
        <p:spPr>
          <a:xfrm>
            <a:off x="1691802" y="2096295"/>
            <a:ext cx="2160000" cy="270000"/>
          </a:xfrm>
          <a:prstGeom prst="parallelogram">
            <a:avLst>
              <a:gd name="adj" fmla="val 57712"/>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tr-TR" sz="1500" dirty="0">
                <a:latin typeface="Calibri Light" panose="020F0302020204030204" pitchFamily="34" charset="0"/>
                <a:cs typeface="Calibri Light" panose="020F0302020204030204" pitchFamily="34" charset="0"/>
              </a:rPr>
              <a:t>Birinci sayıyı giriniz</a:t>
            </a:r>
          </a:p>
        </p:txBody>
      </p:sp>
      <p:sp>
        <p:nvSpPr>
          <p:cNvPr id="45" name="Oval 44">
            <a:extLst>
              <a:ext uri="{FF2B5EF4-FFF2-40B4-BE49-F238E27FC236}">
                <a16:creationId xmlns:a16="http://schemas.microsoft.com/office/drawing/2014/main" id="{5DD33DBE-C4D6-472E-96F5-1848A29A2A94}"/>
              </a:ext>
            </a:extLst>
          </p:cNvPr>
          <p:cNvSpPr/>
          <p:nvPr/>
        </p:nvSpPr>
        <p:spPr>
          <a:xfrm>
            <a:off x="5656324" y="3645822"/>
            <a:ext cx="810086" cy="382368"/>
          </a:xfrm>
          <a:prstGeom prst="ellipse">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tr-TR" sz="1500" dirty="0">
                <a:latin typeface="Calibri Light" panose="020F0302020204030204" pitchFamily="34" charset="0"/>
                <a:cs typeface="Calibri Light" panose="020F0302020204030204" pitchFamily="34" charset="0"/>
              </a:rPr>
              <a:t>Bitir</a:t>
            </a:r>
          </a:p>
        </p:txBody>
      </p:sp>
      <p:cxnSp>
        <p:nvCxnSpPr>
          <p:cNvPr id="11" name="Düz Ok Bağlayıcısı 10">
            <a:extLst>
              <a:ext uri="{FF2B5EF4-FFF2-40B4-BE49-F238E27FC236}">
                <a16:creationId xmlns:a16="http://schemas.microsoft.com/office/drawing/2014/main" id="{1B60814A-532A-4357-AEE3-D13908E51F4C}"/>
              </a:ext>
            </a:extLst>
          </p:cNvPr>
          <p:cNvCxnSpPr>
            <a:stCxn id="6" idx="4"/>
            <a:endCxn id="43" idx="0"/>
          </p:cNvCxnSpPr>
          <p:nvPr/>
        </p:nvCxnSpPr>
        <p:spPr>
          <a:xfrm flipH="1">
            <a:off x="2771805" y="1703605"/>
            <a:ext cx="1" cy="3926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6" name="Düz Ok Bağlayıcısı 45">
            <a:extLst>
              <a:ext uri="{FF2B5EF4-FFF2-40B4-BE49-F238E27FC236}">
                <a16:creationId xmlns:a16="http://schemas.microsoft.com/office/drawing/2014/main" id="{C3A424E0-1BC1-4F87-9EAE-B5A0B7278D29}"/>
              </a:ext>
            </a:extLst>
          </p:cNvPr>
          <p:cNvCxnSpPr/>
          <p:nvPr/>
        </p:nvCxnSpPr>
        <p:spPr>
          <a:xfrm flipH="1">
            <a:off x="2771805" y="2366296"/>
            <a:ext cx="1" cy="3926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Düz Ok Bağlayıcısı 46">
            <a:extLst>
              <a:ext uri="{FF2B5EF4-FFF2-40B4-BE49-F238E27FC236}">
                <a16:creationId xmlns:a16="http://schemas.microsoft.com/office/drawing/2014/main" id="{783C3685-B54D-4334-8D33-0CA11E77749A}"/>
              </a:ext>
            </a:extLst>
          </p:cNvPr>
          <p:cNvCxnSpPr/>
          <p:nvPr/>
        </p:nvCxnSpPr>
        <p:spPr>
          <a:xfrm flipH="1">
            <a:off x="2771804" y="3010320"/>
            <a:ext cx="1" cy="3926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Bağlayıcı: Dirsek 12">
            <a:extLst>
              <a:ext uri="{FF2B5EF4-FFF2-40B4-BE49-F238E27FC236}">
                <a16:creationId xmlns:a16="http://schemas.microsoft.com/office/drawing/2014/main" id="{6FFB692B-05A6-4597-8267-D96C858DC9E6}"/>
              </a:ext>
            </a:extLst>
          </p:cNvPr>
          <p:cNvCxnSpPr>
            <a:stCxn id="42" idx="4"/>
            <a:endCxn id="39" idx="0"/>
          </p:cNvCxnSpPr>
          <p:nvPr/>
        </p:nvCxnSpPr>
        <p:spPr>
          <a:xfrm rot="5400000" flipH="1" flipV="1">
            <a:off x="3296658" y="926967"/>
            <a:ext cx="2239857" cy="3289564"/>
          </a:xfrm>
          <a:prstGeom prst="bentConnector5">
            <a:avLst>
              <a:gd name="adj1" fmla="val -18170"/>
              <a:gd name="adj2" fmla="val 50000"/>
              <a:gd name="adj3" fmla="val 107655"/>
            </a:avLst>
          </a:prstGeom>
          <a:ln>
            <a:tailEnd type="triangle"/>
          </a:ln>
        </p:spPr>
        <p:style>
          <a:lnRef idx="1">
            <a:schemeClr val="dk1"/>
          </a:lnRef>
          <a:fillRef idx="0">
            <a:schemeClr val="dk1"/>
          </a:fillRef>
          <a:effectRef idx="0">
            <a:schemeClr val="dk1"/>
          </a:effectRef>
          <a:fontRef idx="minor">
            <a:schemeClr val="tx1"/>
          </a:fontRef>
        </p:style>
      </p:cxnSp>
      <p:cxnSp>
        <p:nvCxnSpPr>
          <p:cNvPr id="48" name="Düz Ok Bağlayıcısı 47">
            <a:extLst>
              <a:ext uri="{FF2B5EF4-FFF2-40B4-BE49-F238E27FC236}">
                <a16:creationId xmlns:a16="http://schemas.microsoft.com/office/drawing/2014/main" id="{E058CB93-35FF-42AC-89A1-1B9B6C97BDD5}"/>
              </a:ext>
            </a:extLst>
          </p:cNvPr>
          <p:cNvCxnSpPr>
            <a:cxnSpLocks/>
            <a:stCxn id="39" idx="2"/>
            <a:endCxn id="40" idx="0"/>
          </p:cNvCxnSpPr>
          <p:nvPr/>
        </p:nvCxnSpPr>
        <p:spPr>
          <a:xfrm>
            <a:off x="6061366" y="1721820"/>
            <a:ext cx="0" cy="3965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Düz Ok Bağlayıcısı 48">
            <a:extLst>
              <a:ext uri="{FF2B5EF4-FFF2-40B4-BE49-F238E27FC236}">
                <a16:creationId xmlns:a16="http://schemas.microsoft.com/office/drawing/2014/main" id="{FEE99FFA-C39E-4C29-B931-468CFE3935A2}"/>
              </a:ext>
            </a:extLst>
          </p:cNvPr>
          <p:cNvCxnSpPr>
            <a:cxnSpLocks/>
            <a:endCxn id="3" idx="0"/>
          </p:cNvCxnSpPr>
          <p:nvPr/>
        </p:nvCxnSpPr>
        <p:spPr>
          <a:xfrm flipH="1">
            <a:off x="6061362" y="2388381"/>
            <a:ext cx="3846" cy="3705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Düz Ok Bağlayıcısı 49">
            <a:extLst>
              <a:ext uri="{FF2B5EF4-FFF2-40B4-BE49-F238E27FC236}">
                <a16:creationId xmlns:a16="http://schemas.microsoft.com/office/drawing/2014/main" id="{EFF9A954-5716-411D-900B-827812E3FA56}"/>
              </a:ext>
            </a:extLst>
          </p:cNvPr>
          <p:cNvCxnSpPr>
            <a:cxnSpLocks/>
            <a:stCxn id="3" idx="2"/>
            <a:endCxn id="45" idx="0"/>
          </p:cNvCxnSpPr>
          <p:nvPr/>
        </p:nvCxnSpPr>
        <p:spPr>
          <a:xfrm>
            <a:off x="6061365" y="3272926"/>
            <a:ext cx="5" cy="3728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Düz Bağlayıcı 50">
            <a:extLst>
              <a:ext uri="{FF2B5EF4-FFF2-40B4-BE49-F238E27FC236}">
                <a16:creationId xmlns:a16="http://schemas.microsoft.com/office/drawing/2014/main" id="{09A1661A-E1B1-4597-A7E6-EF3053676ACD}"/>
              </a:ext>
            </a:extLst>
          </p:cNvPr>
          <p:cNvCxnSpPr>
            <a:cxnSpLocks/>
          </p:cNvCxnSpPr>
          <p:nvPr/>
        </p:nvCxnSpPr>
        <p:spPr>
          <a:xfrm>
            <a:off x="1187624" y="699542"/>
            <a:ext cx="6696744"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3" name="Akış Çizelgesi: Belge 2">
            <a:extLst>
              <a:ext uri="{FF2B5EF4-FFF2-40B4-BE49-F238E27FC236}">
                <a16:creationId xmlns:a16="http://schemas.microsoft.com/office/drawing/2014/main" id="{C8EBBE6D-A5DB-41A3-B852-BDDCB2F2D650}"/>
              </a:ext>
            </a:extLst>
          </p:cNvPr>
          <p:cNvSpPr/>
          <p:nvPr/>
        </p:nvSpPr>
        <p:spPr>
          <a:xfrm>
            <a:off x="4981369" y="2758972"/>
            <a:ext cx="2159991" cy="550341"/>
          </a:xfrm>
          <a:prstGeom prst="flowChartDocumen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tr-TR" dirty="0"/>
              <a:t>Sonucu göster</a:t>
            </a:r>
          </a:p>
        </p:txBody>
      </p:sp>
    </p:spTree>
    <p:extLst>
      <p:ext uri="{BB962C8B-B14F-4D97-AF65-F5344CB8AC3E}">
        <p14:creationId xmlns:p14="http://schemas.microsoft.com/office/powerpoint/2010/main" val="41648004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wipe(up)">
                                      <p:cBhvr>
                                        <p:cTn id="45" dur="500"/>
                                        <p:tgtEl>
                                          <p:spTgt spid="47"/>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39"/>
                                        </p:tgtEl>
                                        <p:attrNameLst>
                                          <p:attrName>style.visibility</p:attrName>
                                        </p:attrNameLst>
                                      </p:cBhvr>
                                      <p:to>
                                        <p:strVal val="visible"/>
                                      </p:to>
                                    </p:set>
                                    <p:anim calcmode="lin" valueType="num">
                                      <p:cBhvr>
                                        <p:cTn id="62" dur="500" fill="hold"/>
                                        <p:tgtEl>
                                          <p:spTgt spid="39"/>
                                        </p:tgtEl>
                                        <p:attrNameLst>
                                          <p:attrName>ppt_w</p:attrName>
                                        </p:attrNameLst>
                                      </p:cBhvr>
                                      <p:tavLst>
                                        <p:tav tm="0">
                                          <p:val>
                                            <p:fltVal val="0"/>
                                          </p:val>
                                        </p:tav>
                                        <p:tav tm="100000">
                                          <p:val>
                                            <p:strVal val="#ppt_w"/>
                                          </p:val>
                                        </p:tav>
                                      </p:tavLst>
                                    </p:anim>
                                    <p:anim calcmode="lin" valueType="num">
                                      <p:cBhvr>
                                        <p:cTn id="63" dur="500" fill="hold"/>
                                        <p:tgtEl>
                                          <p:spTgt spid="39"/>
                                        </p:tgtEl>
                                        <p:attrNameLst>
                                          <p:attrName>ppt_h</p:attrName>
                                        </p:attrNameLst>
                                      </p:cBhvr>
                                      <p:tavLst>
                                        <p:tav tm="0">
                                          <p:val>
                                            <p:fltVal val="0"/>
                                          </p:val>
                                        </p:tav>
                                        <p:tav tm="100000">
                                          <p:val>
                                            <p:strVal val="#ppt_h"/>
                                          </p:val>
                                        </p:tav>
                                      </p:tavLst>
                                    </p:anim>
                                    <p:animEffect transition="in" filter="fade">
                                      <p:cBhvr>
                                        <p:cTn id="64" dur="500"/>
                                        <p:tgtEl>
                                          <p:spTgt spid="3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wipe(up)">
                                      <p:cBhvr>
                                        <p:cTn id="69" dur="500"/>
                                        <p:tgtEl>
                                          <p:spTgt spid="48"/>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40"/>
                                        </p:tgtEl>
                                        <p:attrNameLst>
                                          <p:attrName>style.visibility</p:attrName>
                                        </p:attrNameLst>
                                      </p:cBhvr>
                                      <p:to>
                                        <p:strVal val="visible"/>
                                      </p:to>
                                    </p:set>
                                    <p:anim calcmode="lin" valueType="num">
                                      <p:cBhvr>
                                        <p:cTn id="74" dur="500" fill="hold"/>
                                        <p:tgtEl>
                                          <p:spTgt spid="40"/>
                                        </p:tgtEl>
                                        <p:attrNameLst>
                                          <p:attrName>ppt_w</p:attrName>
                                        </p:attrNameLst>
                                      </p:cBhvr>
                                      <p:tavLst>
                                        <p:tav tm="0">
                                          <p:val>
                                            <p:fltVal val="0"/>
                                          </p:val>
                                        </p:tav>
                                        <p:tav tm="100000">
                                          <p:val>
                                            <p:strVal val="#ppt_w"/>
                                          </p:val>
                                        </p:tav>
                                      </p:tavLst>
                                    </p:anim>
                                    <p:anim calcmode="lin" valueType="num">
                                      <p:cBhvr>
                                        <p:cTn id="75" dur="500" fill="hold"/>
                                        <p:tgtEl>
                                          <p:spTgt spid="40"/>
                                        </p:tgtEl>
                                        <p:attrNameLst>
                                          <p:attrName>ppt_h</p:attrName>
                                        </p:attrNameLst>
                                      </p:cBhvr>
                                      <p:tavLst>
                                        <p:tav tm="0">
                                          <p:val>
                                            <p:fltVal val="0"/>
                                          </p:val>
                                        </p:tav>
                                        <p:tav tm="100000">
                                          <p:val>
                                            <p:strVal val="#ppt_h"/>
                                          </p:val>
                                        </p:tav>
                                      </p:tavLst>
                                    </p:anim>
                                    <p:animEffect transition="in" filter="fade">
                                      <p:cBhvr>
                                        <p:cTn id="76" dur="500"/>
                                        <p:tgtEl>
                                          <p:spTgt spid="4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nodeType="click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wipe(up)">
                                      <p:cBhvr>
                                        <p:cTn id="81" dur="500"/>
                                        <p:tgtEl>
                                          <p:spTgt spid="49"/>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nodeType="click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45"/>
                                        </p:tgtEl>
                                        <p:attrNameLst>
                                          <p:attrName>style.visibility</p:attrName>
                                        </p:attrNameLst>
                                      </p:cBhvr>
                                      <p:to>
                                        <p:strVal val="visible"/>
                                      </p:to>
                                    </p:set>
                                    <p:anim calcmode="lin" valueType="num">
                                      <p:cBhvr>
                                        <p:cTn id="91" dur="500" fill="hold"/>
                                        <p:tgtEl>
                                          <p:spTgt spid="45"/>
                                        </p:tgtEl>
                                        <p:attrNameLst>
                                          <p:attrName>ppt_w</p:attrName>
                                        </p:attrNameLst>
                                      </p:cBhvr>
                                      <p:tavLst>
                                        <p:tav tm="0">
                                          <p:val>
                                            <p:fltVal val="0"/>
                                          </p:val>
                                        </p:tav>
                                        <p:tav tm="100000">
                                          <p:val>
                                            <p:strVal val="#ppt_w"/>
                                          </p:val>
                                        </p:tav>
                                      </p:tavLst>
                                    </p:anim>
                                    <p:anim calcmode="lin" valueType="num">
                                      <p:cBhvr>
                                        <p:cTn id="92" dur="500" fill="hold"/>
                                        <p:tgtEl>
                                          <p:spTgt spid="45"/>
                                        </p:tgtEl>
                                        <p:attrNameLst>
                                          <p:attrName>ppt_h</p:attrName>
                                        </p:attrNameLst>
                                      </p:cBhvr>
                                      <p:tavLst>
                                        <p:tav tm="0">
                                          <p:val>
                                            <p:fltVal val="0"/>
                                          </p:val>
                                        </p:tav>
                                        <p:tav tm="100000">
                                          <p:val>
                                            <p:strVal val="#ppt_h"/>
                                          </p:val>
                                        </p:tav>
                                      </p:tavLst>
                                    </p:anim>
                                    <p:animEffect transition="in" filter="fade">
                                      <p:cBhvr>
                                        <p:cTn id="9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9" grpId="0" animBg="1"/>
      <p:bldP spid="39" grpId="0" animBg="1"/>
      <p:bldP spid="40" grpId="0" animBg="1"/>
      <p:bldP spid="42" grpId="0" animBg="1"/>
      <p:bldP spid="43" grpId="0" animBg="1"/>
      <p:bldP spid="4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9632" y="125253"/>
            <a:ext cx="6669360" cy="663350"/>
          </a:xfrm>
        </p:spPr>
        <p:txBody>
          <a:bodyPr/>
          <a:lstStyle/>
          <a:p>
            <a:pPr algn="ctr"/>
            <a:r>
              <a:rPr lang="tr-TR" dirty="0">
                <a:solidFill>
                  <a:schemeClr val="accent1"/>
                </a:solidFill>
              </a:rPr>
              <a:t>Akış Şeması Örneği - 2</a:t>
            </a:r>
          </a:p>
        </p:txBody>
      </p:sp>
      <p:sp>
        <p:nvSpPr>
          <p:cNvPr id="3" name="İçerik Yer Tutucusu 2"/>
          <p:cNvSpPr>
            <a:spLocks noGrp="1"/>
          </p:cNvSpPr>
          <p:nvPr>
            <p:ph idx="1"/>
          </p:nvPr>
        </p:nvSpPr>
        <p:spPr>
          <a:xfrm>
            <a:off x="1285568" y="789552"/>
            <a:ext cx="6598800" cy="1174594"/>
          </a:xfrm>
        </p:spPr>
        <p:txBody>
          <a:bodyPr>
            <a:noAutofit/>
          </a:bodyPr>
          <a:lstStyle/>
          <a:p>
            <a:pPr algn="just"/>
            <a:r>
              <a:rPr lang="tr-TR" sz="2000" dirty="0">
                <a:latin typeface="+mj-lt"/>
                <a:cs typeface="Arial" panose="020B0604020202020204" pitchFamily="34" charset="0"/>
              </a:rPr>
              <a:t>Şimdi hava yağmurlu ise bizi şemsiye almamız konusunda uyaran programın akış şemasını çizeceğiz. Önce </a:t>
            </a:r>
            <a:r>
              <a:rPr lang="tr-TR" sz="2000" b="1" dirty="0">
                <a:latin typeface="+mj-lt"/>
                <a:cs typeface="Arial" panose="020B0604020202020204" pitchFamily="34" charset="0"/>
              </a:rPr>
              <a:t>algoritmasını</a:t>
            </a:r>
            <a:r>
              <a:rPr lang="tr-TR" sz="2000" dirty="0">
                <a:latin typeface="+mj-lt"/>
                <a:cs typeface="Arial" panose="020B0604020202020204" pitchFamily="34" charset="0"/>
              </a:rPr>
              <a:t> yazalım.</a:t>
            </a:r>
          </a:p>
        </p:txBody>
      </p:sp>
      <p:sp>
        <p:nvSpPr>
          <p:cNvPr id="5" name="İçerik Yer Tutucusu 3"/>
          <p:cNvSpPr>
            <a:spLocks noGrp="1"/>
          </p:cNvSpPr>
          <p:nvPr>
            <p:ph idx="10"/>
          </p:nvPr>
        </p:nvSpPr>
        <p:spPr>
          <a:xfrm>
            <a:off x="2904492" y="1871903"/>
            <a:ext cx="3379645" cy="2304256"/>
          </a:xfrm>
        </p:spPr>
        <p:style>
          <a:lnRef idx="1">
            <a:schemeClr val="accent4"/>
          </a:lnRef>
          <a:fillRef idx="2">
            <a:schemeClr val="accent4"/>
          </a:fillRef>
          <a:effectRef idx="1">
            <a:schemeClr val="accent4"/>
          </a:effectRef>
          <a:fontRef idx="minor">
            <a:schemeClr val="dk1"/>
          </a:fontRef>
        </p:style>
        <p:txBody>
          <a:bodyPr vert="horz" lIns="180000" tIns="72000" rIns="91440" bIns="45720" rtlCol="0" anchor="t">
            <a:noAutofit/>
          </a:bodyPr>
          <a:lstStyle/>
          <a:p>
            <a:r>
              <a:rPr lang="tr-TR" sz="1600" dirty="0">
                <a:latin typeface="+mj-lt"/>
                <a:cs typeface="Arial" panose="020B0604020202020204" pitchFamily="34" charset="0"/>
              </a:rPr>
              <a:t>Adım 1: Başla</a:t>
            </a:r>
          </a:p>
          <a:p>
            <a:r>
              <a:rPr lang="tr-TR" sz="1600" dirty="0">
                <a:latin typeface="+mj-lt"/>
                <a:cs typeface="Arial" panose="020B0604020202020204" pitchFamily="34" charset="0"/>
              </a:rPr>
              <a:t>Adım 2: Hava yağmurlu mu?</a:t>
            </a:r>
          </a:p>
          <a:p>
            <a:r>
              <a:rPr lang="tr-TR" sz="1600" dirty="0">
                <a:latin typeface="+mj-lt"/>
                <a:cs typeface="Arial" panose="020B0604020202020204" pitchFamily="34" charset="0"/>
              </a:rPr>
              <a:t>Adım 3: Evet ise Adım 5’e git.</a:t>
            </a:r>
          </a:p>
          <a:p>
            <a:r>
              <a:rPr lang="tr-TR" sz="1600" dirty="0">
                <a:latin typeface="+mj-lt"/>
                <a:cs typeface="Arial" panose="020B0604020202020204" pitchFamily="34" charset="0"/>
              </a:rPr>
              <a:t>Adım 4: Hayır ise Adım 6’ya git.</a:t>
            </a:r>
          </a:p>
          <a:p>
            <a:r>
              <a:rPr lang="tr-TR" sz="1600" dirty="0">
                <a:latin typeface="+mj-lt"/>
                <a:cs typeface="Arial" panose="020B0604020202020204" pitchFamily="34" charset="0"/>
              </a:rPr>
              <a:t>Adım 5: Yanına şemsiye al.</a:t>
            </a:r>
          </a:p>
          <a:p>
            <a:r>
              <a:rPr lang="tr-TR" sz="1600" dirty="0">
                <a:latin typeface="+mj-lt"/>
                <a:cs typeface="Arial" panose="020B0604020202020204" pitchFamily="34" charset="0"/>
              </a:rPr>
              <a:t>Adım 6: Evden çık.</a:t>
            </a:r>
          </a:p>
          <a:p>
            <a:r>
              <a:rPr lang="tr-TR" sz="1600" dirty="0">
                <a:latin typeface="+mj-lt"/>
                <a:cs typeface="Arial" panose="020B0604020202020204" pitchFamily="34" charset="0"/>
              </a:rPr>
              <a:t>Adım 7: Bitir.</a:t>
            </a:r>
          </a:p>
        </p:txBody>
      </p:sp>
      <p:pic>
        <p:nvPicPr>
          <p:cNvPr id="12290" name="Picture 2" descr="http://cdn.shopify.com/s/files/1/0227/0033/products/Davek_Umbrella_Elite_Open_1024x1024.jpg?v=1448945199"/>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394" r="15774"/>
          <a:stretch/>
        </p:blipFill>
        <p:spPr bwMode="auto">
          <a:xfrm>
            <a:off x="6354198" y="2372435"/>
            <a:ext cx="1458162" cy="130319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clipartlord.com/wp-content/uploads/2012/12/rain-clou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3" y="2524513"/>
            <a:ext cx="1566125" cy="117459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Düz Bağlayıcı 6">
            <a:extLst>
              <a:ext uri="{FF2B5EF4-FFF2-40B4-BE49-F238E27FC236}">
                <a16:creationId xmlns:a16="http://schemas.microsoft.com/office/drawing/2014/main" id="{30F67660-774C-4455-9006-A97A85AC35F8}"/>
              </a:ext>
            </a:extLst>
          </p:cNvPr>
          <p:cNvCxnSpPr>
            <a:cxnSpLocks/>
          </p:cNvCxnSpPr>
          <p:nvPr/>
        </p:nvCxnSpPr>
        <p:spPr>
          <a:xfrm>
            <a:off x="1187624" y="699542"/>
            <a:ext cx="6696744" cy="0"/>
          </a:xfrm>
          <a:prstGeom prst="line">
            <a:avLst/>
          </a:prstGeom>
          <a:ln w="285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1824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2292"/>
                                        </p:tgtEl>
                                        <p:attrNameLst>
                                          <p:attrName>style.visibility</p:attrName>
                                        </p:attrNameLst>
                                      </p:cBhvr>
                                      <p:to>
                                        <p:strVal val="visible"/>
                                      </p:to>
                                    </p:set>
                                    <p:animEffect transition="in" filter="wipe(down)">
                                      <p:cBhvr>
                                        <p:cTn id="21" dur="500"/>
                                        <p:tgtEl>
                                          <p:spTgt spid="12292"/>
                                        </p:tgtEl>
                                      </p:cBhvr>
                                    </p:animEffec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12290"/>
                                        </p:tgtEl>
                                        <p:attrNameLst>
                                          <p:attrName>style.visibility</p:attrName>
                                        </p:attrNameLst>
                                      </p:cBhvr>
                                      <p:to>
                                        <p:strVal val="visible"/>
                                      </p:to>
                                    </p:set>
                                    <p:animEffect transition="in" filter="fade">
                                      <p:cBhvr>
                                        <p:cTn id="26" dur="2000"/>
                                        <p:tgtEl>
                                          <p:spTgt spid="12290"/>
                                        </p:tgtEl>
                                      </p:cBhvr>
                                    </p:animEffect>
                                    <p:anim calcmode="lin" valueType="num">
                                      <p:cBhvr>
                                        <p:cTn id="27" dur="2000" fill="hold"/>
                                        <p:tgtEl>
                                          <p:spTgt spid="12290"/>
                                        </p:tgtEl>
                                        <p:attrNameLst>
                                          <p:attrName>ppt_w</p:attrName>
                                        </p:attrNameLst>
                                      </p:cBhvr>
                                      <p:tavLst>
                                        <p:tav tm="0" fmla="#ppt_w*sin(2.5*pi*$)">
                                          <p:val>
                                            <p:fltVal val="0"/>
                                          </p:val>
                                        </p:tav>
                                        <p:tav tm="100000">
                                          <p:val>
                                            <p:fltVal val="1"/>
                                          </p:val>
                                        </p:tav>
                                      </p:tavLst>
                                    </p:anim>
                                    <p:anim calcmode="lin" valueType="num">
                                      <p:cBhvr>
                                        <p:cTn id="28" dur="2000" fill="hold"/>
                                        <p:tgtEl>
                                          <p:spTgt spid="12290"/>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bg/>
                                          </p:spTgt>
                                        </p:tgtEl>
                                        <p:attrNameLst>
                                          <p:attrName>style.visibility</p:attrName>
                                        </p:attrNameLst>
                                      </p:cBhvr>
                                      <p:to>
                                        <p:strVal val="visible"/>
                                      </p:to>
                                    </p:set>
                                    <p:anim calcmode="lin" valueType="num">
                                      <p:cBhvr additive="base">
                                        <p:cTn id="33" dur="500" fill="hold"/>
                                        <p:tgtEl>
                                          <p:spTgt spid="5">
                                            <p:bg/>
                                          </p:spTgt>
                                        </p:tgtEl>
                                        <p:attrNameLst>
                                          <p:attrName>ppt_x</p:attrName>
                                        </p:attrNameLst>
                                      </p:cBhvr>
                                      <p:tavLst>
                                        <p:tav tm="0">
                                          <p:val>
                                            <p:strVal val="#ppt_x"/>
                                          </p:val>
                                        </p:tav>
                                        <p:tav tm="100000">
                                          <p:val>
                                            <p:strVal val="#ppt_x"/>
                                          </p:val>
                                        </p:tav>
                                      </p:tavLst>
                                    </p:anim>
                                    <p:anim calcmode="lin" valueType="num">
                                      <p:cBhvr additive="base">
                                        <p:cTn id="34"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 calcmode="lin" valueType="num">
                                      <p:cBhvr additive="base">
                                        <p:cTn id="3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xEl>
                                              <p:pRg st="1" end="1"/>
                                            </p:txEl>
                                          </p:spTgt>
                                        </p:tgtEl>
                                        <p:attrNameLst>
                                          <p:attrName>style.visibility</p:attrName>
                                        </p:attrNameLst>
                                      </p:cBhvr>
                                      <p:to>
                                        <p:strVal val="visible"/>
                                      </p:to>
                                    </p:set>
                                    <p:anim calcmode="lin" valueType="num">
                                      <p:cBhvr additive="base">
                                        <p:cTn id="4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5">
                                            <p:txEl>
                                              <p:pRg st="2" end="2"/>
                                            </p:txEl>
                                          </p:spTgt>
                                        </p:tgtEl>
                                        <p:attrNameLst>
                                          <p:attrName>style.visibility</p:attrName>
                                        </p:attrNameLst>
                                      </p:cBhvr>
                                      <p:to>
                                        <p:strVal val="visible"/>
                                      </p:to>
                                    </p:set>
                                    <p:anim calcmode="lin" valueType="num">
                                      <p:cBhvr additive="base">
                                        <p:cTn id="5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
                                            <p:txEl>
                                              <p:pRg st="3" end="3"/>
                                            </p:txEl>
                                          </p:spTgt>
                                        </p:tgtEl>
                                        <p:attrNameLst>
                                          <p:attrName>style.visibility</p:attrName>
                                        </p:attrNameLst>
                                      </p:cBhvr>
                                      <p:to>
                                        <p:strVal val="visible"/>
                                      </p:to>
                                    </p:set>
                                    <p:anim calcmode="lin" valueType="num">
                                      <p:cBhvr additive="base">
                                        <p:cTn id="5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
                                            <p:txEl>
                                              <p:pRg st="4" end="4"/>
                                            </p:txEl>
                                          </p:spTgt>
                                        </p:tgtEl>
                                        <p:attrNameLst>
                                          <p:attrName>style.visibility</p:attrName>
                                        </p:attrNameLst>
                                      </p:cBhvr>
                                      <p:to>
                                        <p:strVal val="visible"/>
                                      </p:to>
                                    </p:set>
                                    <p:anim calcmode="lin" valueType="num">
                                      <p:cBhvr additive="base">
                                        <p:cTn id="6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5">
                                            <p:txEl>
                                              <p:pRg st="5" end="5"/>
                                            </p:txEl>
                                          </p:spTgt>
                                        </p:tgtEl>
                                        <p:attrNameLst>
                                          <p:attrName>style.visibility</p:attrName>
                                        </p:attrNameLst>
                                      </p:cBhvr>
                                      <p:to>
                                        <p:strVal val="visible"/>
                                      </p:to>
                                    </p:set>
                                    <p:anim calcmode="lin" valueType="num">
                                      <p:cBhvr additive="base">
                                        <p:cTn id="6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5">
                                            <p:txEl>
                                              <p:pRg st="6" end="6"/>
                                            </p:txEl>
                                          </p:spTgt>
                                        </p:tgtEl>
                                        <p:attrNameLst>
                                          <p:attrName>style.visibility</p:attrName>
                                        </p:attrNameLst>
                                      </p:cBhvr>
                                      <p:to>
                                        <p:strVal val="visible"/>
                                      </p:to>
                                    </p:set>
                                    <p:anim calcmode="lin" valueType="num">
                                      <p:cBhvr additive="base">
                                        <p:cTn id="7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9632" y="130130"/>
            <a:ext cx="6669360" cy="663350"/>
          </a:xfrm>
        </p:spPr>
        <p:txBody>
          <a:bodyPr/>
          <a:lstStyle/>
          <a:p>
            <a:pPr algn="ctr"/>
            <a:r>
              <a:rPr lang="tr-TR" dirty="0">
                <a:solidFill>
                  <a:schemeClr val="accent1"/>
                </a:solidFill>
              </a:rPr>
              <a:t>Akış Şeması Örneği - 2</a:t>
            </a:r>
          </a:p>
        </p:txBody>
      </p:sp>
      <p:sp>
        <p:nvSpPr>
          <p:cNvPr id="16" name="Oval 15">
            <a:extLst>
              <a:ext uri="{FF2B5EF4-FFF2-40B4-BE49-F238E27FC236}">
                <a16:creationId xmlns:a16="http://schemas.microsoft.com/office/drawing/2014/main" id="{05D4AA57-ED41-424B-B445-B9C89980BC2D}"/>
              </a:ext>
            </a:extLst>
          </p:cNvPr>
          <p:cNvSpPr/>
          <p:nvPr/>
        </p:nvSpPr>
        <p:spPr>
          <a:xfrm>
            <a:off x="4258514" y="1059582"/>
            <a:ext cx="810086" cy="382368"/>
          </a:xfrm>
          <a:prstGeom prst="ellipse">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tr-TR" sz="1500" dirty="0">
                <a:latin typeface="Calibri Light" panose="020F0302020204030204" pitchFamily="34" charset="0"/>
                <a:cs typeface="Calibri Light" panose="020F0302020204030204" pitchFamily="34" charset="0"/>
              </a:rPr>
              <a:t>Başla</a:t>
            </a:r>
          </a:p>
        </p:txBody>
      </p:sp>
      <p:sp>
        <p:nvSpPr>
          <p:cNvPr id="4" name="Akış Çizelgesi: Karar 3">
            <a:extLst>
              <a:ext uri="{FF2B5EF4-FFF2-40B4-BE49-F238E27FC236}">
                <a16:creationId xmlns:a16="http://schemas.microsoft.com/office/drawing/2014/main" id="{0CA80409-99E5-420F-B342-5BD3C7CCE389}"/>
              </a:ext>
            </a:extLst>
          </p:cNvPr>
          <p:cNvSpPr/>
          <p:nvPr/>
        </p:nvSpPr>
        <p:spPr>
          <a:xfrm>
            <a:off x="3629027" y="1941189"/>
            <a:ext cx="2069065" cy="1119600"/>
          </a:xfrm>
          <a:prstGeom prst="flowChartDecision">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tr-TR" sz="1350" dirty="0">
                <a:latin typeface="Calibri Light" panose="020F0302020204030204" pitchFamily="34" charset="0"/>
                <a:cs typeface="Calibri Light" panose="020F0302020204030204" pitchFamily="34" charset="0"/>
              </a:rPr>
              <a:t>Hava yağmurlu mu?</a:t>
            </a:r>
          </a:p>
        </p:txBody>
      </p:sp>
      <p:sp>
        <p:nvSpPr>
          <p:cNvPr id="46" name="Oval 45">
            <a:extLst>
              <a:ext uri="{FF2B5EF4-FFF2-40B4-BE49-F238E27FC236}">
                <a16:creationId xmlns:a16="http://schemas.microsoft.com/office/drawing/2014/main" id="{297B87DB-0122-4E15-8F2B-1630E15362D6}"/>
              </a:ext>
            </a:extLst>
          </p:cNvPr>
          <p:cNvSpPr/>
          <p:nvPr/>
        </p:nvSpPr>
        <p:spPr>
          <a:xfrm>
            <a:off x="4258514" y="4438467"/>
            <a:ext cx="810086" cy="382368"/>
          </a:xfrm>
          <a:prstGeom prst="ellipse">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tr-TR" sz="1500" dirty="0">
                <a:latin typeface="Calibri Light" panose="020F0302020204030204" pitchFamily="34" charset="0"/>
                <a:cs typeface="Calibri Light" panose="020F0302020204030204" pitchFamily="34" charset="0"/>
              </a:rPr>
              <a:t>Bitir</a:t>
            </a:r>
          </a:p>
        </p:txBody>
      </p:sp>
      <p:cxnSp>
        <p:nvCxnSpPr>
          <p:cNvPr id="6" name="Düz Ok Bağlayıcısı 5">
            <a:extLst>
              <a:ext uri="{FF2B5EF4-FFF2-40B4-BE49-F238E27FC236}">
                <a16:creationId xmlns:a16="http://schemas.microsoft.com/office/drawing/2014/main" id="{953B95AB-BB22-42D0-95DB-306F776F8745}"/>
              </a:ext>
            </a:extLst>
          </p:cNvPr>
          <p:cNvCxnSpPr>
            <a:cxnSpLocks/>
            <a:stCxn id="96" idx="2"/>
            <a:endCxn id="46" idx="0"/>
          </p:cNvCxnSpPr>
          <p:nvPr/>
        </p:nvCxnSpPr>
        <p:spPr>
          <a:xfrm>
            <a:off x="4663557" y="3842345"/>
            <a:ext cx="0" cy="5961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1" name="Düz Ok Bağlayıcısı 60">
            <a:extLst>
              <a:ext uri="{FF2B5EF4-FFF2-40B4-BE49-F238E27FC236}">
                <a16:creationId xmlns:a16="http://schemas.microsoft.com/office/drawing/2014/main" id="{5EA38E3A-899C-4670-9031-9600BE865ECF}"/>
              </a:ext>
            </a:extLst>
          </p:cNvPr>
          <p:cNvCxnSpPr>
            <a:cxnSpLocks/>
            <a:stCxn id="4" idx="3"/>
            <a:endCxn id="33" idx="1"/>
          </p:cNvCxnSpPr>
          <p:nvPr/>
        </p:nvCxnSpPr>
        <p:spPr>
          <a:xfrm flipV="1">
            <a:off x="5698092" y="2496867"/>
            <a:ext cx="608627" cy="41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2" name="Düz Ok Bağlayıcısı 61">
            <a:extLst>
              <a:ext uri="{FF2B5EF4-FFF2-40B4-BE49-F238E27FC236}">
                <a16:creationId xmlns:a16="http://schemas.microsoft.com/office/drawing/2014/main" id="{5980855D-0622-40B1-B7B6-C503BC4B0F5C}"/>
              </a:ext>
            </a:extLst>
          </p:cNvPr>
          <p:cNvCxnSpPr>
            <a:cxnSpLocks/>
            <a:stCxn id="4" idx="1"/>
            <a:endCxn id="19" idx="3"/>
          </p:cNvCxnSpPr>
          <p:nvPr/>
        </p:nvCxnSpPr>
        <p:spPr>
          <a:xfrm flipH="1" flipV="1">
            <a:off x="3055832" y="2496867"/>
            <a:ext cx="573192" cy="41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Dikdörtgen 12">
            <a:extLst>
              <a:ext uri="{FF2B5EF4-FFF2-40B4-BE49-F238E27FC236}">
                <a16:creationId xmlns:a16="http://schemas.microsoft.com/office/drawing/2014/main" id="{B5C58BB4-F2B6-48F9-B9DE-575D8377BB79}"/>
              </a:ext>
            </a:extLst>
          </p:cNvPr>
          <p:cNvSpPr/>
          <p:nvPr/>
        </p:nvSpPr>
        <p:spPr>
          <a:xfrm>
            <a:off x="3121855" y="2216051"/>
            <a:ext cx="536236" cy="338554"/>
          </a:xfrm>
          <a:prstGeom prst="rect">
            <a:avLst/>
          </a:prstGeom>
          <a:noFill/>
        </p:spPr>
        <p:txBody>
          <a:bodyPr wrap="none" lIns="91440" tIns="45720" rIns="91440" bIns="45720">
            <a:spAutoFit/>
          </a:bodyPr>
          <a:lstStyle/>
          <a:p>
            <a:pPr algn="ctr"/>
            <a:r>
              <a:rPr lang="tr-TR" sz="1600" b="1" dirty="0">
                <a:ln w="0"/>
                <a:solidFill>
                  <a:schemeClr val="accent1"/>
                </a:solidFill>
                <a:latin typeface="Calibri Light" panose="020F0302020204030204" pitchFamily="34" charset="0"/>
                <a:cs typeface="Calibri Light" panose="020F0302020204030204" pitchFamily="34" charset="0"/>
              </a:rPr>
              <a:t>E</a:t>
            </a:r>
            <a:r>
              <a:rPr lang="tr-TR" sz="1600" dirty="0">
                <a:ln w="0"/>
                <a:solidFill>
                  <a:schemeClr val="accent1"/>
                </a:solidFill>
                <a:latin typeface="Calibri Light" panose="020F0302020204030204" pitchFamily="34" charset="0"/>
                <a:cs typeface="Calibri Light" panose="020F0302020204030204" pitchFamily="34" charset="0"/>
              </a:rPr>
              <a:t>vet</a:t>
            </a:r>
          </a:p>
        </p:txBody>
      </p:sp>
      <p:sp>
        <p:nvSpPr>
          <p:cNvPr id="71" name="Dikdörtgen 70">
            <a:extLst>
              <a:ext uri="{FF2B5EF4-FFF2-40B4-BE49-F238E27FC236}">
                <a16:creationId xmlns:a16="http://schemas.microsoft.com/office/drawing/2014/main" id="{EF1E5C9E-AF97-4257-862E-8BBE3E3DD34E}"/>
              </a:ext>
            </a:extLst>
          </p:cNvPr>
          <p:cNvSpPr/>
          <p:nvPr/>
        </p:nvSpPr>
        <p:spPr>
          <a:xfrm>
            <a:off x="5652120" y="2213000"/>
            <a:ext cx="608628" cy="338554"/>
          </a:xfrm>
          <a:prstGeom prst="rect">
            <a:avLst/>
          </a:prstGeom>
          <a:noFill/>
        </p:spPr>
        <p:txBody>
          <a:bodyPr wrap="none" lIns="91440" tIns="45720" rIns="91440" bIns="45720">
            <a:spAutoFit/>
          </a:bodyPr>
          <a:lstStyle/>
          <a:p>
            <a:pPr algn="ctr"/>
            <a:r>
              <a:rPr lang="tr-TR" sz="1600" b="1" dirty="0">
                <a:ln w="0"/>
                <a:solidFill>
                  <a:schemeClr val="accent1"/>
                </a:solidFill>
                <a:latin typeface="Calibri Light" panose="020F0302020204030204" pitchFamily="34" charset="0"/>
                <a:cs typeface="Calibri Light" panose="020F0302020204030204" pitchFamily="34" charset="0"/>
              </a:rPr>
              <a:t>H</a:t>
            </a:r>
            <a:r>
              <a:rPr lang="tr-TR" sz="1600" dirty="0">
                <a:ln w="0"/>
                <a:solidFill>
                  <a:schemeClr val="accent1"/>
                </a:solidFill>
                <a:latin typeface="Calibri Light" panose="020F0302020204030204" pitchFamily="34" charset="0"/>
                <a:cs typeface="Calibri Light" panose="020F0302020204030204" pitchFamily="34" charset="0"/>
              </a:rPr>
              <a:t>ayır</a:t>
            </a:r>
          </a:p>
        </p:txBody>
      </p:sp>
      <p:cxnSp>
        <p:nvCxnSpPr>
          <p:cNvPr id="73" name="Bağlayıcı: Dirsek 72">
            <a:extLst>
              <a:ext uri="{FF2B5EF4-FFF2-40B4-BE49-F238E27FC236}">
                <a16:creationId xmlns:a16="http://schemas.microsoft.com/office/drawing/2014/main" id="{45C874F0-6B92-41CE-83EB-08057453F087}"/>
              </a:ext>
            </a:extLst>
          </p:cNvPr>
          <p:cNvCxnSpPr>
            <a:cxnSpLocks/>
            <a:stCxn id="19" idx="2"/>
            <a:endCxn id="96" idx="1"/>
          </p:cNvCxnSpPr>
          <p:nvPr/>
        </p:nvCxnSpPr>
        <p:spPr>
          <a:xfrm rot="16200000" flipH="1">
            <a:off x="2596474" y="2360345"/>
            <a:ext cx="971692" cy="1722313"/>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75" name="Bağlayıcı: Dirsek 74">
            <a:extLst>
              <a:ext uri="{FF2B5EF4-FFF2-40B4-BE49-F238E27FC236}">
                <a16:creationId xmlns:a16="http://schemas.microsoft.com/office/drawing/2014/main" id="{7DDFAA02-7314-4DD5-9AA5-02D39B063575}"/>
              </a:ext>
            </a:extLst>
          </p:cNvPr>
          <p:cNvCxnSpPr>
            <a:cxnSpLocks/>
            <a:stCxn id="33" idx="2"/>
            <a:endCxn id="96" idx="3"/>
          </p:cNvCxnSpPr>
          <p:nvPr/>
        </p:nvCxnSpPr>
        <p:spPr>
          <a:xfrm rot="5400000">
            <a:off x="5722028" y="2397266"/>
            <a:ext cx="971692" cy="1648473"/>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91" name="Düz Ok Bağlayıcısı 90">
            <a:extLst>
              <a:ext uri="{FF2B5EF4-FFF2-40B4-BE49-F238E27FC236}">
                <a16:creationId xmlns:a16="http://schemas.microsoft.com/office/drawing/2014/main" id="{42F721AC-7895-4092-BE53-BEC5469B26FD}"/>
              </a:ext>
            </a:extLst>
          </p:cNvPr>
          <p:cNvCxnSpPr>
            <a:cxnSpLocks/>
            <a:stCxn id="16" idx="4"/>
            <a:endCxn id="4" idx="0"/>
          </p:cNvCxnSpPr>
          <p:nvPr/>
        </p:nvCxnSpPr>
        <p:spPr>
          <a:xfrm>
            <a:off x="4663557" y="1441953"/>
            <a:ext cx="0" cy="4992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6" name="Dikdörtgen 95">
            <a:extLst>
              <a:ext uri="{FF2B5EF4-FFF2-40B4-BE49-F238E27FC236}">
                <a16:creationId xmlns:a16="http://schemas.microsoft.com/office/drawing/2014/main" id="{C1772356-EF8E-492C-8CB0-BD116A59AB47}"/>
              </a:ext>
            </a:extLst>
          </p:cNvPr>
          <p:cNvSpPr/>
          <p:nvPr/>
        </p:nvSpPr>
        <p:spPr>
          <a:xfrm>
            <a:off x="3943477" y="3572345"/>
            <a:ext cx="1440160" cy="27000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tr-TR" sz="1500" dirty="0">
                <a:latin typeface="Calibri Light" panose="020F0302020204030204" pitchFamily="34" charset="0"/>
                <a:cs typeface="Calibri Light" panose="020F0302020204030204" pitchFamily="34" charset="0"/>
              </a:rPr>
              <a:t>Evden çık</a:t>
            </a:r>
          </a:p>
        </p:txBody>
      </p:sp>
      <p:cxnSp>
        <p:nvCxnSpPr>
          <p:cNvPr id="104" name="Düz Bağlayıcı 103">
            <a:extLst>
              <a:ext uri="{FF2B5EF4-FFF2-40B4-BE49-F238E27FC236}">
                <a16:creationId xmlns:a16="http://schemas.microsoft.com/office/drawing/2014/main" id="{84109921-5479-4E31-9824-450868A2EE60}"/>
              </a:ext>
            </a:extLst>
          </p:cNvPr>
          <p:cNvCxnSpPr>
            <a:cxnSpLocks/>
          </p:cNvCxnSpPr>
          <p:nvPr/>
        </p:nvCxnSpPr>
        <p:spPr>
          <a:xfrm>
            <a:off x="1187624" y="699542"/>
            <a:ext cx="6696744"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19" name="Akış Çizelgesi: Belge 18">
            <a:extLst>
              <a:ext uri="{FF2B5EF4-FFF2-40B4-BE49-F238E27FC236}">
                <a16:creationId xmlns:a16="http://schemas.microsoft.com/office/drawing/2014/main" id="{6A6AED70-68C0-4E1C-B881-CCD437A16C8A}"/>
              </a:ext>
            </a:extLst>
          </p:cNvPr>
          <p:cNvSpPr/>
          <p:nvPr/>
        </p:nvSpPr>
        <p:spPr>
          <a:xfrm>
            <a:off x="1386496" y="2221699"/>
            <a:ext cx="1669336" cy="550341"/>
          </a:xfrm>
          <a:prstGeom prst="flowChartDocumen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tr-TR" sz="1600" dirty="0">
                <a:latin typeface="Calibri Light" panose="020F0302020204030204" pitchFamily="34" charset="0"/>
                <a:cs typeface="Calibri Light" panose="020F0302020204030204" pitchFamily="34" charset="0"/>
              </a:rPr>
              <a:t>Yanına şemsiye al</a:t>
            </a:r>
          </a:p>
        </p:txBody>
      </p:sp>
      <p:sp>
        <p:nvSpPr>
          <p:cNvPr id="33" name="Akış Çizelgesi: Belge 32">
            <a:extLst>
              <a:ext uri="{FF2B5EF4-FFF2-40B4-BE49-F238E27FC236}">
                <a16:creationId xmlns:a16="http://schemas.microsoft.com/office/drawing/2014/main" id="{C42F3E01-5EA9-4BFB-941A-2707A117BA40}"/>
              </a:ext>
            </a:extLst>
          </p:cNvPr>
          <p:cNvSpPr/>
          <p:nvPr/>
        </p:nvSpPr>
        <p:spPr>
          <a:xfrm>
            <a:off x="6306719" y="2221699"/>
            <a:ext cx="1450787" cy="550341"/>
          </a:xfrm>
          <a:prstGeom prst="flowChartDocumen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tr-TR" sz="1600" dirty="0">
                <a:latin typeface="Calibri Light" panose="020F0302020204030204" pitchFamily="34" charset="0"/>
                <a:cs typeface="Calibri Light" panose="020F0302020204030204" pitchFamily="34" charset="0"/>
              </a:rPr>
              <a:t>Şemsiye alma</a:t>
            </a:r>
          </a:p>
        </p:txBody>
      </p:sp>
    </p:spTree>
    <p:extLst>
      <p:ext uri="{BB962C8B-B14F-4D97-AF65-F5344CB8AC3E}">
        <p14:creationId xmlns:p14="http://schemas.microsoft.com/office/powerpoint/2010/main" val="18600481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wipe(up)">
                                      <p:cBhvr>
                                        <p:cTn id="21" dur="500"/>
                                        <p:tgtEl>
                                          <p:spTgt spid="9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right)">
                                      <p:cBhvr>
                                        <p:cTn id="33" dur="500"/>
                                        <p:tgtEl>
                                          <p:spTgt spid="13"/>
                                        </p:tgtEl>
                                      </p:cBhvr>
                                    </p:animEffect>
                                  </p:childTnLst>
                                </p:cTn>
                              </p:par>
                              <p:par>
                                <p:cTn id="34" presetID="22" presetClass="entr" presetSubtype="2" fill="hold" nodeType="with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right)">
                                      <p:cBhvr>
                                        <p:cTn id="36" dur="500"/>
                                        <p:tgtEl>
                                          <p:spTgt spid="6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wipe(left)">
                                      <p:cBhvr>
                                        <p:cTn id="48" dur="500"/>
                                        <p:tgtEl>
                                          <p:spTgt spid="73"/>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up)">
                                      <p:cBhvr>
                                        <p:cTn id="60" dur="5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46"/>
                                        </p:tgtEl>
                                        <p:attrNameLst>
                                          <p:attrName>style.visibility</p:attrName>
                                        </p:attrNameLst>
                                      </p:cBhvr>
                                      <p:to>
                                        <p:strVal val="visible"/>
                                      </p:to>
                                    </p:set>
                                    <p:anim calcmode="lin" valueType="num">
                                      <p:cBhvr>
                                        <p:cTn id="65" dur="500" fill="hold"/>
                                        <p:tgtEl>
                                          <p:spTgt spid="46"/>
                                        </p:tgtEl>
                                        <p:attrNameLst>
                                          <p:attrName>ppt_w</p:attrName>
                                        </p:attrNameLst>
                                      </p:cBhvr>
                                      <p:tavLst>
                                        <p:tav tm="0">
                                          <p:val>
                                            <p:fltVal val="0"/>
                                          </p:val>
                                        </p:tav>
                                        <p:tav tm="100000">
                                          <p:val>
                                            <p:strVal val="#ppt_w"/>
                                          </p:val>
                                        </p:tav>
                                      </p:tavLst>
                                    </p:anim>
                                    <p:anim calcmode="lin" valueType="num">
                                      <p:cBhvr>
                                        <p:cTn id="66" dur="500" fill="hold"/>
                                        <p:tgtEl>
                                          <p:spTgt spid="46"/>
                                        </p:tgtEl>
                                        <p:attrNameLst>
                                          <p:attrName>ppt_h</p:attrName>
                                        </p:attrNameLst>
                                      </p:cBhvr>
                                      <p:tavLst>
                                        <p:tav tm="0">
                                          <p:val>
                                            <p:fltVal val="0"/>
                                          </p:val>
                                        </p:tav>
                                        <p:tav tm="100000">
                                          <p:val>
                                            <p:strVal val="#ppt_h"/>
                                          </p:val>
                                        </p:tav>
                                      </p:tavLst>
                                    </p:anim>
                                    <p:animEffect transition="in" filter="fade">
                                      <p:cBhvr>
                                        <p:cTn id="67" dur="500"/>
                                        <p:tgtEl>
                                          <p:spTgt spid="4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wipe(left)">
                                      <p:cBhvr>
                                        <p:cTn id="72" dur="500"/>
                                        <p:tgtEl>
                                          <p:spTgt spid="61"/>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left)">
                                      <p:cBhvr>
                                        <p:cTn id="75" dur="500"/>
                                        <p:tgtEl>
                                          <p:spTgt spid="71"/>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fltVal val="0"/>
                                          </p:val>
                                        </p:tav>
                                        <p:tav tm="100000">
                                          <p:val>
                                            <p:strVal val="#ppt_w"/>
                                          </p:val>
                                        </p:tav>
                                      </p:tavLst>
                                    </p:anim>
                                    <p:anim calcmode="lin" valueType="num">
                                      <p:cBhvr>
                                        <p:cTn id="81" dur="500" fill="hold"/>
                                        <p:tgtEl>
                                          <p:spTgt spid="33"/>
                                        </p:tgtEl>
                                        <p:attrNameLst>
                                          <p:attrName>ppt_h</p:attrName>
                                        </p:attrNameLst>
                                      </p:cBhvr>
                                      <p:tavLst>
                                        <p:tav tm="0">
                                          <p:val>
                                            <p:fltVal val="0"/>
                                          </p:val>
                                        </p:tav>
                                        <p:tav tm="100000">
                                          <p:val>
                                            <p:strVal val="#ppt_h"/>
                                          </p:val>
                                        </p:tav>
                                      </p:tavLst>
                                    </p:anim>
                                    <p:animEffect transition="in" filter="fade">
                                      <p:cBhvr>
                                        <p:cTn id="82" dur="500"/>
                                        <p:tgtEl>
                                          <p:spTgt spid="3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2" fill="hold" nodeType="click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wipe(right)">
                                      <p:cBhvr>
                                        <p:cTn id="8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P spid="4" grpId="0" animBg="1"/>
      <p:bldP spid="46" grpId="0" animBg="1"/>
      <p:bldP spid="13" grpId="0"/>
      <p:bldP spid="71" grpId="0"/>
      <p:bldP spid="96" grpId="0" animBg="1"/>
      <p:bldP spid="19"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08" y="-11342"/>
            <a:ext cx="7867482" cy="494858"/>
          </a:xfrm>
        </p:spPr>
        <p:txBody>
          <a:bodyPr>
            <a:noAutofit/>
          </a:bodyPr>
          <a:lstStyle/>
          <a:p>
            <a:r>
              <a:rPr lang="tr-TR" sz="2600" dirty="0">
                <a:solidFill>
                  <a:schemeClr val="accent1"/>
                </a:solidFill>
                <a:cs typeface="Calibri Light" panose="020F0302020204030204" pitchFamily="34" charset="0"/>
              </a:rPr>
              <a:t>Problem Çözmede Kullanılan Yöntem ve Teknikler</a:t>
            </a:r>
          </a:p>
        </p:txBody>
      </p:sp>
      <p:cxnSp>
        <p:nvCxnSpPr>
          <p:cNvPr id="7" name="Düz Bağlayıcı 6">
            <a:extLst>
              <a:ext uri="{FF2B5EF4-FFF2-40B4-BE49-F238E27FC236}">
                <a16:creationId xmlns:a16="http://schemas.microsoft.com/office/drawing/2014/main" id="{FB60AF0F-7CCC-4644-8BA0-7BAF0F6C61E5}"/>
              </a:ext>
            </a:extLst>
          </p:cNvPr>
          <p:cNvCxnSpPr>
            <a:cxnSpLocks/>
          </p:cNvCxnSpPr>
          <p:nvPr/>
        </p:nvCxnSpPr>
        <p:spPr>
          <a:xfrm>
            <a:off x="0" y="483516"/>
            <a:ext cx="9144000" cy="0"/>
          </a:xfrm>
          <a:prstGeom prst="line">
            <a:avLst/>
          </a:prstGeom>
          <a:ln w="28575"/>
        </p:spPr>
        <p:style>
          <a:lnRef idx="2">
            <a:schemeClr val="accent1"/>
          </a:lnRef>
          <a:fillRef idx="0">
            <a:schemeClr val="accent1"/>
          </a:fillRef>
          <a:effectRef idx="1">
            <a:schemeClr val="accent1"/>
          </a:effectRef>
          <a:fontRef idx="minor">
            <a:schemeClr val="tx1"/>
          </a:fontRef>
        </p:style>
      </p:cxnSp>
      <p:pic>
        <p:nvPicPr>
          <p:cNvPr id="5" name="Picture 2" descr="http://www.kesfetprojesi.org/kodlama/dl/5.2/5.2.A1%20Problem%20%C3%87%C3%B6zme%20Stratejileri%20G%C3%B6rseli.jpg">
            <a:extLst>
              <a:ext uri="{FF2B5EF4-FFF2-40B4-BE49-F238E27FC236}">
                <a16:creationId xmlns:a16="http://schemas.microsoft.com/office/drawing/2014/main" id="{F330A573-33E1-4C3B-B349-0917F2FC01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997" y="627536"/>
            <a:ext cx="6388005" cy="4515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1134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rightselection.com/blog/wp-content/uploads/2012/12/thinking.png"/>
          <p:cNvPicPr>
            <a:picLocks noChangeAspect="1" noChangeArrowheads="1"/>
          </p:cNvPicPr>
          <p:nvPr/>
        </p:nvPicPr>
        <p:blipFill rotWithShape="1">
          <a:blip r:embed="rId2">
            <a:extLst>
              <a:ext uri="{28A0092B-C50C-407E-A947-70E740481C1C}">
                <a14:useLocalDpi xmlns:a14="http://schemas.microsoft.com/office/drawing/2010/main" val="0"/>
              </a:ext>
            </a:extLst>
          </a:blip>
          <a:srcRect l="24637" r="27537" b="14883"/>
          <a:stretch/>
        </p:blipFill>
        <p:spPr bwMode="auto">
          <a:xfrm>
            <a:off x="5940155" y="2781456"/>
            <a:ext cx="1765461" cy="2231692"/>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a:xfrm>
            <a:off x="1259632" y="180224"/>
            <a:ext cx="5643246" cy="442227"/>
          </a:xfrm>
        </p:spPr>
        <p:txBody>
          <a:bodyPr>
            <a:noAutofit/>
          </a:bodyPr>
          <a:lstStyle/>
          <a:p>
            <a:pPr algn="ctr"/>
            <a:r>
              <a:rPr lang="tr-TR" dirty="0">
                <a:solidFill>
                  <a:schemeClr val="accent1"/>
                </a:solidFill>
              </a:rPr>
              <a:t>Uygulama</a:t>
            </a:r>
          </a:p>
        </p:txBody>
      </p:sp>
      <p:sp>
        <p:nvSpPr>
          <p:cNvPr id="3" name="İçerik Yer Tutucusu 2"/>
          <p:cNvSpPr>
            <a:spLocks noGrp="1"/>
          </p:cNvSpPr>
          <p:nvPr>
            <p:ph idx="1"/>
          </p:nvPr>
        </p:nvSpPr>
        <p:spPr>
          <a:xfrm>
            <a:off x="1259632" y="1053265"/>
            <a:ext cx="6624736" cy="1651096"/>
          </a:xfrm>
        </p:spPr>
        <p:txBody>
          <a:bodyPr anchor="t">
            <a:noAutofit/>
          </a:bodyPr>
          <a:lstStyle/>
          <a:p>
            <a:pPr algn="just"/>
            <a:r>
              <a:rPr lang="tr-TR" sz="2000" dirty="0">
                <a:latin typeface="+mj-lt"/>
                <a:cs typeface="Arial" panose="020B0604020202020204" pitchFamily="34" charset="0"/>
              </a:rPr>
              <a:t>Bir öğrencinin klavyeden girilen iki notunun ortalamasını hesaplayan ve çıkan sonuca göre notun iyi veya kötü olduğunu ekrana yazdıran programın algoritmasını ve akış şemasını hazırlayınız.</a:t>
            </a:r>
          </a:p>
          <a:p>
            <a:pPr algn="just"/>
            <a:r>
              <a:rPr lang="tr-TR" sz="2000" dirty="0">
                <a:latin typeface="+mj-lt"/>
                <a:cs typeface="Arial" panose="020B0604020202020204" pitchFamily="34" charset="0"/>
              </a:rPr>
              <a:t>(Ortalama 70’ten büyük ise </a:t>
            </a:r>
            <a:r>
              <a:rPr lang="tr-TR" sz="2000" b="1" dirty="0">
                <a:latin typeface="+mj-lt"/>
                <a:cs typeface="Arial" panose="020B0604020202020204" pitchFamily="34" charset="0"/>
              </a:rPr>
              <a:t>İYİ</a:t>
            </a:r>
            <a:r>
              <a:rPr lang="tr-TR" sz="2000" dirty="0">
                <a:latin typeface="+mj-lt"/>
                <a:cs typeface="Arial" panose="020B0604020202020204" pitchFamily="34" charset="0"/>
              </a:rPr>
              <a:t>, küçük ise </a:t>
            </a:r>
            <a:r>
              <a:rPr lang="tr-TR" sz="2000" b="1" dirty="0">
                <a:latin typeface="+mj-lt"/>
                <a:cs typeface="Arial" panose="020B0604020202020204" pitchFamily="34" charset="0"/>
              </a:rPr>
              <a:t>KÖTÜ</a:t>
            </a:r>
            <a:r>
              <a:rPr lang="tr-TR" sz="2000" dirty="0">
                <a:latin typeface="+mj-lt"/>
                <a:cs typeface="Arial" panose="020B0604020202020204" pitchFamily="34" charset="0"/>
              </a:rPr>
              <a:t> kabul edilecek.)</a:t>
            </a:r>
          </a:p>
        </p:txBody>
      </p:sp>
      <p:cxnSp>
        <p:nvCxnSpPr>
          <p:cNvPr id="5" name="Düz Bağlayıcı 4">
            <a:extLst>
              <a:ext uri="{FF2B5EF4-FFF2-40B4-BE49-F238E27FC236}">
                <a16:creationId xmlns:a16="http://schemas.microsoft.com/office/drawing/2014/main" id="{09CD90E4-1430-46F4-9E2C-6F71DFB4DA54}"/>
              </a:ext>
            </a:extLst>
          </p:cNvPr>
          <p:cNvCxnSpPr>
            <a:cxnSpLocks/>
          </p:cNvCxnSpPr>
          <p:nvPr/>
        </p:nvCxnSpPr>
        <p:spPr>
          <a:xfrm>
            <a:off x="1187624" y="699542"/>
            <a:ext cx="6696744" cy="0"/>
          </a:xfrm>
          <a:prstGeom prst="line">
            <a:avLst/>
          </a:prstGeom>
          <a:ln w="285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61629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10242"/>
                                        </p:tgtEl>
                                        <p:attrNameLst>
                                          <p:attrName>style.visibility</p:attrName>
                                        </p:attrNameLst>
                                      </p:cBhvr>
                                      <p:to>
                                        <p:strVal val="visible"/>
                                      </p:to>
                                    </p:set>
                                    <p:anim calcmode="lin" valueType="num">
                                      <p:cBhvr additive="base">
                                        <p:cTn id="14" dur="500" fill="hold"/>
                                        <p:tgtEl>
                                          <p:spTgt spid="10242"/>
                                        </p:tgtEl>
                                        <p:attrNameLst>
                                          <p:attrName>ppt_x</p:attrName>
                                        </p:attrNameLst>
                                      </p:cBhvr>
                                      <p:tavLst>
                                        <p:tav tm="0">
                                          <p:val>
                                            <p:strVal val="1+#ppt_w/2"/>
                                          </p:val>
                                        </p:tav>
                                        <p:tav tm="100000">
                                          <p:val>
                                            <p:strVal val="#ppt_x"/>
                                          </p:val>
                                        </p:tav>
                                      </p:tavLst>
                                    </p:anim>
                                    <p:anim calcmode="lin" valueType="num">
                                      <p:cBhvr additive="base">
                                        <p:cTn id="15" dur="500" fill="hold"/>
                                        <p:tgtEl>
                                          <p:spTgt spid="1024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9632" y="180224"/>
            <a:ext cx="5643246" cy="442227"/>
          </a:xfrm>
        </p:spPr>
        <p:txBody>
          <a:bodyPr>
            <a:noAutofit/>
          </a:bodyPr>
          <a:lstStyle/>
          <a:p>
            <a:pPr algn="ctr"/>
            <a:r>
              <a:rPr lang="tr-TR" dirty="0">
                <a:solidFill>
                  <a:schemeClr val="accent1"/>
                </a:solidFill>
              </a:rPr>
              <a:t>Uygulama</a:t>
            </a:r>
          </a:p>
        </p:txBody>
      </p:sp>
      <p:cxnSp>
        <p:nvCxnSpPr>
          <p:cNvPr id="5" name="Düz Bağlayıcı 4">
            <a:extLst>
              <a:ext uri="{FF2B5EF4-FFF2-40B4-BE49-F238E27FC236}">
                <a16:creationId xmlns:a16="http://schemas.microsoft.com/office/drawing/2014/main" id="{09CD90E4-1430-46F4-9E2C-6F71DFB4DA54}"/>
              </a:ext>
            </a:extLst>
          </p:cNvPr>
          <p:cNvCxnSpPr>
            <a:cxnSpLocks/>
          </p:cNvCxnSpPr>
          <p:nvPr/>
        </p:nvCxnSpPr>
        <p:spPr>
          <a:xfrm>
            <a:off x="1187624" y="699542"/>
            <a:ext cx="6696744"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8DC57080-C2E9-4A22-9B2E-5BD1D01C6BEC}"/>
              </a:ext>
            </a:extLst>
          </p:cNvPr>
          <p:cNvSpPr/>
          <p:nvPr/>
        </p:nvSpPr>
        <p:spPr>
          <a:xfrm>
            <a:off x="2285561" y="911156"/>
            <a:ext cx="810086" cy="382368"/>
          </a:xfrm>
          <a:prstGeom prst="ellipse">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tr-TR" sz="1500" dirty="0">
                <a:latin typeface="Calibri Light" panose="020F0302020204030204" pitchFamily="34" charset="0"/>
                <a:cs typeface="Calibri Light" panose="020F0302020204030204" pitchFamily="34" charset="0"/>
              </a:rPr>
              <a:t>Başla</a:t>
            </a:r>
          </a:p>
        </p:txBody>
      </p:sp>
      <p:sp>
        <p:nvSpPr>
          <p:cNvPr id="9" name="Paralelkenar 8">
            <a:extLst>
              <a:ext uri="{FF2B5EF4-FFF2-40B4-BE49-F238E27FC236}">
                <a16:creationId xmlns:a16="http://schemas.microsoft.com/office/drawing/2014/main" id="{DAD0889A-F23E-4B86-9ADB-BFAC105134EA}"/>
              </a:ext>
            </a:extLst>
          </p:cNvPr>
          <p:cNvSpPr/>
          <p:nvPr/>
        </p:nvSpPr>
        <p:spPr>
          <a:xfrm>
            <a:off x="1686119" y="1644938"/>
            <a:ext cx="2008977" cy="270000"/>
          </a:xfrm>
          <a:prstGeom prst="parallelogram">
            <a:avLst>
              <a:gd name="adj" fmla="val 57712"/>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a:r>
              <a:rPr lang="tr-TR" sz="1500" dirty="0">
                <a:latin typeface="Calibri Light" panose="020F0302020204030204" pitchFamily="34" charset="0"/>
                <a:cs typeface="Calibri Light" panose="020F0302020204030204" pitchFamily="34" charset="0"/>
              </a:rPr>
              <a:t>1. Sınav notunu gir</a:t>
            </a:r>
          </a:p>
        </p:txBody>
      </p:sp>
      <p:sp>
        <p:nvSpPr>
          <p:cNvPr id="10" name="Dikdörtgen 9">
            <a:extLst>
              <a:ext uri="{FF2B5EF4-FFF2-40B4-BE49-F238E27FC236}">
                <a16:creationId xmlns:a16="http://schemas.microsoft.com/office/drawing/2014/main" id="{68867E09-A4E9-423E-B0A8-ADD52C9F8E98}"/>
              </a:ext>
            </a:extLst>
          </p:cNvPr>
          <p:cNvSpPr/>
          <p:nvPr/>
        </p:nvSpPr>
        <p:spPr>
          <a:xfrm>
            <a:off x="1970524" y="2266352"/>
            <a:ext cx="1440160" cy="27000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tr-TR" sz="1500" dirty="0">
                <a:latin typeface="Calibri Light" panose="020F0302020204030204" pitchFamily="34" charset="0"/>
                <a:cs typeface="Calibri Light" panose="020F0302020204030204" pitchFamily="34" charset="0"/>
              </a:rPr>
              <a:t>Sınav1 = 1. Sınav</a:t>
            </a:r>
          </a:p>
        </p:txBody>
      </p:sp>
      <p:sp>
        <p:nvSpPr>
          <p:cNvPr id="11" name="Paralelkenar 10">
            <a:extLst>
              <a:ext uri="{FF2B5EF4-FFF2-40B4-BE49-F238E27FC236}">
                <a16:creationId xmlns:a16="http://schemas.microsoft.com/office/drawing/2014/main" id="{102A005B-95BA-4C8B-8451-C1EBC85C74E4}"/>
              </a:ext>
            </a:extLst>
          </p:cNvPr>
          <p:cNvSpPr/>
          <p:nvPr/>
        </p:nvSpPr>
        <p:spPr>
          <a:xfrm>
            <a:off x="1686119" y="2887766"/>
            <a:ext cx="2008977" cy="270000"/>
          </a:xfrm>
          <a:prstGeom prst="parallelogram">
            <a:avLst>
              <a:gd name="adj" fmla="val 57712"/>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a:r>
              <a:rPr lang="tr-TR" sz="1500" dirty="0">
                <a:latin typeface="Calibri Light" panose="020F0302020204030204" pitchFamily="34" charset="0"/>
                <a:cs typeface="Calibri Light" panose="020F0302020204030204" pitchFamily="34" charset="0"/>
              </a:rPr>
              <a:t>2. Sınav notunu gir</a:t>
            </a:r>
          </a:p>
        </p:txBody>
      </p:sp>
      <p:sp>
        <p:nvSpPr>
          <p:cNvPr id="12" name="Dikdörtgen 11">
            <a:extLst>
              <a:ext uri="{FF2B5EF4-FFF2-40B4-BE49-F238E27FC236}">
                <a16:creationId xmlns:a16="http://schemas.microsoft.com/office/drawing/2014/main" id="{05901A29-8DA7-416A-93F4-3BBB66AC800B}"/>
              </a:ext>
            </a:extLst>
          </p:cNvPr>
          <p:cNvSpPr/>
          <p:nvPr/>
        </p:nvSpPr>
        <p:spPr>
          <a:xfrm>
            <a:off x="1970524" y="3509180"/>
            <a:ext cx="1440160" cy="27000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tr-TR" sz="1500" dirty="0">
                <a:latin typeface="Calibri Light" panose="020F0302020204030204" pitchFamily="34" charset="0"/>
                <a:cs typeface="Calibri Light" panose="020F0302020204030204" pitchFamily="34" charset="0"/>
              </a:rPr>
              <a:t>Sınav2 = 2. Sınav</a:t>
            </a:r>
          </a:p>
        </p:txBody>
      </p:sp>
      <p:sp>
        <p:nvSpPr>
          <p:cNvPr id="13" name="Dikdörtgen 12">
            <a:extLst>
              <a:ext uri="{FF2B5EF4-FFF2-40B4-BE49-F238E27FC236}">
                <a16:creationId xmlns:a16="http://schemas.microsoft.com/office/drawing/2014/main" id="{5DA420AE-15CD-42B9-BE1C-2784A9916168}"/>
              </a:ext>
            </a:extLst>
          </p:cNvPr>
          <p:cNvSpPr/>
          <p:nvPr/>
        </p:nvSpPr>
        <p:spPr>
          <a:xfrm>
            <a:off x="1452963" y="4130592"/>
            <a:ext cx="2475287" cy="27000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tr-TR" sz="1500" dirty="0">
                <a:latin typeface="Calibri Light" panose="020F0302020204030204" pitchFamily="34" charset="0"/>
                <a:cs typeface="Calibri Light" panose="020F0302020204030204" pitchFamily="34" charset="0"/>
              </a:rPr>
              <a:t>Ortalama = (Sınav1+Sınav2)/2</a:t>
            </a:r>
          </a:p>
        </p:txBody>
      </p:sp>
      <p:sp>
        <p:nvSpPr>
          <p:cNvPr id="14" name="Akış Çizelgesi: Karar 13">
            <a:extLst>
              <a:ext uri="{FF2B5EF4-FFF2-40B4-BE49-F238E27FC236}">
                <a16:creationId xmlns:a16="http://schemas.microsoft.com/office/drawing/2014/main" id="{A3395B71-8EDA-4048-81A7-B90151C7457E}"/>
              </a:ext>
            </a:extLst>
          </p:cNvPr>
          <p:cNvSpPr/>
          <p:nvPr/>
        </p:nvSpPr>
        <p:spPr>
          <a:xfrm>
            <a:off x="5025689" y="1985734"/>
            <a:ext cx="1897552" cy="1009212"/>
          </a:xfrm>
          <a:prstGeom prst="flowChartDecision">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tr-TR" sz="1350" dirty="0">
                <a:latin typeface="Calibri Light" panose="020F0302020204030204" pitchFamily="34" charset="0"/>
                <a:cs typeface="Calibri Light" panose="020F0302020204030204" pitchFamily="34" charset="0"/>
              </a:rPr>
              <a:t>Ortalama&lt;70</a:t>
            </a:r>
          </a:p>
        </p:txBody>
      </p:sp>
      <p:cxnSp>
        <p:nvCxnSpPr>
          <p:cNvPr id="17" name="Bağlayıcı: Dirsek 16">
            <a:extLst>
              <a:ext uri="{FF2B5EF4-FFF2-40B4-BE49-F238E27FC236}">
                <a16:creationId xmlns:a16="http://schemas.microsoft.com/office/drawing/2014/main" id="{3DC51FB2-5ABC-4E49-B26F-AD7B27C939DE}"/>
              </a:ext>
            </a:extLst>
          </p:cNvPr>
          <p:cNvCxnSpPr>
            <a:cxnSpLocks/>
            <a:stCxn id="13" idx="2"/>
            <a:endCxn id="14" idx="0"/>
          </p:cNvCxnSpPr>
          <p:nvPr/>
        </p:nvCxnSpPr>
        <p:spPr>
          <a:xfrm rot="5400000" flipH="1" flipV="1">
            <a:off x="3125105" y="1551235"/>
            <a:ext cx="2414858" cy="3283861"/>
          </a:xfrm>
          <a:prstGeom prst="bentConnector5">
            <a:avLst>
              <a:gd name="adj1" fmla="val -9466"/>
              <a:gd name="adj2" fmla="val 42255"/>
              <a:gd name="adj3" fmla="val 109466"/>
            </a:avLst>
          </a:prstGeom>
          <a:ln>
            <a:tailEnd type="triangle"/>
          </a:ln>
        </p:spPr>
        <p:style>
          <a:lnRef idx="1">
            <a:schemeClr val="dk1"/>
          </a:lnRef>
          <a:fillRef idx="0">
            <a:schemeClr val="dk1"/>
          </a:fillRef>
          <a:effectRef idx="0">
            <a:schemeClr val="dk1"/>
          </a:effectRef>
          <a:fontRef idx="minor">
            <a:schemeClr val="tx1"/>
          </a:fontRef>
        </p:style>
      </p:cxnSp>
      <p:cxnSp>
        <p:nvCxnSpPr>
          <p:cNvPr id="18" name="Düz Ok Bağlayıcısı 17">
            <a:extLst>
              <a:ext uri="{FF2B5EF4-FFF2-40B4-BE49-F238E27FC236}">
                <a16:creationId xmlns:a16="http://schemas.microsoft.com/office/drawing/2014/main" id="{D1AF8BB3-A23D-48F4-9CEB-242AE88B97F4}"/>
              </a:ext>
            </a:extLst>
          </p:cNvPr>
          <p:cNvCxnSpPr>
            <a:cxnSpLocks/>
            <a:stCxn id="8" idx="4"/>
            <a:endCxn id="9" idx="0"/>
          </p:cNvCxnSpPr>
          <p:nvPr/>
        </p:nvCxnSpPr>
        <p:spPr>
          <a:xfrm>
            <a:off x="2690607" y="1293524"/>
            <a:ext cx="1" cy="3514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Düz Ok Bağlayıcısı 20">
            <a:extLst>
              <a:ext uri="{FF2B5EF4-FFF2-40B4-BE49-F238E27FC236}">
                <a16:creationId xmlns:a16="http://schemas.microsoft.com/office/drawing/2014/main" id="{CEEFD8FC-627F-40CA-A2F7-662119866430}"/>
              </a:ext>
            </a:extLst>
          </p:cNvPr>
          <p:cNvCxnSpPr>
            <a:cxnSpLocks/>
            <a:stCxn id="9" idx="4"/>
            <a:endCxn id="10" idx="0"/>
          </p:cNvCxnSpPr>
          <p:nvPr/>
        </p:nvCxnSpPr>
        <p:spPr>
          <a:xfrm flipH="1">
            <a:off x="2690607" y="1914938"/>
            <a:ext cx="1" cy="3514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Düz Ok Bağlayıcısı 23">
            <a:extLst>
              <a:ext uri="{FF2B5EF4-FFF2-40B4-BE49-F238E27FC236}">
                <a16:creationId xmlns:a16="http://schemas.microsoft.com/office/drawing/2014/main" id="{2B5250C0-202C-4876-86B9-2767ED6713A4}"/>
              </a:ext>
            </a:extLst>
          </p:cNvPr>
          <p:cNvCxnSpPr>
            <a:cxnSpLocks/>
            <a:stCxn id="10" idx="2"/>
            <a:endCxn id="11" idx="0"/>
          </p:cNvCxnSpPr>
          <p:nvPr/>
        </p:nvCxnSpPr>
        <p:spPr>
          <a:xfrm>
            <a:off x="2690607" y="2536352"/>
            <a:ext cx="1" cy="3514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Düz Ok Bağlayıcısı 25">
            <a:extLst>
              <a:ext uri="{FF2B5EF4-FFF2-40B4-BE49-F238E27FC236}">
                <a16:creationId xmlns:a16="http://schemas.microsoft.com/office/drawing/2014/main" id="{CA3E269B-FA61-4146-AE39-5F62331ED207}"/>
              </a:ext>
            </a:extLst>
          </p:cNvPr>
          <p:cNvCxnSpPr>
            <a:cxnSpLocks/>
            <a:stCxn id="11" idx="4"/>
            <a:endCxn id="12" idx="0"/>
          </p:cNvCxnSpPr>
          <p:nvPr/>
        </p:nvCxnSpPr>
        <p:spPr>
          <a:xfrm flipH="1">
            <a:off x="2690607" y="3157766"/>
            <a:ext cx="1" cy="3514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Düz Ok Bağlayıcısı 27">
            <a:extLst>
              <a:ext uri="{FF2B5EF4-FFF2-40B4-BE49-F238E27FC236}">
                <a16:creationId xmlns:a16="http://schemas.microsoft.com/office/drawing/2014/main" id="{088427C8-F464-464D-BC66-9F6A3B7882CE}"/>
              </a:ext>
            </a:extLst>
          </p:cNvPr>
          <p:cNvCxnSpPr>
            <a:cxnSpLocks/>
            <a:stCxn id="12" idx="2"/>
            <a:endCxn id="13" idx="0"/>
          </p:cNvCxnSpPr>
          <p:nvPr/>
        </p:nvCxnSpPr>
        <p:spPr>
          <a:xfrm>
            <a:off x="2690604" y="3779180"/>
            <a:ext cx="0" cy="3514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Bağlayıcı: Dirsek 48">
            <a:extLst>
              <a:ext uri="{FF2B5EF4-FFF2-40B4-BE49-F238E27FC236}">
                <a16:creationId xmlns:a16="http://schemas.microsoft.com/office/drawing/2014/main" id="{1E7F88E4-7C02-44CF-B1FC-C25706995146}"/>
              </a:ext>
            </a:extLst>
          </p:cNvPr>
          <p:cNvCxnSpPr>
            <a:cxnSpLocks/>
            <a:stCxn id="14" idx="1"/>
            <a:endCxn id="27" idx="0"/>
          </p:cNvCxnSpPr>
          <p:nvPr/>
        </p:nvCxnSpPr>
        <p:spPr>
          <a:xfrm rot="10800000" flipV="1">
            <a:off x="4648809" y="2490342"/>
            <a:ext cx="376880" cy="698027"/>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55" name="Bağlayıcı: Dirsek 54">
            <a:extLst>
              <a:ext uri="{FF2B5EF4-FFF2-40B4-BE49-F238E27FC236}">
                <a16:creationId xmlns:a16="http://schemas.microsoft.com/office/drawing/2014/main" id="{174F33D3-E388-4949-B6F7-8D7925EC524F}"/>
              </a:ext>
            </a:extLst>
          </p:cNvPr>
          <p:cNvCxnSpPr>
            <a:cxnSpLocks/>
            <a:stCxn id="14" idx="3"/>
            <a:endCxn id="29" idx="0"/>
          </p:cNvCxnSpPr>
          <p:nvPr/>
        </p:nvCxnSpPr>
        <p:spPr>
          <a:xfrm>
            <a:off x="6923244" y="2490340"/>
            <a:ext cx="353551" cy="698026"/>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59" name="Dikdörtgen 58">
            <a:extLst>
              <a:ext uri="{FF2B5EF4-FFF2-40B4-BE49-F238E27FC236}">
                <a16:creationId xmlns:a16="http://schemas.microsoft.com/office/drawing/2014/main" id="{3C96B1C9-93AC-45CD-9330-39A80D5FA291}"/>
              </a:ext>
            </a:extLst>
          </p:cNvPr>
          <p:cNvSpPr/>
          <p:nvPr/>
        </p:nvSpPr>
        <p:spPr>
          <a:xfrm>
            <a:off x="4592633" y="2188728"/>
            <a:ext cx="536236" cy="338554"/>
          </a:xfrm>
          <a:prstGeom prst="rect">
            <a:avLst/>
          </a:prstGeom>
          <a:noFill/>
        </p:spPr>
        <p:txBody>
          <a:bodyPr wrap="none" lIns="91440" tIns="45720" rIns="91440" bIns="45720">
            <a:spAutoFit/>
          </a:bodyPr>
          <a:lstStyle/>
          <a:p>
            <a:pPr algn="ctr"/>
            <a:r>
              <a:rPr lang="tr-TR" sz="1600" dirty="0">
                <a:ln w="0"/>
                <a:solidFill>
                  <a:schemeClr val="accent1"/>
                </a:solidFill>
                <a:effectLst>
                  <a:outerShdw blurRad="38100" dist="25400" dir="5400000" algn="ctr" rotWithShape="0">
                    <a:srgbClr val="6E747A">
                      <a:alpha val="43000"/>
                    </a:srgbClr>
                  </a:outerShdw>
                </a:effectLst>
                <a:latin typeface="Calibri Light" panose="020F0302020204030204" pitchFamily="34" charset="0"/>
                <a:cs typeface="Calibri Light" panose="020F0302020204030204" pitchFamily="34" charset="0"/>
              </a:rPr>
              <a:t>Evet</a:t>
            </a:r>
          </a:p>
        </p:txBody>
      </p:sp>
      <p:sp>
        <p:nvSpPr>
          <p:cNvPr id="60" name="Dikdörtgen 59">
            <a:extLst>
              <a:ext uri="{FF2B5EF4-FFF2-40B4-BE49-F238E27FC236}">
                <a16:creationId xmlns:a16="http://schemas.microsoft.com/office/drawing/2014/main" id="{FC25DB66-1BF9-4830-8EDA-3164E0ECBDEF}"/>
              </a:ext>
            </a:extLst>
          </p:cNvPr>
          <p:cNvSpPr/>
          <p:nvPr/>
        </p:nvSpPr>
        <p:spPr>
          <a:xfrm>
            <a:off x="6834977" y="2188728"/>
            <a:ext cx="608628" cy="338554"/>
          </a:xfrm>
          <a:prstGeom prst="rect">
            <a:avLst/>
          </a:prstGeom>
          <a:noFill/>
        </p:spPr>
        <p:txBody>
          <a:bodyPr wrap="none" lIns="91440" tIns="45720" rIns="91440" bIns="45720">
            <a:spAutoFit/>
          </a:bodyPr>
          <a:lstStyle/>
          <a:p>
            <a:pPr algn="ctr"/>
            <a:r>
              <a:rPr lang="tr-TR" sz="1600" dirty="0">
                <a:ln w="0"/>
                <a:solidFill>
                  <a:schemeClr val="accent1"/>
                </a:solidFill>
                <a:effectLst>
                  <a:outerShdw blurRad="38100" dist="25400" dir="5400000" algn="ctr" rotWithShape="0">
                    <a:srgbClr val="6E747A">
                      <a:alpha val="43000"/>
                    </a:srgbClr>
                  </a:outerShdw>
                </a:effectLst>
                <a:latin typeface="Calibri Light" panose="020F0302020204030204" pitchFamily="34" charset="0"/>
                <a:cs typeface="Calibri Light" panose="020F0302020204030204" pitchFamily="34" charset="0"/>
              </a:rPr>
              <a:t>Hayır</a:t>
            </a:r>
          </a:p>
        </p:txBody>
      </p:sp>
      <p:sp>
        <p:nvSpPr>
          <p:cNvPr id="64" name="Oval 63">
            <a:extLst>
              <a:ext uri="{FF2B5EF4-FFF2-40B4-BE49-F238E27FC236}">
                <a16:creationId xmlns:a16="http://schemas.microsoft.com/office/drawing/2014/main" id="{6110CC2B-9CE4-414B-9DD1-9AE9E3D6A9DE}"/>
              </a:ext>
            </a:extLst>
          </p:cNvPr>
          <p:cNvSpPr/>
          <p:nvPr/>
        </p:nvSpPr>
        <p:spPr>
          <a:xfrm>
            <a:off x="5569423" y="3779180"/>
            <a:ext cx="810086" cy="382368"/>
          </a:xfrm>
          <a:prstGeom prst="ellipse">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tr-TR" sz="1500" dirty="0">
                <a:latin typeface="Calibri Light" panose="020F0302020204030204" pitchFamily="34" charset="0"/>
                <a:cs typeface="Calibri Light" panose="020F0302020204030204" pitchFamily="34" charset="0"/>
              </a:rPr>
              <a:t>Bitir</a:t>
            </a:r>
          </a:p>
        </p:txBody>
      </p:sp>
      <p:cxnSp>
        <p:nvCxnSpPr>
          <p:cNvPr id="66" name="Bağlayıcı: Dirsek 65">
            <a:extLst>
              <a:ext uri="{FF2B5EF4-FFF2-40B4-BE49-F238E27FC236}">
                <a16:creationId xmlns:a16="http://schemas.microsoft.com/office/drawing/2014/main" id="{A171993F-726F-4CD8-A345-F8E276B9D05D}"/>
              </a:ext>
            </a:extLst>
          </p:cNvPr>
          <p:cNvCxnSpPr>
            <a:cxnSpLocks/>
            <a:stCxn id="27" idx="2"/>
            <a:endCxn id="64" idx="2"/>
          </p:cNvCxnSpPr>
          <p:nvPr/>
        </p:nvCxnSpPr>
        <p:spPr>
          <a:xfrm rot="16200000" flipH="1">
            <a:off x="4896666" y="3297603"/>
            <a:ext cx="424907" cy="920614"/>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70" name="Bağlayıcı: Dirsek 69">
            <a:extLst>
              <a:ext uri="{FF2B5EF4-FFF2-40B4-BE49-F238E27FC236}">
                <a16:creationId xmlns:a16="http://schemas.microsoft.com/office/drawing/2014/main" id="{D0B745E8-CA6B-4069-848E-6A7CC1DAB950}"/>
              </a:ext>
            </a:extLst>
          </p:cNvPr>
          <p:cNvCxnSpPr>
            <a:cxnSpLocks/>
            <a:stCxn id="29" idx="2"/>
            <a:endCxn id="64" idx="6"/>
          </p:cNvCxnSpPr>
          <p:nvPr/>
        </p:nvCxnSpPr>
        <p:spPr>
          <a:xfrm rot="5400000">
            <a:off x="6615697" y="3309272"/>
            <a:ext cx="424908" cy="897283"/>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27" name="Akış Çizelgesi: Belge 26">
            <a:extLst>
              <a:ext uri="{FF2B5EF4-FFF2-40B4-BE49-F238E27FC236}">
                <a16:creationId xmlns:a16="http://schemas.microsoft.com/office/drawing/2014/main" id="{36494D16-02F8-4541-B985-9966F65D39A3}"/>
              </a:ext>
            </a:extLst>
          </p:cNvPr>
          <p:cNvSpPr/>
          <p:nvPr/>
        </p:nvSpPr>
        <p:spPr>
          <a:xfrm>
            <a:off x="4248289" y="3188370"/>
            <a:ext cx="801040" cy="382369"/>
          </a:xfrm>
          <a:prstGeom prst="flowChartDocumen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tr-TR" dirty="0">
                <a:latin typeface="Calibri Light" panose="020F0302020204030204" pitchFamily="34" charset="0"/>
                <a:cs typeface="Calibri Light" panose="020F0302020204030204" pitchFamily="34" charset="0"/>
              </a:rPr>
              <a:t>Kötü</a:t>
            </a:r>
          </a:p>
        </p:txBody>
      </p:sp>
      <p:sp>
        <p:nvSpPr>
          <p:cNvPr id="29" name="Akış Çizelgesi: Belge 28">
            <a:extLst>
              <a:ext uri="{FF2B5EF4-FFF2-40B4-BE49-F238E27FC236}">
                <a16:creationId xmlns:a16="http://schemas.microsoft.com/office/drawing/2014/main" id="{474065CB-FD78-41FD-BB6A-02FB4FE6EADD}"/>
              </a:ext>
            </a:extLst>
          </p:cNvPr>
          <p:cNvSpPr/>
          <p:nvPr/>
        </p:nvSpPr>
        <p:spPr>
          <a:xfrm>
            <a:off x="6876272" y="3188369"/>
            <a:ext cx="801040" cy="382369"/>
          </a:xfrm>
          <a:prstGeom prst="flowChartDocumen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tr-TR" dirty="0">
                <a:latin typeface="Calibri Light" panose="020F0302020204030204" pitchFamily="34" charset="0"/>
                <a:cs typeface="Calibri Light" panose="020F0302020204030204" pitchFamily="34" charset="0"/>
              </a:rPr>
              <a:t>İyi</a:t>
            </a:r>
          </a:p>
        </p:txBody>
      </p:sp>
    </p:spTree>
    <p:extLst>
      <p:ext uri="{BB962C8B-B14F-4D97-AF65-F5344CB8AC3E}">
        <p14:creationId xmlns:p14="http://schemas.microsoft.com/office/powerpoint/2010/main" val="16076333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up)">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up)">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fltVal val="0"/>
                                          </p:val>
                                        </p:tav>
                                        <p:tav tm="100000">
                                          <p:val>
                                            <p:strVal val="#ppt_h"/>
                                          </p:val>
                                        </p:tav>
                                      </p:tavLst>
                                    </p:anim>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up)">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animEffect transition="in" filter="fade">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wipe(up)">
                                      <p:cBhvr>
                                        <p:cTn id="69" dur="500"/>
                                        <p:tgtEl>
                                          <p:spTgt spid="28"/>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Effect transition="in" filter="fade">
                                      <p:cBhvr>
                                        <p:cTn id="76" dur="500"/>
                                        <p:tgtEl>
                                          <p:spTgt spid="13"/>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wipe(left)">
                                      <p:cBhvr>
                                        <p:cTn id="81" dur="500"/>
                                        <p:tgtEl>
                                          <p:spTgt spid="17"/>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p:cTn id="86" dur="500" fill="hold"/>
                                        <p:tgtEl>
                                          <p:spTgt spid="14"/>
                                        </p:tgtEl>
                                        <p:attrNameLst>
                                          <p:attrName>ppt_w</p:attrName>
                                        </p:attrNameLst>
                                      </p:cBhvr>
                                      <p:tavLst>
                                        <p:tav tm="0">
                                          <p:val>
                                            <p:fltVal val="0"/>
                                          </p:val>
                                        </p:tav>
                                        <p:tav tm="100000">
                                          <p:val>
                                            <p:strVal val="#ppt_w"/>
                                          </p:val>
                                        </p:tav>
                                      </p:tavLst>
                                    </p:anim>
                                    <p:anim calcmode="lin" valueType="num">
                                      <p:cBhvr>
                                        <p:cTn id="87" dur="500" fill="hold"/>
                                        <p:tgtEl>
                                          <p:spTgt spid="14"/>
                                        </p:tgtEl>
                                        <p:attrNameLst>
                                          <p:attrName>ppt_h</p:attrName>
                                        </p:attrNameLst>
                                      </p:cBhvr>
                                      <p:tavLst>
                                        <p:tav tm="0">
                                          <p:val>
                                            <p:fltVal val="0"/>
                                          </p:val>
                                        </p:tav>
                                        <p:tav tm="100000">
                                          <p:val>
                                            <p:strVal val="#ppt_h"/>
                                          </p:val>
                                        </p:tav>
                                      </p:tavLst>
                                    </p:anim>
                                    <p:animEffect transition="in" filter="fade">
                                      <p:cBhvr>
                                        <p:cTn id="88" dur="500"/>
                                        <p:tgtEl>
                                          <p:spTgt spid="14"/>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wipe(up)">
                                      <p:cBhvr>
                                        <p:cTn id="93" dur="500"/>
                                        <p:tgtEl>
                                          <p:spTgt spid="59"/>
                                        </p:tgtEl>
                                      </p:cBhvr>
                                    </p:animEffect>
                                  </p:childTnLst>
                                </p:cTn>
                              </p:par>
                              <p:par>
                                <p:cTn id="94" presetID="22" presetClass="entr" presetSubtype="1" fill="hold" nodeType="with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wipe(up)">
                                      <p:cBhvr>
                                        <p:cTn id="96" dur="500"/>
                                        <p:tgtEl>
                                          <p:spTgt spid="49"/>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wipe(left)">
                                      <p:cBhvr>
                                        <p:cTn id="108" dur="500"/>
                                        <p:tgtEl>
                                          <p:spTgt spid="66"/>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1" fill="hold" grpId="0" nodeType="click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up)">
                                      <p:cBhvr>
                                        <p:cTn id="120" dur="500"/>
                                        <p:tgtEl>
                                          <p:spTgt spid="60"/>
                                        </p:tgtEl>
                                      </p:cBhvr>
                                    </p:animEffect>
                                  </p:childTnLst>
                                </p:cTn>
                              </p:par>
                              <p:par>
                                <p:cTn id="121" presetID="22" presetClass="entr" presetSubtype="1" fill="hold" nodeType="with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grpId="0" nodeType="clickEffect">
                                  <p:stCondLst>
                                    <p:cond delay="0"/>
                                  </p:stCondLst>
                                  <p:childTnLst>
                                    <p:set>
                                      <p:cBhvr>
                                        <p:cTn id="127" dur="1" fill="hold">
                                          <p:stCondLst>
                                            <p:cond delay="0"/>
                                          </p:stCondLst>
                                        </p:cTn>
                                        <p:tgtEl>
                                          <p:spTgt spid="29"/>
                                        </p:tgtEl>
                                        <p:attrNameLst>
                                          <p:attrName>style.visibility</p:attrName>
                                        </p:attrNameLst>
                                      </p:cBhvr>
                                      <p:to>
                                        <p:strVal val="visible"/>
                                      </p:to>
                                    </p:set>
                                    <p:anim calcmode="lin" valueType="num">
                                      <p:cBhvr>
                                        <p:cTn id="128" dur="500" fill="hold"/>
                                        <p:tgtEl>
                                          <p:spTgt spid="29"/>
                                        </p:tgtEl>
                                        <p:attrNameLst>
                                          <p:attrName>ppt_w</p:attrName>
                                        </p:attrNameLst>
                                      </p:cBhvr>
                                      <p:tavLst>
                                        <p:tav tm="0">
                                          <p:val>
                                            <p:fltVal val="0"/>
                                          </p:val>
                                        </p:tav>
                                        <p:tav tm="100000">
                                          <p:val>
                                            <p:strVal val="#ppt_w"/>
                                          </p:val>
                                        </p:tav>
                                      </p:tavLst>
                                    </p:anim>
                                    <p:anim calcmode="lin" valueType="num">
                                      <p:cBhvr>
                                        <p:cTn id="129" dur="500" fill="hold"/>
                                        <p:tgtEl>
                                          <p:spTgt spid="29"/>
                                        </p:tgtEl>
                                        <p:attrNameLst>
                                          <p:attrName>ppt_h</p:attrName>
                                        </p:attrNameLst>
                                      </p:cBhvr>
                                      <p:tavLst>
                                        <p:tav tm="0">
                                          <p:val>
                                            <p:fltVal val="0"/>
                                          </p:val>
                                        </p:tav>
                                        <p:tav tm="100000">
                                          <p:val>
                                            <p:strVal val="#ppt_h"/>
                                          </p:val>
                                        </p:tav>
                                      </p:tavLst>
                                    </p:anim>
                                    <p:animEffect transition="in" filter="fade">
                                      <p:cBhvr>
                                        <p:cTn id="130" dur="500"/>
                                        <p:tgtEl>
                                          <p:spTgt spid="29"/>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2" fill="hold" nodeType="clickEffect">
                                  <p:stCondLst>
                                    <p:cond delay="0"/>
                                  </p:stCondLst>
                                  <p:childTnLst>
                                    <p:set>
                                      <p:cBhvr>
                                        <p:cTn id="134" dur="1" fill="hold">
                                          <p:stCondLst>
                                            <p:cond delay="0"/>
                                          </p:stCondLst>
                                        </p:cTn>
                                        <p:tgtEl>
                                          <p:spTgt spid="70"/>
                                        </p:tgtEl>
                                        <p:attrNameLst>
                                          <p:attrName>style.visibility</p:attrName>
                                        </p:attrNameLst>
                                      </p:cBhvr>
                                      <p:to>
                                        <p:strVal val="visible"/>
                                      </p:to>
                                    </p:set>
                                    <p:animEffect transition="in" filter="wipe(right)">
                                      <p:cBhvr>
                                        <p:cTn id="135"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P spid="12" grpId="0" animBg="1"/>
      <p:bldP spid="13" grpId="0" animBg="1"/>
      <p:bldP spid="14" grpId="0" animBg="1"/>
      <p:bldP spid="59" grpId="0"/>
      <p:bldP spid="60" grpId="0"/>
      <p:bldP spid="64" grpId="0" animBg="1"/>
      <p:bldP spid="27"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hlinkClick r:id="rId3" action="ppaction://hlinkfile"/>
            <a:extLst>
              <a:ext uri="{FF2B5EF4-FFF2-40B4-BE49-F238E27FC236}">
                <a16:creationId xmlns:a16="http://schemas.microsoft.com/office/drawing/2014/main" id="{83F840CA-A889-4798-AD54-029055F905A7}"/>
              </a:ext>
            </a:extLst>
          </p:cNvPr>
          <p:cNvPicPr>
            <a:picLocks noChangeAspect="1"/>
          </p:cNvPicPr>
          <p:nvPr/>
        </p:nvPicPr>
        <p:blipFill>
          <a:blip r:embed="rId4"/>
          <a:stretch>
            <a:fillRect/>
          </a:stretch>
        </p:blipFill>
        <p:spPr>
          <a:xfrm>
            <a:off x="0" y="0"/>
            <a:ext cx="9144000" cy="5143500"/>
          </a:xfrm>
          <a:prstGeom prst="rect">
            <a:avLst/>
          </a:prstGeom>
        </p:spPr>
      </p:pic>
    </p:spTree>
    <p:extLst>
      <p:ext uri="{BB962C8B-B14F-4D97-AF65-F5344CB8AC3E}">
        <p14:creationId xmlns:p14="http://schemas.microsoft.com/office/powerpoint/2010/main" val="15513260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6D962E57-3F66-4AE1-92A6-D1BFA0B03D9F}"/>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7083230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50FBBB2-D273-4013-95EB-F76716DD2DFE}"/>
              </a:ext>
            </a:extLst>
          </p:cNvPr>
          <p:cNvPicPr>
            <a:picLocks noChangeAspect="1"/>
          </p:cNvPicPr>
          <p:nvPr/>
        </p:nvPicPr>
        <p:blipFill>
          <a:blip r:embed="rId2"/>
          <a:stretch>
            <a:fillRect/>
          </a:stretch>
        </p:blipFill>
        <p:spPr>
          <a:xfrm>
            <a:off x="0" y="0"/>
            <a:ext cx="9144000" cy="5143500"/>
          </a:xfrm>
          <a:prstGeom prst="rect">
            <a:avLst/>
          </a:prstGeom>
        </p:spPr>
      </p:pic>
      <p:sp>
        <p:nvSpPr>
          <p:cNvPr id="4" name="Dikdörtgen: Katlanmış Köşe 3">
            <a:hlinkClick r:id="rId3" action="ppaction://hlinkfile"/>
            <a:extLst>
              <a:ext uri="{FF2B5EF4-FFF2-40B4-BE49-F238E27FC236}">
                <a16:creationId xmlns:a16="http://schemas.microsoft.com/office/drawing/2014/main" id="{07E22A58-89BC-492B-A2B5-D48C08D9EBB9}"/>
              </a:ext>
            </a:extLst>
          </p:cNvPr>
          <p:cNvSpPr/>
          <p:nvPr/>
        </p:nvSpPr>
        <p:spPr>
          <a:xfrm>
            <a:off x="0" y="0"/>
            <a:ext cx="9144000" cy="5143500"/>
          </a:xfrm>
          <a:prstGeom prst="foldedCorner">
            <a:avLst>
              <a:gd name="adj" fmla="val 7348"/>
            </a:avLst>
          </a:prstGeom>
        </p:spPr>
        <p:style>
          <a:lnRef idx="1">
            <a:schemeClr val="accent4"/>
          </a:lnRef>
          <a:fillRef idx="2">
            <a:schemeClr val="accent4"/>
          </a:fillRef>
          <a:effectRef idx="1">
            <a:schemeClr val="accent4"/>
          </a:effectRef>
          <a:fontRef idx="minor">
            <a:schemeClr val="dk1"/>
          </a:fontRef>
        </p:style>
        <p:txBody>
          <a:bodyPr rtlCol="0" anchor="t"/>
          <a:lstStyle/>
          <a:p>
            <a:r>
              <a:rPr lang="tr-TR" sz="2000" dirty="0">
                <a:latin typeface="+mj-lt"/>
              </a:rPr>
              <a:t>EK BİLGİ :</a:t>
            </a:r>
          </a:p>
          <a:p>
            <a:pPr algn="just">
              <a:spcBef>
                <a:spcPts val="1200"/>
              </a:spcBef>
            </a:pPr>
            <a:r>
              <a:rPr lang="tr-TR" sz="2000" dirty="0">
                <a:latin typeface="+mj-lt"/>
              </a:rPr>
              <a:t>     Hindistan’daki </a:t>
            </a:r>
            <a:r>
              <a:rPr lang="tr-TR" sz="2000" dirty="0" err="1">
                <a:latin typeface="+mj-lt"/>
              </a:rPr>
              <a:t>Benares</a:t>
            </a:r>
            <a:r>
              <a:rPr lang="tr-TR" sz="2000" dirty="0">
                <a:latin typeface="+mj-lt"/>
              </a:rPr>
              <a:t> kentinde bir tapınakta bulunan “Brahma Kulesi”, </a:t>
            </a:r>
            <a:br>
              <a:rPr lang="tr-TR" sz="2000" dirty="0">
                <a:latin typeface="+mj-lt"/>
              </a:rPr>
            </a:br>
            <a:r>
              <a:rPr lang="tr-TR" sz="2000" dirty="0">
                <a:latin typeface="+mj-lt"/>
              </a:rPr>
              <a:t>“Hanoi </a:t>
            </a:r>
            <a:r>
              <a:rPr lang="tr-TR" sz="2000" dirty="0" err="1">
                <a:latin typeface="+mj-lt"/>
              </a:rPr>
              <a:t>Kulesi”nin</a:t>
            </a:r>
            <a:r>
              <a:rPr lang="tr-TR" sz="2000" dirty="0">
                <a:latin typeface="+mj-lt"/>
              </a:rPr>
              <a:t> benzeridir. Brahma Kulesi’nde 64 altın disk vardır ve rahipler, </a:t>
            </a:r>
            <a:br>
              <a:rPr lang="tr-TR" sz="2000" dirty="0">
                <a:latin typeface="+mj-lt"/>
              </a:rPr>
            </a:br>
            <a:r>
              <a:rPr lang="tr-TR" sz="2000" dirty="0">
                <a:latin typeface="+mj-lt"/>
              </a:rPr>
              <a:t>nesillerdir bu diskleri boş iki çubuğa aktarmakla meşguldürler. Efsaneye göre keşişler </a:t>
            </a:r>
            <a:br>
              <a:rPr lang="tr-TR" sz="2000" dirty="0">
                <a:latin typeface="+mj-lt"/>
              </a:rPr>
            </a:br>
            <a:r>
              <a:rPr lang="tr-TR" sz="2000" dirty="0">
                <a:latin typeface="+mj-lt"/>
              </a:rPr>
              <a:t>64 diski A çivisinden B çivisine taşımayı bitirdiğinde, dünyanın sonu gelecektir.</a:t>
            </a:r>
          </a:p>
          <a:p>
            <a:pPr algn="just">
              <a:spcBef>
                <a:spcPts val="1200"/>
              </a:spcBef>
            </a:pPr>
            <a:r>
              <a:rPr lang="tr-TR" sz="2000" dirty="0">
                <a:latin typeface="+mj-lt"/>
              </a:rPr>
              <a:t>     Hanoi Kulelerinde disk sayısı ile hamle sayısı arasındaki ilişkiyi açıklayacak olursak; </a:t>
            </a:r>
            <a:br>
              <a:rPr lang="tr-TR" sz="2000" dirty="0">
                <a:latin typeface="+mj-lt"/>
              </a:rPr>
            </a:br>
            <a:r>
              <a:rPr lang="tr-TR" sz="2000" dirty="0">
                <a:latin typeface="+mj-lt"/>
              </a:rPr>
              <a:t>1, 2, 3 disk için sırası ile toplam hamle sayısı 1, 3, 7 olacaktır. Buradan anlaşıldığı gibi </a:t>
            </a:r>
            <a:br>
              <a:rPr lang="tr-TR" sz="2000" dirty="0">
                <a:latin typeface="+mj-lt"/>
              </a:rPr>
            </a:br>
            <a:r>
              <a:rPr lang="tr-TR" sz="2000" dirty="0">
                <a:latin typeface="+mj-lt"/>
              </a:rPr>
              <a:t>disk sayısı ile hamle sayısı arasında bir ilişki vardır. Mesela, 2 adet disk için 2</a:t>
            </a:r>
            <a:r>
              <a:rPr lang="tr-TR" sz="2000" baseline="30000" dirty="0">
                <a:latin typeface="+mj-lt"/>
              </a:rPr>
              <a:t>2</a:t>
            </a:r>
            <a:r>
              <a:rPr lang="tr-TR" sz="2000" dirty="0">
                <a:latin typeface="+mj-lt"/>
              </a:rPr>
              <a:t> – 1 = 3 </a:t>
            </a:r>
            <a:br>
              <a:rPr lang="tr-TR" sz="2000" dirty="0">
                <a:latin typeface="+mj-lt"/>
              </a:rPr>
            </a:br>
            <a:r>
              <a:rPr lang="tr-TR" sz="2000" dirty="0">
                <a:latin typeface="+mj-lt"/>
              </a:rPr>
              <a:t>(hamle sayısı) tür. O hâlde, n tane disk için toplam hamle sayısı 2nin n. kuvveti – 1 </a:t>
            </a:r>
            <a:br>
              <a:rPr lang="tr-TR" sz="2000" dirty="0">
                <a:latin typeface="+mj-lt"/>
              </a:rPr>
            </a:br>
            <a:r>
              <a:rPr lang="tr-TR" sz="2000" dirty="0">
                <a:latin typeface="+mj-lt"/>
              </a:rPr>
              <a:t>olacaktır.</a:t>
            </a:r>
          </a:p>
          <a:p>
            <a:pPr algn="just">
              <a:spcBef>
                <a:spcPts val="1200"/>
              </a:spcBef>
            </a:pPr>
            <a:r>
              <a:rPr lang="tr-TR" sz="2000" dirty="0">
                <a:latin typeface="+mj-lt"/>
              </a:rPr>
              <a:t>     Bu 64 altın disk için) gerekli hamle sayısı, 2</a:t>
            </a:r>
            <a:r>
              <a:rPr lang="tr-TR" sz="2000" baseline="30000" dirty="0">
                <a:latin typeface="+mj-lt"/>
              </a:rPr>
              <a:t>64</a:t>
            </a:r>
            <a:r>
              <a:rPr lang="tr-TR" sz="2000" dirty="0">
                <a:latin typeface="+mj-lt"/>
              </a:rPr>
              <a:t>-1’dir. Bu ise 20 basamaklı bir sayıdır. </a:t>
            </a:r>
            <a:br>
              <a:rPr lang="tr-TR" sz="2000" dirty="0">
                <a:latin typeface="+mj-lt"/>
              </a:rPr>
            </a:br>
            <a:r>
              <a:rPr lang="tr-TR" sz="2000" dirty="0">
                <a:latin typeface="+mj-lt"/>
              </a:rPr>
              <a:t>(Yaklaşık 1.84467441 × 1019). Rahipler, gece gündüz çalışıp her saniyede bir disk </a:t>
            </a:r>
            <a:br>
              <a:rPr lang="tr-TR" sz="2000" dirty="0">
                <a:latin typeface="+mj-lt"/>
              </a:rPr>
            </a:br>
            <a:r>
              <a:rPr lang="tr-TR" sz="2000" dirty="0">
                <a:latin typeface="+mj-lt"/>
              </a:rPr>
              <a:t>aktarsalar bile; işi bitirmek bile milyarlarca yıl alacaktır.</a:t>
            </a:r>
          </a:p>
        </p:txBody>
      </p:sp>
    </p:spTree>
    <p:extLst>
      <p:ext uri="{BB962C8B-B14F-4D97-AF65-F5344CB8AC3E}">
        <p14:creationId xmlns:p14="http://schemas.microsoft.com/office/powerpoint/2010/main" val="1116911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2187</Words>
  <Application>Microsoft Office PowerPoint</Application>
  <PresentationFormat>Ekran Gösterisi (16:9)</PresentationFormat>
  <Paragraphs>381</Paragraphs>
  <Slides>61</Slides>
  <Notes>23</Notes>
  <HiddenSlides>0</HiddenSlides>
  <MMClips>0</MMClips>
  <ScaleCrop>false</ScaleCrop>
  <HeadingPairs>
    <vt:vector size="6" baseType="variant">
      <vt:variant>
        <vt:lpstr>Kullanılan Yazı Tipleri</vt:lpstr>
      </vt:variant>
      <vt:variant>
        <vt:i4>4</vt:i4>
      </vt:variant>
      <vt:variant>
        <vt:lpstr>Tema</vt:lpstr>
      </vt:variant>
      <vt:variant>
        <vt:i4>2</vt:i4>
      </vt:variant>
      <vt:variant>
        <vt:lpstr>Slayt Başlıkları</vt:lpstr>
      </vt:variant>
      <vt:variant>
        <vt:i4>61</vt:i4>
      </vt:variant>
    </vt:vector>
  </HeadingPairs>
  <TitlesOfParts>
    <vt:vector size="67" baseType="lpstr">
      <vt:lpstr>Arial</vt:lpstr>
      <vt:lpstr>Calibri</vt:lpstr>
      <vt:lpstr>Calibri Light</vt:lpstr>
      <vt:lpstr>Corbel</vt:lpstr>
      <vt:lpstr>Custom Design</vt:lpstr>
      <vt:lpstr>Office Teması</vt:lpstr>
      <vt:lpstr>PowerPoint Sunusu</vt:lpstr>
      <vt:lpstr>Yazılım Nedir?</vt:lpstr>
      <vt:lpstr>Yazılımlar…</vt:lpstr>
      <vt:lpstr>Problem Nedir?</vt:lpstr>
      <vt:lpstr>Problem Çözme Basamakları</vt:lpstr>
      <vt:lpstr>Problem Çözmede Kullanılan Yöntem ve Teknikler</vt:lpstr>
      <vt:lpstr>PowerPoint Sunusu</vt:lpstr>
      <vt:lpstr>PowerPoint Sunusu</vt:lpstr>
      <vt:lpstr>PowerPoint Sunusu</vt:lpstr>
      <vt:lpstr>PowerPoint Sunusu</vt:lpstr>
      <vt:lpstr>Problem Çözme Kavram ve Yaklaşımları</vt:lpstr>
      <vt:lpstr>Problem Çözme Kavram ve Yaklaşımları</vt:lpstr>
      <vt:lpstr>PowerPoint Sunusu</vt:lpstr>
      <vt:lpstr>PowerPoint Sunusu</vt:lpstr>
      <vt:lpstr>Problem Çözme Kavram ve Yaklaşımları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Algoritmada Değişken Kullanımı</vt:lpstr>
      <vt:lpstr>Akış Şemasında Değişken Kullanımı</vt:lpstr>
      <vt:lpstr>Değişken İsimleri</vt:lpstr>
      <vt:lpstr>Operatörler ve Eşitlikler</vt:lpstr>
      <vt:lpstr>PowerPoint Sunusu</vt:lpstr>
      <vt:lpstr>Algoritmada Değişken Kullanımı</vt:lpstr>
      <vt:lpstr>PowerPoint Sunusu</vt:lpstr>
      <vt:lpstr>PowerPoint Sunusu</vt:lpstr>
      <vt:lpstr>PowerPoint Sunusu</vt:lpstr>
      <vt:lpstr>PowerPoint Sunusu</vt:lpstr>
      <vt:lpstr>PowerPoint Sunusu</vt:lpstr>
      <vt:lpstr>PowerPoint Sunusu</vt:lpstr>
      <vt:lpstr>PowerPoint Sunusu</vt:lpstr>
      <vt:lpstr>PowerPoint Sunusu</vt:lpstr>
      <vt:lpstr>Peki Ya Bilgisayarlar?</vt:lpstr>
      <vt:lpstr>Kodlamadan Önce…</vt:lpstr>
      <vt:lpstr>Algoritma</vt:lpstr>
      <vt:lpstr>Örnek Algoritma</vt:lpstr>
      <vt:lpstr>Örnek Algoritma - 2</vt:lpstr>
      <vt:lpstr>Neden Algoritma Kullanıyoruz?</vt:lpstr>
      <vt:lpstr>Neden Algoritma Kullanıyoruz?</vt:lpstr>
      <vt:lpstr>Akış Şeması</vt:lpstr>
      <vt:lpstr>Elips</vt:lpstr>
      <vt:lpstr>Paralel Kenar</vt:lpstr>
      <vt:lpstr>Dalgalı Dikdörtgen</vt:lpstr>
      <vt:lpstr>Dikdörtgen</vt:lpstr>
      <vt:lpstr>Eşkenar Dörtgen</vt:lpstr>
      <vt:lpstr>Yön Okları</vt:lpstr>
      <vt:lpstr>Akış Şeması Örneği</vt:lpstr>
      <vt:lpstr>Akış Şeması Örneği</vt:lpstr>
      <vt:lpstr>Akış Şeması Örneği - 2</vt:lpstr>
      <vt:lpstr>Akış Şeması Örneği - 2</vt:lpstr>
      <vt:lpstr>Uygulama</vt:lpstr>
      <vt:lpstr>Uygulama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Hakan ŞİRİN</dc:creator>
  <cp:lastModifiedBy>Hakan ŞİRİN</cp:lastModifiedBy>
  <cp:revision>1</cp:revision>
  <dcterms:created xsi:type="dcterms:W3CDTF">2019-02-02T21:27:52Z</dcterms:created>
  <dcterms:modified xsi:type="dcterms:W3CDTF">2019-02-02T21:28:45Z</dcterms:modified>
</cp:coreProperties>
</file>