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4" r:id="rId6"/>
    <p:sldId id="261" r:id="rId7"/>
    <p:sldId id="276" r:id="rId8"/>
    <p:sldId id="262" r:id="rId9"/>
    <p:sldId id="273" r:id="rId10"/>
    <p:sldId id="260" r:id="rId11"/>
    <p:sldId id="264" r:id="rId12"/>
    <p:sldId id="268" r:id="rId13"/>
    <p:sldId id="267" r:id="rId14"/>
    <p:sldId id="266" r:id="rId15"/>
    <p:sldId id="265" r:id="rId16"/>
    <p:sldId id="272" r:id="rId17"/>
    <p:sldId id="263" r:id="rId18"/>
    <p:sldId id="271" r:id="rId19"/>
    <p:sldId id="270" r:id="rId20"/>
    <p:sldId id="269"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75" d="100"/>
          <a:sy n="75" d="100"/>
        </p:scale>
        <p:origin x="-456" y="6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6C117F-5CCF-4837-BE5F-2B92066CAFAF}" type="datetimeFigureOut">
              <a:rPr lang="en-US" dirty="0"/>
              <a:pPr/>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EB90BD-B6CE-46B7-997F-7313B992CCDC}" type="datetimeFigureOut">
              <a:rPr lang="en-US" dirty="0"/>
              <a:pPr/>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9D11F-B188-461D-B23F-39381795C052}" type="datetimeFigureOut">
              <a:rPr lang="en-US" dirty="0"/>
              <a:pPr/>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E6D8D9-55A2-4063-B0F3-121F44549695}" type="datetimeFigureOut">
              <a:rPr lang="en-US" dirty="0"/>
              <a:pPr/>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4B24536-994D-4021-A283-9F449C0DB509}" type="datetimeFigureOut">
              <a:rPr lang="en-US" dirty="0"/>
              <a:pPr/>
              <a:t>8/30/2019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CBBBB78-C96F-47B7-AB17-D852CA960AC9}" type="datetimeFigureOut">
              <a:rPr lang="en-US" dirty="0"/>
              <a:pPr/>
              <a:t>8/30/2019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8/30/2019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0578ACC-22D6-47C1-A373-4FD133E34F3C}" type="datetimeFigureOut">
              <a:rPr lang="en-US" dirty="0"/>
              <a:pPr/>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8/30/2019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8/30/2019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8/30/2019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31444B-B92B-4E27-8C94-BB93EAF5CB18}" type="datetimeFigureOut">
              <a:rPr lang="en-US" dirty="0"/>
              <a:pPr/>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EFA5E-FA76-400D-B3DC-F0BA90E6D107}" type="datetimeFigureOut">
              <a:rPr lang="en-US" dirty="0"/>
              <a:pPr/>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8/30/2019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ŞEHİT POLİS MEHMET ÇELİK ORTAOKULU</a:t>
            </a:r>
            <a:endParaRPr lang="tr-TR" dirty="0"/>
          </a:p>
        </p:txBody>
      </p:sp>
      <p:sp>
        <p:nvSpPr>
          <p:cNvPr id="3" name="Alt Başlık 2"/>
          <p:cNvSpPr>
            <a:spLocks noGrp="1"/>
          </p:cNvSpPr>
          <p:nvPr>
            <p:ph type="subTitle" idx="1"/>
          </p:nvPr>
        </p:nvSpPr>
        <p:spPr/>
        <p:txBody>
          <a:bodyPr/>
          <a:lstStyle/>
          <a:p>
            <a:r>
              <a:rPr lang="tr-TR" dirty="0" smtClean="0"/>
              <a:t>2019-2021 ERASMUS+KA229 PROJESİ</a:t>
            </a:r>
            <a:endParaRPr lang="tr-TR" dirty="0"/>
          </a:p>
        </p:txBody>
      </p:sp>
    </p:spTree>
    <p:extLst>
      <p:ext uri="{BB962C8B-B14F-4D97-AF65-F5344CB8AC3E}">
        <p14:creationId xmlns:p14="http://schemas.microsoft.com/office/powerpoint/2010/main" xmlns="" val="4271566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Takvimi  (2019-2021)</a:t>
            </a:r>
            <a:endParaRPr lang="tr-TR" dirty="0"/>
          </a:p>
        </p:txBody>
      </p:sp>
      <p:sp>
        <p:nvSpPr>
          <p:cNvPr id="3" name="2 İçerik Yer Tutucusu"/>
          <p:cNvSpPr>
            <a:spLocks noGrp="1"/>
          </p:cNvSpPr>
          <p:nvPr>
            <p:ph idx="1"/>
          </p:nvPr>
        </p:nvSpPr>
        <p:spPr/>
        <p:txBody>
          <a:bodyPr/>
          <a:lstStyle/>
          <a:p>
            <a:r>
              <a:rPr lang="tr-TR" dirty="0" smtClean="0">
                <a:solidFill>
                  <a:srgbClr val="FFFF00"/>
                </a:solidFill>
              </a:rPr>
              <a:t>Eylül 2019</a:t>
            </a:r>
            <a:r>
              <a:rPr lang="tr-TR" dirty="0" smtClean="0"/>
              <a:t>  - Projeyi tüm okula ve çevresine duyurma (toplantı,panel,sosyal medya) – Yerel otoriteyi haberdar etme (amaçlar,hedefler,çalışmalar,çıktılar)</a:t>
            </a:r>
          </a:p>
          <a:p>
            <a:r>
              <a:rPr lang="tr-TR" dirty="0" smtClean="0">
                <a:solidFill>
                  <a:srgbClr val="FFFF00"/>
                </a:solidFill>
              </a:rPr>
              <a:t>Eylül 2019</a:t>
            </a:r>
            <a:r>
              <a:rPr lang="tr-TR" dirty="0" smtClean="0"/>
              <a:t>  -  Öğrenci ve öğretmen gruplarının seçimi (resmi olarak seçim kriterlerini yayınlamak)</a:t>
            </a:r>
          </a:p>
          <a:p>
            <a:r>
              <a:rPr lang="tr-TR" dirty="0" smtClean="0">
                <a:solidFill>
                  <a:srgbClr val="FFFF00"/>
                </a:solidFill>
              </a:rPr>
              <a:t>Eylül 2019</a:t>
            </a:r>
            <a:r>
              <a:rPr lang="tr-TR" dirty="0" smtClean="0"/>
              <a:t>  - e-</a:t>
            </a:r>
            <a:r>
              <a:rPr lang="tr-TR" dirty="0" err="1" smtClean="0"/>
              <a:t>Twinning</a:t>
            </a:r>
            <a:r>
              <a:rPr lang="tr-TR" dirty="0" smtClean="0"/>
              <a:t> ve </a:t>
            </a:r>
            <a:r>
              <a:rPr lang="tr-TR" dirty="0" err="1" smtClean="0"/>
              <a:t>Facebook</a:t>
            </a:r>
            <a:r>
              <a:rPr lang="tr-TR" dirty="0" smtClean="0"/>
              <a:t> sayfalarının oluşturulması (gerekli bilgilerin paylaşımı) (TR : e-</a:t>
            </a:r>
            <a:r>
              <a:rPr lang="tr-TR" dirty="0" err="1" smtClean="0"/>
              <a:t>Twinning</a:t>
            </a:r>
            <a:r>
              <a:rPr lang="tr-TR" dirty="0" smtClean="0"/>
              <a:t> sorumlusu)</a:t>
            </a:r>
          </a:p>
          <a:p>
            <a:r>
              <a:rPr lang="tr-TR" dirty="0" smtClean="0">
                <a:solidFill>
                  <a:srgbClr val="FFFF00"/>
                </a:solidFill>
              </a:rPr>
              <a:t>Ekim 2019</a:t>
            </a:r>
            <a:r>
              <a:rPr lang="tr-TR" dirty="0" smtClean="0"/>
              <a:t>  - Öğrencilere ve öğretmenlere akran zorbalığı üzerine anketler uygulama ve rapor hazırlama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Takvimi  (2019-2021)</a:t>
            </a:r>
            <a:endParaRPr lang="tr-TR" dirty="0"/>
          </a:p>
        </p:txBody>
      </p:sp>
      <p:sp>
        <p:nvSpPr>
          <p:cNvPr id="3" name="2 İçerik Yer Tutucusu"/>
          <p:cNvSpPr>
            <a:spLocks noGrp="1"/>
          </p:cNvSpPr>
          <p:nvPr>
            <p:ph idx="1"/>
          </p:nvPr>
        </p:nvSpPr>
        <p:spPr/>
        <p:txBody>
          <a:bodyPr>
            <a:normAutofit/>
          </a:bodyPr>
          <a:lstStyle/>
          <a:p>
            <a:r>
              <a:rPr lang="tr-TR" dirty="0" smtClean="0">
                <a:solidFill>
                  <a:srgbClr val="FFFF00"/>
                </a:solidFill>
              </a:rPr>
              <a:t>Kasım 2019</a:t>
            </a:r>
            <a:r>
              <a:rPr lang="tr-TR" dirty="0" smtClean="0"/>
              <a:t>  - Romanya’yı keşif – “Akran Zorbalığını Anlamak”</a:t>
            </a:r>
          </a:p>
          <a:p>
            <a:r>
              <a:rPr lang="tr-TR" dirty="0" smtClean="0"/>
              <a:t>(okul tanıtımı ve okul A.Z. sunumu,buz kırıcı </a:t>
            </a:r>
            <a:r>
              <a:rPr lang="tr-TR" dirty="0" err="1" smtClean="0"/>
              <a:t>akitviteler</a:t>
            </a:r>
            <a:r>
              <a:rPr lang="tr-TR" dirty="0" smtClean="0"/>
              <a:t>,A.Z. Anlatımı,A. Z. Karşı sanat,grafiti duvarı,kültürel gezi,derslere katılım,A.Z. Ders aktivitesi,senaryo oluşturma)</a:t>
            </a:r>
          </a:p>
          <a:p>
            <a:r>
              <a:rPr lang="tr-TR" dirty="0" smtClean="0">
                <a:solidFill>
                  <a:srgbClr val="FFFF00"/>
                </a:solidFill>
              </a:rPr>
              <a:t>Kasım 2019</a:t>
            </a:r>
            <a:r>
              <a:rPr lang="tr-TR" dirty="0" smtClean="0"/>
              <a:t>  - Proje logo ve sloganı bulma, paylaşma ve seçme (seçilen logo ve sloganın hazırlanacak materyallerde bulunması)</a:t>
            </a:r>
          </a:p>
          <a:p>
            <a:r>
              <a:rPr lang="tr-TR" dirty="0" smtClean="0">
                <a:solidFill>
                  <a:srgbClr val="FFFF00"/>
                </a:solidFill>
              </a:rPr>
              <a:t>Kasım 2019</a:t>
            </a:r>
            <a:r>
              <a:rPr lang="tr-TR" dirty="0" smtClean="0"/>
              <a:t>  - 2019 Kasım ve Haziran 2021 arasında yapılacak tüm faaliyetlerin materyallerini Kaynak Kitap için toplamak – Kaynak Kitabı oluşturmak ve yayınlamak</a:t>
            </a:r>
          </a:p>
          <a:p>
            <a:pPr>
              <a:buNone/>
            </a:pPr>
            <a:endParaRPr lang="tr-TR" dirty="0" smtClean="0"/>
          </a:p>
          <a:p>
            <a:endParaRPr lang="tr-T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Takvimi  (2019-2021)</a:t>
            </a:r>
            <a:endParaRPr lang="tr-TR" dirty="0"/>
          </a:p>
        </p:txBody>
      </p:sp>
      <p:sp>
        <p:nvSpPr>
          <p:cNvPr id="3" name="2 İçerik Yer Tutucusu"/>
          <p:cNvSpPr>
            <a:spLocks noGrp="1"/>
          </p:cNvSpPr>
          <p:nvPr>
            <p:ph idx="1"/>
          </p:nvPr>
        </p:nvSpPr>
        <p:spPr/>
        <p:txBody>
          <a:bodyPr>
            <a:normAutofit/>
          </a:bodyPr>
          <a:lstStyle/>
          <a:p>
            <a:r>
              <a:rPr lang="tr-TR" dirty="0" smtClean="0">
                <a:solidFill>
                  <a:srgbClr val="FFFF00"/>
                </a:solidFill>
              </a:rPr>
              <a:t>Aralık/Ocak 2020</a:t>
            </a:r>
            <a:r>
              <a:rPr lang="tr-TR" dirty="0" smtClean="0"/>
              <a:t>  - Romanya hareketliliğinin sonuçlarını diğer öğrenciler, öğretmenlere ve ailelere anlatılması – Çeşitli yerlerde sunumların paylaşılması</a:t>
            </a:r>
            <a:endParaRPr lang="tr-TR" dirty="0" smtClean="0">
              <a:solidFill>
                <a:srgbClr val="FFFF00"/>
              </a:solidFill>
            </a:endParaRPr>
          </a:p>
          <a:p>
            <a:r>
              <a:rPr lang="tr-TR" dirty="0" smtClean="0">
                <a:solidFill>
                  <a:srgbClr val="FFFF00"/>
                </a:solidFill>
              </a:rPr>
              <a:t>Şubat 2020</a:t>
            </a:r>
            <a:r>
              <a:rPr lang="tr-TR" dirty="0" smtClean="0"/>
              <a:t>  - “Akran Zorbalarına Hayır” Şarkısı (Her okul akran zorbalığına karşı mesajlar veren bir şarkı ve video hazırlar, tüm şarkılar bir araya getirilir, proje buluşmalarında çalınır ve sosyal medyada paylaşılır.)</a:t>
            </a:r>
          </a:p>
          <a:p>
            <a:r>
              <a:rPr lang="tr-TR" dirty="0" smtClean="0">
                <a:solidFill>
                  <a:srgbClr val="FFFF00"/>
                </a:solidFill>
              </a:rPr>
              <a:t>Şubat 2020</a:t>
            </a:r>
            <a:r>
              <a:rPr lang="tr-TR" dirty="0" smtClean="0"/>
              <a:t>  - 1. Proje Koordinatörler Toplantısı/Yunanistan (Proje gözden geçirilir, RO içeriği hazırlar,TR not alır)</a:t>
            </a:r>
          </a:p>
          <a:p>
            <a:pPr>
              <a:buNone/>
            </a:pPr>
            <a:endParaRPr lang="tr-TR" dirty="0" smtClean="0"/>
          </a:p>
          <a:p>
            <a:endParaRPr lang="tr-TR" dirty="0" smtClean="0"/>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Takvimi  (2019-2021)</a:t>
            </a:r>
            <a:endParaRPr lang="tr-TR" dirty="0"/>
          </a:p>
        </p:txBody>
      </p:sp>
      <p:sp>
        <p:nvSpPr>
          <p:cNvPr id="3" name="2 İçerik Yer Tutucusu"/>
          <p:cNvSpPr>
            <a:spLocks noGrp="1"/>
          </p:cNvSpPr>
          <p:nvPr>
            <p:ph idx="1"/>
          </p:nvPr>
        </p:nvSpPr>
        <p:spPr/>
        <p:txBody>
          <a:bodyPr/>
          <a:lstStyle/>
          <a:p>
            <a:r>
              <a:rPr lang="tr-TR" dirty="0" smtClean="0">
                <a:solidFill>
                  <a:srgbClr val="FFFF00"/>
                </a:solidFill>
              </a:rPr>
              <a:t>Mart 2020</a:t>
            </a:r>
            <a:r>
              <a:rPr lang="tr-TR" dirty="0" smtClean="0"/>
              <a:t>  - Türkiye’yi keşfetme – “A.Z. Önleyen veya Azaltan Bir Kapasite Geliştirme” (okul turu,buz kırıcı aktiviteler,gruplara bölünme ve temalar üzerine çeşitli çalışmalar,karikatürler çizme, animasyon videosu oluşturmayı öğrenme,bunların taslak dergi ve animasyon videosuna dönüştürülmesi,kültürel gezi,derslere katılım,Okul Disiplin Modelinin tanıtımı,Ege Üniversitesi Doç. </a:t>
            </a:r>
            <a:r>
              <a:rPr lang="tr-TR" dirty="0" err="1" smtClean="0"/>
              <a:t>Dr.Aysun</a:t>
            </a:r>
            <a:r>
              <a:rPr lang="tr-TR" dirty="0" smtClean="0"/>
              <a:t> Doğan tarafından verilecek seminer,A.Z. sonuçlarını tanımak için derslerde uygulanabilecek oyunlar,okul ve misafir öğretmenlerin birlikte yapacakları drama aktiviteleri)</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Takvimi  (2019-2021)</a:t>
            </a:r>
            <a:endParaRPr lang="tr-TR" dirty="0"/>
          </a:p>
        </p:txBody>
      </p:sp>
      <p:sp>
        <p:nvSpPr>
          <p:cNvPr id="3" name="2 İçerik Yer Tutucusu"/>
          <p:cNvSpPr>
            <a:spLocks noGrp="1"/>
          </p:cNvSpPr>
          <p:nvPr>
            <p:ph idx="1"/>
          </p:nvPr>
        </p:nvSpPr>
        <p:spPr>
          <a:xfrm>
            <a:off x="654921" y="2044772"/>
            <a:ext cx="9613861" cy="3962327"/>
          </a:xfrm>
        </p:spPr>
        <p:txBody>
          <a:bodyPr>
            <a:normAutofit lnSpcReduction="10000"/>
          </a:bodyPr>
          <a:lstStyle/>
          <a:p>
            <a:r>
              <a:rPr lang="tr-TR" dirty="0" smtClean="0">
                <a:solidFill>
                  <a:srgbClr val="FFFF00"/>
                </a:solidFill>
              </a:rPr>
              <a:t>Nisan 2020</a:t>
            </a:r>
            <a:r>
              <a:rPr lang="tr-TR" dirty="0" smtClean="0"/>
              <a:t>  - “Sen ne Yapardın?” / A.Z. </a:t>
            </a:r>
            <a:r>
              <a:rPr lang="tr-TR" dirty="0" err="1" smtClean="0"/>
              <a:t>Farkındalık</a:t>
            </a:r>
            <a:r>
              <a:rPr lang="tr-TR" dirty="0" smtClean="0"/>
              <a:t> Kitabında bulunmak üzerine öğrenciler senaryo üretirler,çizilir,yazılır ve resmedilir. Kitap Mart 2021’de tamamlanmak üzere elektronik formatta hazırlanır ve yaygınlaştırılır.</a:t>
            </a:r>
          </a:p>
          <a:p>
            <a:r>
              <a:rPr lang="tr-TR" dirty="0" smtClean="0">
                <a:solidFill>
                  <a:srgbClr val="FFFF00"/>
                </a:solidFill>
              </a:rPr>
              <a:t>Nisan 2020</a:t>
            </a:r>
            <a:r>
              <a:rPr lang="tr-TR" dirty="0" smtClean="0"/>
              <a:t>  - Türkiye hareketliliğinin sonuçları paylaşılır.</a:t>
            </a:r>
          </a:p>
          <a:p>
            <a:r>
              <a:rPr lang="tr-TR" dirty="0" smtClean="0">
                <a:solidFill>
                  <a:srgbClr val="FFFF00"/>
                </a:solidFill>
              </a:rPr>
              <a:t>Mayıs 2020</a:t>
            </a:r>
            <a:r>
              <a:rPr lang="tr-TR" dirty="0" smtClean="0"/>
              <a:t>  - “1. Yıl Bülteni” Yunanistan okulu her partnerin kendisi tarafından yapılan çalışmaların olduğu bir bülten hazırlar. Ortaklaşa hazırlanacak formatta her okula ait 4 sayfa bulunacaktır.</a:t>
            </a:r>
          </a:p>
          <a:p>
            <a:r>
              <a:rPr lang="tr-TR" dirty="0" smtClean="0">
                <a:solidFill>
                  <a:srgbClr val="FFFF00"/>
                </a:solidFill>
              </a:rPr>
              <a:t>Haziran 2020</a:t>
            </a:r>
            <a:r>
              <a:rPr lang="tr-TR" dirty="0" smtClean="0"/>
              <a:t>  - 1. Yılın Değerlendirilmesi – Öğrenciler ve öğretmenler için anketler ve raporlama</a:t>
            </a:r>
          </a:p>
          <a:p>
            <a:r>
              <a:rPr lang="tr-TR" dirty="0" smtClean="0">
                <a:solidFill>
                  <a:srgbClr val="FFFF00"/>
                </a:solidFill>
              </a:rPr>
              <a:t>Temmuz 2020</a:t>
            </a:r>
            <a:r>
              <a:rPr lang="tr-TR" dirty="0" smtClean="0"/>
              <a:t>  - Ulusal Ajanslara ara raporu gönderme</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Takvimi  (2019-2021)</a:t>
            </a:r>
            <a:endParaRPr lang="tr-TR" dirty="0"/>
          </a:p>
        </p:txBody>
      </p:sp>
      <p:sp>
        <p:nvSpPr>
          <p:cNvPr id="3" name="2 İçerik Yer Tutucusu"/>
          <p:cNvSpPr>
            <a:spLocks noGrp="1"/>
          </p:cNvSpPr>
          <p:nvPr>
            <p:ph idx="1"/>
          </p:nvPr>
        </p:nvSpPr>
        <p:spPr/>
        <p:txBody>
          <a:bodyPr/>
          <a:lstStyle/>
          <a:p>
            <a:r>
              <a:rPr lang="tr-TR" dirty="0" smtClean="0">
                <a:solidFill>
                  <a:srgbClr val="FFFF00"/>
                </a:solidFill>
              </a:rPr>
              <a:t>Ekim 2020</a:t>
            </a:r>
            <a:r>
              <a:rPr lang="tr-TR" dirty="0" smtClean="0"/>
              <a:t>  - Portekiz’i Keşfetme – “Barış İçinde Olmayı Anlama”-</a:t>
            </a:r>
          </a:p>
          <a:p>
            <a:r>
              <a:rPr lang="tr-TR" dirty="0" smtClean="0"/>
              <a:t>“Şiddet Dışı İletişim” (okul sunumu,buz kırıcı </a:t>
            </a:r>
            <a:r>
              <a:rPr lang="tr-TR" dirty="0" err="1" smtClean="0"/>
              <a:t>akiviteler</a:t>
            </a:r>
            <a:r>
              <a:rPr lang="tr-TR" dirty="0" smtClean="0"/>
              <a:t>, okulun A.Z. Karşı hazırladığı sanat sunumları,A.Z. Anlatan uzman sunumları,daha önceden ortaklaşa hazırlanan senaryoların </a:t>
            </a:r>
            <a:r>
              <a:rPr lang="tr-TR" dirty="0" err="1" smtClean="0"/>
              <a:t>dramatizasyonu</a:t>
            </a:r>
            <a:r>
              <a:rPr lang="tr-TR" dirty="0" smtClean="0"/>
              <a:t>,boyama atölyesi,kültürel gezi,derslere katılım,öğretmenlerin ders aktivitesi paylaşımı ve Kaynak Kitap için senaryolar oluşturma)</a:t>
            </a:r>
          </a:p>
          <a:p>
            <a:r>
              <a:rPr lang="tr-TR" dirty="0" smtClean="0">
                <a:solidFill>
                  <a:srgbClr val="FFFF00"/>
                </a:solidFill>
              </a:rPr>
              <a:t>Kasım 2020</a:t>
            </a:r>
            <a:r>
              <a:rPr lang="tr-TR" dirty="0" smtClean="0"/>
              <a:t>  - “Kampanya </a:t>
            </a:r>
            <a:r>
              <a:rPr lang="tr-TR" dirty="0" err="1" smtClean="0"/>
              <a:t>yüretme</a:t>
            </a:r>
            <a:r>
              <a:rPr lang="tr-TR" dirty="0" smtClean="0"/>
              <a:t>” (Her okul kendi bölgesinde A.Z. Karşı Bir Kampanya yürütür ve yaygınlaştırır.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Takvimi  (2019-2021)</a:t>
            </a:r>
            <a:endParaRPr lang="tr-TR" dirty="0"/>
          </a:p>
        </p:txBody>
      </p:sp>
      <p:sp>
        <p:nvSpPr>
          <p:cNvPr id="3" name="2 İçerik Yer Tutucusu"/>
          <p:cNvSpPr>
            <a:spLocks noGrp="1"/>
          </p:cNvSpPr>
          <p:nvPr>
            <p:ph idx="1"/>
          </p:nvPr>
        </p:nvSpPr>
        <p:spPr/>
        <p:txBody>
          <a:bodyPr/>
          <a:lstStyle/>
          <a:p>
            <a:r>
              <a:rPr lang="tr-TR" dirty="0" smtClean="0">
                <a:solidFill>
                  <a:srgbClr val="FFFF00"/>
                </a:solidFill>
              </a:rPr>
              <a:t>Kasım 2020</a:t>
            </a:r>
            <a:r>
              <a:rPr lang="tr-TR" dirty="0" smtClean="0"/>
              <a:t>  - Portekiz hareketliliğinin yaygınlaştırılması – Öğrencilere,öğretmenlere ve ailelere sunumlar yapılması</a:t>
            </a:r>
          </a:p>
          <a:p>
            <a:r>
              <a:rPr lang="tr-TR" dirty="0" smtClean="0">
                <a:solidFill>
                  <a:srgbClr val="FFFF00"/>
                </a:solidFill>
              </a:rPr>
              <a:t>Şubat 2021</a:t>
            </a:r>
            <a:r>
              <a:rPr lang="tr-TR" dirty="0" smtClean="0"/>
              <a:t>  - “A.Z. Karşı Spor” /Partner okulların öğrencileri ayrımcılığa izin vermeyen yeni takım oyunları keşfederler ve oynarlar. Hazırlanan materyaller ortaklaşa formatta ve sosyal medyada paylaşırlar.</a:t>
            </a:r>
          </a:p>
          <a:p>
            <a:r>
              <a:rPr lang="tr-TR" dirty="0" smtClean="0">
                <a:solidFill>
                  <a:srgbClr val="FFFF00"/>
                </a:solidFill>
              </a:rPr>
              <a:t>Şubat 2021</a:t>
            </a:r>
            <a:r>
              <a:rPr lang="tr-TR" dirty="0" smtClean="0"/>
              <a:t>  - 2. Koordinatörler Toplantısı / Romanya (Proje gözden geçirilir, RO içeriği hazırlar,TR not alır)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Takvimi  (2019-2021)</a:t>
            </a:r>
            <a:endParaRPr lang="tr-TR" dirty="0"/>
          </a:p>
        </p:txBody>
      </p:sp>
      <p:sp>
        <p:nvSpPr>
          <p:cNvPr id="3" name="2 İçerik Yer Tutucusu"/>
          <p:cNvSpPr>
            <a:spLocks noGrp="1"/>
          </p:cNvSpPr>
          <p:nvPr>
            <p:ph idx="1"/>
          </p:nvPr>
        </p:nvSpPr>
        <p:spPr/>
        <p:txBody>
          <a:bodyPr/>
          <a:lstStyle/>
          <a:p>
            <a:r>
              <a:rPr lang="tr-TR" dirty="0" smtClean="0">
                <a:solidFill>
                  <a:srgbClr val="FFFF00"/>
                </a:solidFill>
              </a:rPr>
              <a:t>Mart 2021</a:t>
            </a:r>
            <a:r>
              <a:rPr lang="tr-TR" dirty="0" smtClean="0"/>
              <a:t>  - İtalya’yı keşfetme “Siber Zorbalığa Durdur” “Siber Zorbalığa Karşı Öğretmen Eğitimi” “Festivale Hazırlık” </a:t>
            </a:r>
          </a:p>
          <a:p>
            <a:r>
              <a:rPr lang="tr-TR" dirty="0" smtClean="0"/>
              <a:t>Her partner okul kendine ait özellikleri tanıtan sunumlar yapar. </a:t>
            </a:r>
          </a:p>
          <a:p>
            <a:r>
              <a:rPr lang="tr-TR" dirty="0" smtClean="0"/>
              <a:t>(okul sunumları,buz kırıcı oyunlar,siber zorbalık hakkında eğitim, IT kullanımı,tartışmalar,raporlama,video hazırlık,kültürel gezi,derslere katılım,okul ve ulusal </a:t>
            </a:r>
            <a:r>
              <a:rPr lang="tr-TR" dirty="0" err="1" smtClean="0"/>
              <a:t>siberzorbalık</a:t>
            </a:r>
            <a:r>
              <a:rPr lang="tr-TR" dirty="0" smtClean="0"/>
              <a:t> önlemleri sunumları,ders aktiviteleri)</a:t>
            </a:r>
          </a:p>
          <a:p>
            <a:r>
              <a:rPr lang="tr-TR" dirty="0" smtClean="0">
                <a:solidFill>
                  <a:srgbClr val="FFFF00"/>
                </a:solidFill>
              </a:rPr>
              <a:t>Nisan 2021</a:t>
            </a:r>
            <a:r>
              <a:rPr lang="tr-TR" dirty="0" smtClean="0"/>
              <a:t>  - İtalya hareketliliğinin yaygınlaştırılması. Öğrenci ve öğretmenlerinin hareketlilik hakkında sunumlar hazırlaması.</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Takvimi  (2019-2021)</a:t>
            </a:r>
            <a:endParaRPr lang="tr-TR" dirty="0"/>
          </a:p>
        </p:txBody>
      </p:sp>
      <p:sp>
        <p:nvSpPr>
          <p:cNvPr id="3" name="2 İçerik Yer Tutucusu"/>
          <p:cNvSpPr>
            <a:spLocks noGrp="1"/>
          </p:cNvSpPr>
          <p:nvPr>
            <p:ph idx="1"/>
          </p:nvPr>
        </p:nvSpPr>
        <p:spPr/>
        <p:txBody>
          <a:bodyPr>
            <a:normAutofit lnSpcReduction="10000"/>
          </a:bodyPr>
          <a:lstStyle/>
          <a:p>
            <a:r>
              <a:rPr lang="tr-TR" dirty="0" smtClean="0">
                <a:solidFill>
                  <a:srgbClr val="FFFF00"/>
                </a:solidFill>
              </a:rPr>
              <a:t>Mayıs 2021</a:t>
            </a:r>
            <a:r>
              <a:rPr lang="tr-TR" dirty="0" smtClean="0"/>
              <a:t>  - Yunanistan’ı keşfetme. “Çeşitlilikler Festivali”</a:t>
            </a:r>
          </a:p>
          <a:p>
            <a:r>
              <a:rPr lang="tr-TR" dirty="0" smtClean="0"/>
              <a:t>(buz kırıcı oyunlar,kültür tanıtımları,sanat aktiviteleri,şaka mı yoksa A.Z. mı yarışması,kültürel atölyeler,kültürel gezi,derslere katılım,kültürde yanlış anlaşılma sunumları,Kaynak Kitap çalışmaları)</a:t>
            </a:r>
          </a:p>
          <a:p>
            <a:r>
              <a:rPr lang="tr-TR" dirty="0" smtClean="0">
                <a:solidFill>
                  <a:srgbClr val="FFFF00"/>
                </a:solidFill>
              </a:rPr>
              <a:t>Mayıs 2021</a:t>
            </a:r>
            <a:r>
              <a:rPr lang="tr-TR" dirty="0" smtClean="0"/>
              <a:t>  - Projenin final değerlendirmesi, raporlamalar,anket uygulamaları</a:t>
            </a:r>
            <a:r>
              <a:rPr lang="tr-TR" smtClean="0"/>
              <a:t>, yaygınlaştırma </a:t>
            </a:r>
            <a:r>
              <a:rPr lang="tr-TR" dirty="0" smtClean="0"/>
              <a:t>çalışmaları</a:t>
            </a:r>
          </a:p>
          <a:p>
            <a:r>
              <a:rPr lang="tr-TR" dirty="0" smtClean="0">
                <a:solidFill>
                  <a:srgbClr val="FFFF00"/>
                </a:solidFill>
              </a:rPr>
              <a:t>Haziran 2021</a:t>
            </a:r>
            <a:r>
              <a:rPr lang="tr-TR" dirty="0" smtClean="0"/>
              <a:t>  - “ 2. Yıl Bülteni” Yunanistan okulu her partnerin kendisi tarafından yapılan çalışmaların olduğu bir bülten hazırlar. Ortaklaşa hazırlanacak formatta her okula ait 4 sayfa bulunacaktır.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Takvimi  (2019-2021)</a:t>
            </a:r>
            <a:endParaRPr lang="tr-TR" dirty="0"/>
          </a:p>
        </p:txBody>
      </p:sp>
      <p:sp>
        <p:nvSpPr>
          <p:cNvPr id="3" name="2 İçerik Yer Tutucusu"/>
          <p:cNvSpPr>
            <a:spLocks noGrp="1"/>
          </p:cNvSpPr>
          <p:nvPr>
            <p:ph idx="1"/>
          </p:nvPr>
        </p:nvSpPr>
        <p:spPr>
          <a:xfrm>
            <a:off x="680321" y="2336873"/>
            <a:ext cx="9613861" cy="1054027"/>
          </a:xfrm>
        </p:spPr>
        <p:txBody>
          <a:bodyPr/>
          <a:lstStyle/>
          <a:p>
            <a:r>
              <a:rPr lang="tr-TR" dirty="0" smtClean="0">
                <a:solidFill>
                  <a:srgbClr val="FFFF00"/>
                </a:solidFill>
              </a:rPr>
              <a:t>Temmuz 2021</a:t>
            </a:r>
            <a:r>
              <a:rPr lang="tr-TR" dirty="0" smtClean="0"/>
              <a:t>  - Ulusal ve ortaklaşa olarak final </a:t>
            </a:r>
            <a:r>
              <a:rPr lang="tr-TR" dirty="0" err="1" smtClean="0"/>
              <a:t>raprunu</a:t>
            </a:r>
            <a:r>
              <a:rPr lang="tr-TR" dirty="0" smtClean="0"/>
              <a:t> yazma ve Ulusal Ajanslara teslimi.</a:t>
            </a:r>
            <a:endParaRPr lang="tr-TR" dirty="0"/>
          </a:p>
        </p:txBody>
      </p:sp>
      <p:sp>
        <p:nvSpPr>
          <p:cNvPr id="4" name="3 Dikdörtgen"/>
          <p:cNvSpPr/>
          <p:nvPr/>
        </p:nvSpPr>
        <p:spPr>
          <a:xfrm>
            <a:off x="863600" y="3289300"/>
            <a:ext cx="10693400" cy="2882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3600" dirty="0"/>
          </a:p>
        </p:txBody>
      </p:sp>
      <p:sp>
        <p:nvSpPr>
          <p:cNvPr id="5" name="4 Dikdörtgen"/>
          <p:cNvSpPr/>
          <p:nvPr/>
        </p:nvSpPr>
        <p:spPr>
          <a:xfrm>
            <a:off x="3314700" y="3492500"/>
            <a:ext cx="5511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dirty="0" smtClean="0"/>
              <a:t>ANA GÖREVLERİMİZ</a:t>
            </a:r>
            <a:endParaRPr lang="tr-TR" sz="4800" dirty="0"/>
          </a:p>
        </p:txBody>
      </p:sp>
      <p:sp>
        <p:nvSpPr>
          <p:cNvPr id="6" name="5 Dikdörtgen"/>
          <p:cNvSpPr/>
          <p:nvPr/>
        </p:nvSpPr>
        <p:spPr>
          <a:xfrm>
            <a:off x="1955800" y="4445000"/>
            <a:ext cx="8343900" cy="1155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err="1" smtClean="0"/>
              <a:t>eTwinning</a:t>
            </a:r>
            <a:r>
              <a:rPr lang="tr-TR" sz="3200" dirty="0" smtClean="0"/>
              <a:t> </a:t>
            </a:r>
            <a:r>
              <a:rPr lang="tr-TR" sz="3200" dirty="0" err="1" smtClean="0"/>
              <a:t>Twinspace</a:t>
            </a:r>
            <a:r>
              <a:rPr lang="tr-TR" sz="3200" dirty="0" smtClean="0"/>
              <a:t> – Dergi – Yazmanlık – Anket Hazırlama</a:t>
            </a:r>
            <a:endParaRPr lang="tr-TR"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ŞEHİT POLİS MEHMET ÇELİK ORTAOKULU</a:t>
            </a:r>
            <a:endParaRPr lang="tr-TR" dirty="0"/>
          </a:p>
        </p:txBody>
      </p:sp>
      <p:sp>
        <p:nvSpPr>
          <p:cNvPr id="3" name="2 İçerik Yer Tutucusu"/>
          <p:cNvSpPr>
            <a:spLocks noGrp="1"/>
          </p:cNvSpPr>
          <p:nvPr>
            <p:ph idx="1"/>
          </p:nvPr>
        </p:nvSpPr>
        <p:spPr/>
        <p:txBody>
          <a:bodyPr/>
          <a:lstStyle/>
          <a:p>
            <a:pPr>
              <a:buNone/>
            </a:pPr>
            <a:endParaRPr lang="tr-TR" dirty="0" smtClean="0"/>
          </a:p>
          <a:p>
            <a:r>
              <a:rPr lang="tr-TR" b="1" dirty="0" smtClean="0"/>
              <a:t>ERASMUS+ KA229 </a:t>
            </a:r>
            <a:endParaRPr lang="tr-TR" dirty="0" smtClean="0"/>
          </a:p>
          <a:p>
            <a:r>
              <a:rPr lang="tr-TR" b="1" dirty="0" smtClean="0"/>
              <a:t>STRATEJİK OKUL ORTAKLIKLARI PROJESİ </a:t>
            </a:r>
            <a:endParaRPr lang="tr-TR" dirty="0" smtClean="0"/>
          </a:p>
          <a:p>
            <a:r>
              <a:rPr lang="tr-TR" b="1" dirty="0" smtClean="0"/>
              <a:t>2019-2021</a:t>
            </a:r>
            <a:endParaRPr lang="tr-TR" dirty="0" smtClean="0"/>
          </a:p>
          <a:p>
            <a:r>
              <a:rPr lang="tr-TR" b="1" dirty="0" smtClean="0"/>
              <a:t>EUROPEAN SCHOOLS STAND AGAINST BULLYING</a:t>
            </a:r>
          </a:p>
          <a:p>
            <a:r>
              <a:rPr lang="tr-TR" b="1" dirty="0" smtClean="0"/>
              <a:t>“Avrupa Okulları Akran Zorbalığına Karşı Direnir”</a:t>
            </a:r>
            <a:endParaRPr lang="tr-TR" dirty="0" smtClean="0"/>
          </a:p>
          <a:p>
            <a:r>
              <a:rPr lang="tr-TR" dirty="0" smtClean="0"/>
              <a:t>2019-1-RO01-KA229-063119_3</a:t>
            </a:r>
          </a:p>
          <a:p>
            <a:endParaRPr lang="tr-TR" dirty="0"/>
          </a:p>
        </p:txBody>
      </p:sp>
      <p:pic>
        <p:nvPicPr>
          <p:cNvPr id="4" name="3 Resim" descr="co-funded by the european union logo ile ilgili görsel sonucu"/>
          <p:cNvPicPr/>
          <p:nvPr/>
        </p:nvPicPr>
        <p:blipFill>
          <a:blip r:embed="rId2" cstate="print"/>
          <a:srcRect/>
          <a:stretch>
            <a:fillRect/>
          </a:stretch>
        </p:blipFill>
        <p:spPr bwMode="auto">
          <a:xfrm>
            <a:off x="9753600" y="2235199"/>
            <a:ext cx="2019300" cy="606425"/>
          </a:xfrm>
          <a:prstGeom prst="rect">
            <a:avLst/>
          </a:prstGeom>
          <a:noFill/>
          <a:ln w="9525">
            <a:noFill/>
            <a:miter lim="800000"/>
            <a:headEnd/>
            <a:tailEnd/>
          </a:ln>
        </p:spPr>
      </p:pic>
      <p:pic>
        <p:nvPicPr>
          <p:cNvPr id="5" name="4 Resim" descr="C:\Users\FOBZ\Desktop\KA2 PROJECT\logolar\logolarrrr\resms\erasmus+logo_mic.jpg"/>
          <p:cNvPicPr/>
          <p:nvPr/>
        </p:nvPicPr>
        <p:blipFill>
          <a:blip r:embed="rId3" cstate="print"/>
          <a:srcRect/>
          <a:stretch>
            <a:fillRect/>
          </a:stretch>
        </p:blipFill>
        <p:spPr bwMode="auto">
          <a:xfrm>
            <a:off x="10464800" y="609600"/>
            <a:ext cx="1727200" cy="1371600"/>
          </a:xfrm>
          <a:prstGeom prst="rect">
            <a:avLst/>
          </a:prstGeom>
          <a:noFill/>
          <a:ln w="9525">
            <a:noFill/>
            <a:miter lim="800000"/>
            <a:headEnd/>
            <a:tailEnd/>
          </a:ln>
        </p:spPr>
      </p:pic>
      <p:pic>
        <p:nvPicPr>
          <p:cNvPr id="6" name="5 Resim" descr="C:\Users\FOBZ\Desktop\ab_bakanligi_yazili.png"/>
          <p:cNvPicPr/>
          <p:nvPr/>
        </p:nvPicPr>
        <p:blipFill>
          <a:blip r:embed="rId4" cstate="print"/>
          <a:srcRect/>
          <a:stretch>
            <a:fillRect/>
          </a:stretch>
        </p:blipFill>
        <p:spPr bwMode="auto">
          <a:xfrm>
            <a:off x="9770269" y="2971800"/>
            <a:ext cx="2024062" cy="1371600"/>
          </a:xfrm>
          <a:prstGeom prst="rect">
            <a:avLst/>
          </a:prstGeom>
          <a:noFill/>
          <a:ln w="9525">
            <a:noFill/>
            <a:miter lim="800000"/>
            <a:headEnd/>
            <a:tailEnd/>
          </a:ln>
        </p:spPr>
      </p:pic>
      <p:pic>
        <p:nvPicPr>
          <p:cNvPr id="7" name="6 Resim" descr="C:\Users\FOBZ\Desktop\ua_logo.png"/>
          <p:cNvPicPr/>
          <p:nvPr/>
        </p:nvPicPr>
        <p:blipFill>
          <a:blip r:embed="rId5" cstate="print"/>
          <a:srcRect/>
          <a:stretch>
            <a:fillRect/>
          </a:stretch>
        </p:blipFill>
        <p:spPr bwMode="auto">
          <a:xfrm>
            <a:off x="9840118" y="4559300"/>
            <a:ext cx="2008982"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Yaygınlaştırma</a:t>
            </a:r>
            <a:endParaRPr lang="tr-TR" dirty="0"/>
          </a:p>
        </p:txBody>
      </p:sp>
      <p:sp>
        <p:nvSpPr>
          <p:cNvPr id="3" name="2 İçerik Yer Tutucusu"/>
          <p:cNvSpPr>
            <a:spLocks noGrp="1"/>
          </p:cNvSpPr>
          <p:nvPr>
            <p:ph idx="1"/>
          </p:nvPr>
        </p:nvSpPr>
        <p:spPr>
          <a:xfrm>
            <a:off x="680321" y="2336873"/>
            <a:ext cx="9613861" cy="2400227"/>
          </a:xfrm>
        </p:spPr>
        <p:txBody>
          <a:bodyPr/>
          <a:lstStyle/>
          <a:p>
            <a:r>
              <a:rPr lang="tr-TR" dirty="0" smtClean="0"/>
              <a:t>Her türlü sosyal hesaplar</a:t>
            </a:r>
          </a:p>
          <a:p>
            <a:r>
              <a:rPr lang="tr-TR" dirty="0" smtClean="0"/>
              <a:t>Web siteleri</a:t>
            </a:r>
          </a:p>
          <a:p>
            <a:r>
              <a:rPr lang="tr-TR" dirty="0" smtClean="0"/>
              <a:t>Basın</a:t>
            </a:r>
          </a:p>
          <a:p>
            <a:r>
              <a:rPr lang="tr-TR" dirty="0" smtClean="0"/>
              <a:t>Paneller/Seminerler/Toplantılar/Ziyaretler</a:t>
            </a:r>
          </a:p>
          <a:p>
            <a:r>
              <a:rPr lang="tr-TR" dirty="0" smtClean="0"/>
              <a:t>Materyaller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Şehit Polis Mehmet Çelik Ortaokulu</a:t>
            </a:r>
            <a:endParaRPr lang="tr-TR" dirty="0"/>
          </a:p>
        </p:txBody>
      </p:sp>
      <p:sp>
        <p:nvSpPr>
          <p:cNvPr id="3" name="2 İçerik Yer Tutucusu"/>
          <p:cNvSpPr>
            <a:spLocks noGrp="1"/>
          </p:cNvSpPr>
          <p:nvPr>
            <p:ph idx="1"/>
          </p:nvPr>
        </p:nvSpPr>
        <p:spPr>
          <a:xfrm>
            <a:off x="680321" y="2336873"/>
            <a:ext cx="10279779" cy="3599316"/>
          </a:xfrm>
        </p:spPr>
        <p:txBody>
          <a:bodyPr>
            <a:normAutofit lnSpcReduction="10000"/>
          </a:bodyPr>
          <a:lstStyle/>
          <a:p>
            <a:pPr algn="ctr">
              <a:buNone/>
            </a:pPr>
            <a:r>
              <a:rPr lang="tr-TR" sz="5400" dirty="0" smtClean="0"/>
              <a:t>Projemiz okulumuza ve ülkemize hayırlı uğurlu olsun!</a:t>
            </a:r>
          </a:p>
          <a:p>
            <a:pPr algn="ctr">
              <a:buNone/>
            </a:pPr>
            <a:endParaRPr lang="tr-TR" sz="5400" dirty="0" smtClean="0"/>
          </a:p>
          <a:p>
            <a:pPr algn="ctr">
              <a:buNone/>
            </a:pPr>
            <a:r>
              <a:rPr lang="tr-TR" sz="8800" dirty="0" smtClean="0">
                <a:solidFill>
                  <a:schemeClr val="accent5">
                    <a:lumMod val="75000"/>
                  </a:schemeClr>
                </a:solidFill>
                <a:latin typeface="Monotype Corsiva" pitchFamily="66" charset="0"/>
              </a:rPr>
              <a:t>TEŞEKKÜR EDERİZ</a:t>
            </a:r>
          </a:p>
          <a:p>
            <a:pPr algn="ctr">
              <a:buNone/>
            </a:pPr>
            <a:endParaRPr lang="tr-TR" sz="8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ORTAKLARIMIZ</a:t>
            </a:r>
            <a:endParaRPr lang="tr-TR" dirty="0"/>
          </a:p>
        </p:txBody>
      </p:sp>
      <p:pic>
        <p:nvPicPr>
          <p:cNvPr id="4" name="3 İçerik Yer Tutucusu" descr="C:\Users\FOBZ\Desktop\afişflags\RO flag.png"/>
          <p:cNvPicPr>
            <a:picLocks noGrp="1"/>
          </p:cNvPicPr>
          <p:nvPr>
            <p:ph idx="1"/>
          </p:nvPr>
        </p:nvPicPr>
        <p:blipFill>
          <a:blip r:embed="rId2" cstate="print"/>
          <a:srcRect/>
          <a:stretch>
            <a:fillRect/>
          </a:stretch>
        </p:blipFill>
        <p:spPr bwMode="auto">
          <a:xfrm>
            <a:off x="762000" y="2362994"/>
            <a:ext cx="2619375" cy="1743075"/>
          </a:xfrm>
          <a:prstGeom prst="rect">
            <a:avLst/>
          </a:prstGeom>
          <a:noFill/>
          <a:ln w="9525">
            <a:noFill/>
            <a:miter lim="800000"/>
            <a:headEnd/>
            <a:tailEnd/>
          </a:ln>
        </p:spPr>
      </p:pic>
      <p:pic>
        <p:nvPicPr>
          <p:cNvPr id="5" name="4 Resim" descr="C:\Users\FOBZ\Desktop\afişflags\IT flag.png"/>
          <p:cNvPicPr/>
          <p:nvPr/>
        </p:nvPicPr>
        <p:blipFill>
          <a:blip r:embed="rId3" cstate="print"/>
          <a:srcRect/>
          <a:stretch>
            <a:fillRect/>
          </a:stretch>
        </p:blipFill>
        <p:spPr bwMode="auto">
          <a:xfrm>
            <a:off x="6070600" y="4432300"/>
            <a:ext cx="2085975" cy="894556"/>
          </a:xfrm>
          <a:prstGeom prst="rect">
            <a:avLst/>
          </a:prstGeom>
          <a:noFill/>
          <a:ln w="9525">
            <a:noFill/>
            <a:miter lim="800000"/>
            <a:headEnd/>
            <a:tailEnd/>
          </a:ln>
        </p:spPr>
      </p:pic>
      <p:pic>
        <p:nvPicPr>
          <p:cNvPr id="6" name="5 Resim" descr="C:\Users\FOBZ\Desktop\afişflags\PR flag.png"/>
          <p:cNvPicPr/>
          <p:nvPr/>
        </p:nvPicPr>
        <p:blipFill>
          <a:blip r:embed="rId4" cstate="print"/>
          <a:srcRect/>
          <a:stretch>
            <a:fillRect/>
          </a:stretch>
        </p:blipFill>
        <p:spPr bwMode="auto">
          <a:xfrm>
            <a:off x="3632200" y="4406900"/>
            <a:ext cx="1968500" cy="939800"/>
          </a:xfrm>
          <a:prstGeom prst="rect">
            <a:avLst/>
          </a:prstGeom>
          <a:noFill/>
          <a:ln w="9525">
            <a:noFill/>
            <a:miter lim="800000"/>
            <a:headEnd/>
            <a:tailEnd/>
          </a:ln>
        </p:spPr>
      </p:pic>
      <p:pic>
        <p:nvPicPr>
          <p:cNvPr id="7" name="6 Resim" descr="C:\Users\FOBZ\Desktop\afişflags\GR flag.png"/>
          <p:cNvPicPr/>
          <p:nvPr/>
        </p:nvPicPr>
        <p:blipFill>
          <a:blip r:embed="rId5" cstate="print"/>
          <a:srcRect/>
          <a:stretch>
            <a:fillRect/>
          </a:stretch>
        </p:blipFill>
        <p:spPr bwMode="auto">
          <a:xfrm>
            <a:off x="791368" y="4450556"/>
            <a:ext cx="2155031" cy="928687"/>
          </a:xfrm>
          <a:prstGeom prst="rect">
            <a:avLst/>
          </a:prstGeom>
          <a:noFill/>
          <a:ln w="9525">
            <a:noFill/>
            <a:miter lim="800000"/>
            <a:headEnd/>
            <a:tailEnd/>
          </a:ln>
        </p:spPr>
      </p:pic>
      <p:pic>
        <p:nvPicPr>
          <p:cNvPr id="8" name="7 Resim" descr="C:\Users\FOBZ\Desktop\afişflags\TR flag.png"/>
          <p:cNvPicPr/>
          <p:nvPr/>
        </p:nvPicPr>
        <p:blipFill>
          <a:blip r:embed="rId6" cstate="print"/>
          <a:srcRect/>
          <a:stretch>
            <a:fillRect/>
          </a:stretch>
        </p:blipFill>
        <p:spPr bwMode="auto">
          <a:xfrm>
            <a:off x="8614568" y="4394200"/>
            <a:ext cx="1824831" cy="881856"/>
          </a:xfrm>
          <a:prstGeom prst="rect">
            <a:avLst/>
          </a:prstGeom>
          <a:noFill/>
          <a:ln w="9525">
            <a:noFill/>
            <a:miter lim="800000"/>
            <a:headEnd/>
            <a:tailEnd/>
          </a:ln>
        </p:spPr>
      </p:pic>
      <p:sp>
        <p:nvSpPr>
          <p:cNvPr id="9" name="8 Metin kutusu"/>
          <p:cNvSpPr txBox="1"/>
          <p:nvPr/>
        </p:nvSpPr>
        <p:spPr>
          <a:xfrm>
            <a:off x="3594100" y="2768600"/>
            <a:ext cx="3187700" cy="646331"/>
          </a:xfrm>
          <a:prstGeom prst="rect">
            <a:avLst/>
          </a:prstGeom>
          <a:noFill/>
        </p:spPr>
        <p:txBody>
          <a:bodyPr wrap="square" rtlCol="0">
            <a:spAutoFit/>
          </a:bodyPr>
          <a:lstStyle/>
          <a:p>
            <a:r>
              <a:rPr lang="tr-TR" dirty="0" smtClean="0"/>
              <a:t>ROMANYA</a:t>
            </a:r>
          </a:p>
          <a:p>
            <a:r>
              <a:rPr lang="tr-TR" dirty="0" smtClean="0"/>
              <a:t>Koordinatör/</a:t>
            </a:r>
            <a:r>
              <a:rPr lang="tr-TR" dirty="0" err="1" smtClean="0"/>
              <a:t>Claudia</a:t>
            </a:r>
            <a:r>
              <a:rPr lang="tr-TR" dirty="0" smtClean="0"/>
              <a:t> </a:t>
            </a:r>
            <a:r>
              <a:rPr lang="tr-TR" dirty="0" err="1" smtClean="0"/>
              <a:t>Putura</a:t>
            </a:r>
            <a:endParaRPr lang="tr-TR" dirty="0"/>
          </a:p>
        </p:txBody>
      </p:sp>
      <p:sp>
        <p:nvSpPr>
          <p:cNvPr id="11" name="10 Metin kutusu"/>
          <p:cNvSpPr txBox="1"/>
          <p:nvPr/>
        </p:nvSpPr>
        <p:spPr>
          <a:xfrm>
            <a:off x="6172200" y="5562600"/>
            <a:ext cx="1930400" cy="368300"/>
          </a:xfrm>
          <a:prstGeom prst="rect">
            <a:avLst/>
          </a:prstGeom>
          <a:noFill/>
        </p:spPr>
        <p:txBody>
          <a:bodyPr wrap="square" rtlCol="0">
            <a:spAutoFit/>
          </a:bodyPr>
          <a:lstStyle/>
          <a:p>
            <a:endParaRPr lang="tr-TR" dirty="0"/>
          </a:p>
        </p:txBody>
      </p:sp>
      <p:sp>
        <p:nvSpPr>
          <p:cNvPr id="12" name="11 Metin kutusu"/>
          <p:cNvSpPr txBox="1"/>
          <p:nvPr/>
        </p:nvSpPr>
        <p:spPr>
          <a:xfrm>
            <a:off x="6324600" y="5715000"/>
            <a:ext cx="1930400" cy="368300"/>
          </a:xfrm>
          <a:prstGeom prst="rect">
            <a:avLst/>
          </a:prstGeom>
          <a:noFill/>
        </p:spPr>
        <p:txBody>
          <a:bodyPr wrap="square" rtlCol="0">
            <a:spAutoFit/>
          </a:bodyPr>
          <a:lstStyle/>
          <a:p>
            <a:endParaRPr lang="tr-TR" dirty="0"/>
          </a:p>
        </p:txBody>
      </p:sp>
      <p:sp>
        <p:nvSpPr>
          <p:cNvPr id="13" name="12 Metin kutusu"/>
          <p:cNvSpPr txBox="1"/>
          <p:nvPr/>
        </p:nvSpPr>
        <p:spPr>
          <a:xfrm>
            <a:off x="3657600" y="5537200"/>
            <a:ext cx="1930400" cy="368300"/>
          </a:xfrm>
          <a:prstGeom prst="rect">
            <a:avLst/>
          </a:prstGeom>
          <a:noFill/>
        </p:spPr>
        <p:txBody>
          <a:bodyPr wrap="square" rtlCol="0">
            <a:spAutoFit/>
          </a:bodyPr>
          <a:lstStyle/>
          <a:p>
            <a:endParaRPr lang="tr-TR" dirty="0"/>
          </a:p>
        </p:txBody>
      </p:sp>
      <p:sp>
        <p:nvSpPr>
          <p:cNvPr id="14" name="13 Metin kutusu"/>
          <p:cNvSpPr txBox="1"/>
          <p:nvPr/>
        </p:nvSpPr>
        <p:spPr>
          <a:xfrm>
            <a:off x="6096000" y="5486400"/>
            <a:ext cx="2044700" cy="368300"/>
          </a:xfrm>
          <a:prstGeom prst="rect">
            <a:avLst/>
          </a:prstGeom>
          <a:noFill/>
        </p:spPr>
        <p:txBody>
          <a:bodyPr wrap="square" rtlCol="0">
            <a:spAutoFit/>
          </a:bodyPr>
          <a:lstStyle/>
          <a:p>
            <a:r>
              <a:rPr lang="tr-TR" dirty="0" smtClean="0"/>
              <a:t>İtalya-</a:t>
            </a:r>
            <a:r>
              <a:rPr lang="tr-TR" dirty="0" err="1" smtClean="0"/>
              <a:t>Todi</a:t>
            </a:r>
            <a:endParaRPr lang="tr-TR" dirty="0"/>
          </a:p>
        </p:txBody>
      </p:sp>
      <p:sp>
        <p:nvSpPr>
          <p:cNvPr id="16" name="15 Metin kutusu"/>
          <p:cNvSpPr txBox="1"/>
          <p:nvPr/>
        </p:nvSpPr>
        <p:spPr>
          <a:xfrm>
            <a:off x="3683000" y="5499100"/>
            <a:ext cx="1930400" cy="368300"/>
          </a:xfrm>
          <a:prstGeom prst="rect">
            <a:avLst/>
          </a:prstGeom>
          <a:noFill/>
        </p:spPr>
        <p:txBody>
          <a:bodyPr wrap="square" rtlCol="0">
            <a:spAutoFit/>
          </a:bodyPr>
          <a:lstStyle/>
          <a:p>
            <a:r>
              <a:rPr lang="tr-TR" dirty="0" smtClean="0"/>
              <a:t>Portekiz-</a:t>
            </a:r>
            <a:r>
              <a:rPr lang="tr-TR" dirty="0" err="1" smtClean="0"/>
              <a:t>Seixal</a:t>
            </a:r>
            <a:endParaRPr lang="tr-TR" dirty="0"/>
          </a:p>
        </p:txBody>
      </p:sp>
      <p:sp>
        <p:nvSpPr>
          <p:cNvPr id="17" name="16 Metin kutusu"/>
          <p:cNvSpPr txBox="1"/>
          <p:nvPr/>
        </p:nvSpPr>
        <p:spPr>
          <a:xfrm>
            <a:off x="812800" y="5562600"/>
            <a:ext cx="2311400" cy="369332"/>
          </a:xfrm>
          <a:prstGeom prst="rect">
            <a:avLst/>
          </a:prstGeom>
          <a:noFill/>
        </p:spPr>
        <p:txBody>
          <a:bodyPr wrap="square" rtlCol="0">
            <a:spAutoFit/>
          </a:bodyPr>
          <a:lstStyle/>
          <a:p>
            <a:r>
              <a:rPr lang="tr-TR" dirty="0" smtClean="0"/>
              <a:t>Yunanistan-</a:t>
            </a:r>
            <a:r>
              <a:rPr lang="tr-TR" dirty="0" err="1" smtClean="0"/>
              <a:t>Platanias</a:t>
            </a:r>
            <a:endParaRPr lang="tr-TR" dirty="0"/>
          </a:p>
        </p:txBody>
      </p:sp>
      <p:sp>
        <p:nvSpPr>
          <p:cNvPr id="18" name="17 Metin kutusu"/>
          <p:cNvSpPr txBox="1"/>
          <p:nvPr/>
        </p:nvSpPr>
        <p:spPr>
          <a:xfrm>
            <a:off x="8610600" y="5461000"/>
            <a:ext cx="2044700" cy="368300"/>
          </a:xfrm>
          <a:prstGeom prst="rect">
            <a:avLst/>
          </a:prstGeom>
          <a:noFill/>
        </p:spPr>
        <p:txBody>
          <a:bodyPr wrap="square" rtlCol="0">
            <a:spAutoFit/>
          </a:bodyPr>
          <a:lstStyle/>
          <a:p>
            <a:r>
              <a:rPr lang="tr-TR" dirty="0" smtClean="0"/>
              <a:t>TR-İzmir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Hareketlilikler</a:t>
            </a:r>
            <a:endParaRPr lang="tr-TR" dirty="0"/>
          </a:p>
        </p:txBody>
      </p:sp>
      <p:sp>
        <p:nvSpPr>
          <p:cNvPr id="3" name="2 İçerik Yer Tutucusu"/>
          <p:cNvSpPr>
            <a:spLocks noGrp="1"/>
          </p:cNvSpPr>
          <p:nvPr>
            <p:ph idx="1"/>
          </p:nvPr>
        </p:nvSpPr>
        <p:spPr/>
        <p:txBody>
          <a:bodyPr>
            <a:normAutofit lnSpcReduction="10000"/>
          </a:bodyPr>
          <a:lstStyle/>
          <a:p>
            <a:r>
              <a:rPr lang="tr-TR" dirty="0" smtClean="0"/>
              <a:t>Hareketlilik Sayısı: 4 (RO,PT,IT,GR)</a:t>
            </a:r>
          </a:p>
          <a:p>
            <a:r>
              <a:rPr lang="tr-TR" dirty="0" smtClean="0"/>
              <a:t>(2 Öğretmen Toplantısı/1 Katılımcı/RO-GR) </a:t>
            </a:r>
          </a:p>
          <a:p>
            <a:endParaRPr lang="tr-TR" dirty="0" smtClean="0"/>
          </a:p>
          <a:p>
            <a:r>
              <a:rPr lang="tr-TR" dirty="0" smtClean="0"/>
              <a:t>Katılımcı sayısı :</a:t>
            </a:r>
          </a:p>
          <a:p>
            <a:pPr>
              <a:buNone/>
            </a:pPr>
            <a:r>
              <a:rPr lang="tr-TR" dirty="0" smtClean="0"/>
              <a:t>                          Öğrenci:     4</a:t>
            </a:r>
          </a:p>
          <a:p>
            <a:pPr>
              <a:buNone/>
            </a:pPr>
            <a:r>
              <a:rPr lang="tr-TR" dirty="0" smtClean="0"/>
              <a:t>                          Öğretmen:  3 </a:t>
            </a:r>
          </a:p>
          <a:p>
            <a:pPr>
              <a:buNone/>
            </a:pPr>
            <a:r>
              <a:rPr lang="tr-TR" dirty="0" smtClean="0"/>
              <a:t>2019-2020 : RO-TR</a:t>
            </a:r>
          </a:p>
          <a:p>
            <a:pPr>
              <a:buNone/>
            </a:pPr>
            <a:r>
              <a:rPr lang="tr-TR" dirty="0" smtClean="0"/>
              <a:t>2020-2021 : PT – IT - GR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Proje Hedefleri</a:t>
            </a:r>
            <a:endParaRPr lang="tr-TR" dirty="0"/>
          </a:p>
        </p:txBody>
      </p:sp>
      <p:sp>
        <p:nvSpPr>
          <p:cNvPr id="3" name="2 İçerik Yer Tutucusu"/>
          <p:cNvSpPr>
            <a:spLocks noGrp="1"/>
          </p:cNvSpPr>
          <p:nvPr>
            <p:ph idx="1"/>
          </p:nvPr>
        </p:nvSpPr>
        <p:spPr/>
        <p:txBody>
          <a:bodyPr/>
          <a:lstStyle/>
          <a:p>
            <a:r>
              <a:rPr lang="tr-TR" sz="3600" dirty="0" smtClean="0"/>
              <a:t>Akran zorbalığı </a:t>
            </a:r>
            <a:r>
              <a:rPr lang="tr-TR" sz="3600" dirty="0" err="1" smtClean="0"/>
              <a:t>farkındalığını</a:t>
            </a:r>
            <a:r>
              <a:rPr lang="tr-TR" sz="3600" dirty="0" smtClean="0"/>
              <a:t> arttırma</a:t>
            </a:r>
          </a:p>
          <a:p>
            <a:r>
              <a:rPr lang="tr-TR" sz="3600" dirty="0" smtClean="0"/>
              <a:t>Sosyal becerileri ve vatandaşlık yeterliliklerini geliştirme</a:t>
            </a:r>
          </a:p>
          <a:p>
            <a:r>
              <a:rPr lang="tr-TR" sz="3600" dirty="0" smtClean="0"/>
              <a:t>Öğretmenlerin yeterliliklerini ve pedagojik yöntemlerini geliştirme</a:t>
            </a:r>
          </a:p>
          <a:p>
            <a:r>
              <a:rPr lang="tr-TR" sz="3600" dirty="0" smtClean="0"/>
              <a:t>Yabancı dili ve ICT kullanımını geliştirme</a:t>
            </a:r>
          </a:p>
          <a:p>
            <a:endParaRPr lang="tr-TR" dirty="0" smtClean="0"/>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Öğrenci Seçim Kriterleri</a:t>
            </a:r>
            <a:endParaRPr lang="tr-TR" dirty="0"/>
          </a:p>
        </p:txBody>
      </p:sp>
      <p:sp>
        <p:nvSpPr>
          <p:cNvPr id="3" name="2 İçerik Yer Tutucusu"/>
          <p:cNvSpPr>
            <a:spLocks noGrp="1"/>
          </p:cNvSpPr>
          <p:nvPr>
            <p:ph idx="1"/>
          </p:nvPr>
        </p:nvSpPr>
        <p:spPr/>
        <p:txBody>
          <a:bodyPr/>
          <a:lstStyle/>
          <a:p>
            <a:r>
              <a:rPr lang="tr-TR" dirty="0" smtClean="0"/>
              <a:t>Öğrenciler: 12-15 yaş</a:t>
            </a:r>
          </a:p>
          <a:p>
            <a:r>
              <a:rPr lang="tr-TR" dirty="0" smtClean="0"/>
              <a:t>Hedef öğrenci sayısı: 30        Katılımcı sayısı:4</a:t>
            </a:r>
          </a:p>
          <a:p>
            <a:r>
              <a:rPr lang="tr-TR" u="sng" dirty="0" smtClean="0"/>
              <a:t>Aranan kriterler: </a:t>
            </a:r>
          </a:p>
          <a:p>
            <a:r>
              <a:rPr lang="tr-TR" u="sng" dirty="0" smtClean="0"/>
              <a:t>Akran zorbalığını anlamak,onu kendi diliyle ifade edebilmek,yabancı dili iyi kullanabilmek(A1),yapılacak çalışmalara katılmak,verilecek görevleri yerine getirmek,sosyal medyada görünür olmak,projeye yürütmeye uygun kişisel ve sosyal özelliklere sahip olmak,yapılacak yazılı ve sözlü sınavlarda başarılı olmak,hareketlilik sözleşmesi imzalamak,ev sahipliği yapmak</a:t>
            </a:r>
          </a:p>
          <a:p>
            <a:endParaRPr lang="tr-TR" dirty="0" smtClean="0"/>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Hareketlilik Kriterleri</a:t>
            </a:r>
            <a:endParaRPr lang="tr-TR" dirty="0"/>
          </a:p>
        </p:txBody>
      </p:sp>
      <p:sp>
        <p:nvSpPr>
          <p:cNvPr id="3" name="2 İçerik Yer Tutucusu"/>
          <p:cNvSpPr>
            <a:spLocks noGrp="1"/>
          </p:cNvSpPr>
          <p:nvPr>
            <p:ph idx="1"/>
          </p:nvPr>
        </p:nvSpPr>
        <p:spPr>
          <a:xfrm>
            <a:off x="654921" y="1993972"/>
            <a:ext cx="9613861" cy="4102028"/>
          </a:xfrm>
        </p:spPr>
        <p:txBody>
          <a:bodyPr>
            <a:noAutofit/>
          </a:bodyPr>
          <a:lstStyle/>
          <a:p>
            <a:pPr lvl="0"/>
            <a:r>
              <a:rPr lang="tr-TR" sz="1900" b="1" i="1" u="sng" dirty="0" smtClean="0"/>
              <a:t>Öğrencilerden ulaşım ve konaklama için herhangi bir bedel talep edilmeyecektir. </a:t>
            </a:r>
            <a:endParaRPr lang="tr-TR" sz="1900" dirty="0" smtClean="0"/>
          </a:p>
          <a:p>
            <a:pPr lvl="0"/>
            <a:r>
              <a:rPr lang="tr-TR" sz="1900" b="1" i="1" u="sng" dirty="0" smtClean="0"/>
              <a:t>Öğrencilerin özel harcamalarında kullanmak üzere EURO bulundurmaları tavsiye edilir.</a:t>
            </a:r>
            <a:endParaRPr lang="tr-TR" sz="1900" dirty="0" smtClean="0"/>
          </a:p>
          <a:p>
            <a:pPr lvl="0"/>
            <a:r>
              <a:rPr lang="tr-TR" sz="1900" b="1" i="1" u="sng" dirty="0" smtClean="0"/>
              <a:t>Öğrencinin bileti alındıktan sonra faaliyete herhangi bir sebeple katılmaması sonucunda uçak bileti ve konaklama ücreti veliden tazmin edilecektir.</a:t>
            </a:r>
            <a:endParaRPr lang="tr-TR" sz="1900" dirty="0" smtClean="0"/>
          </a:p>
          <a:p>
            <a:pPr lvl="0"/>
            <a:r>
              <a:rPr lang="tr-TR" sz="1900" b="1" i="1" u="sng" dirty="0" smtClean="0"/>
              <a:t>Öğrenci Programda belirtilen saatlerde kararlaştırılan yerlerde hazır bulunmalıdır. Herhangi bir gecikme durumunda sorumluluk veliye aittir.</a:t>
            </a:r>
            <a:endParaRPr lang="tr-TR" sz="1900" dirty="0" smtClean="0"/>
          </a:p>
          <a:p>
            <a:pPr lvl="0"/>
            <a:r>
              <a:rPr lang="tr-TR" sz="1900" b="1" i="1" u="sng" dirty="0" smtClean="0"/>
              <a:t>Öğrenci Havaalanında ve yolculuk süresinde kimlik, pasaport, cüzdan ve kişisel eşyalarına sahip çıkmakla yükümlüdür.</a:t>
            </a:r>
            <a:endParaRPr lang="tr-TR" sz="1900" dirty="0" smtClean="0"/>
          </a:p>
          <a:p>
            <a:pPr lvl="0"/>
            <a:r>
              <a:rPr lang="tr-TR" sz="1900" b="1" i="1" u="sng" dirty="0" smtClean="0"/>
              <a:t>Öğrenci gitmiş olduğu ülkenin toplumsal yapısı ve kültürüne saygı duyacağını, yasa ve kurallarına uyacağını kabul eder.</a:t>
            </a:r>
            <a:endParaRPr lang="tr-TR" sz="1900" dirty="0" smtClean="0"/>
          </a:p>
          <a:p>
            <a:pPr lvl="0"/>
            <a:r>
              <a:rPr lang="tr-TR" sz="1900" b="1" i="1" u="sng" dirty="0" smtClean="0"/>
              <a:t>Öğrenci yolculuk esnasında mola yerlerinde öğretmenlerinin görüş alanından çıkmayacağını ve belirlenen toplanma saatlerine uyacağını kabul eder</a:t>
            </a:r>
            <a:r>
              <a:rPr lang="tr-TR" sz="1900" b="1" i="1" u="sng" dirty="0" smtClean="0"/>
              <a:t>.</a:t>
            </a:r>
            <a:endParaRPr lang="tr-TR" sz="1900" dirty="0" smtClean="0"/>
          </a:p>
          <a:p>
            <a:endParaRPr lang="tr-TR" sz="1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Öğretmen Seçim Kriterleri</a:t>
            </a:r>
            <a:endParaRPr lang="tr-TR" dirty="0"/>
          </a:p>
        </p:txBody>
      </p:sp>
      <p:sp>
        <p:nvSpPr>
          <p:cNvPr id="3" name="2 İçerik Yer Tutucusu"/>
          <p:cNvSpPr>
            <a:spLocks noGrp="1"/>
          </p:cNvSpPr>
          <p:nvPr>
            <p:ph idx="1"/>
          </p:nvPr>
        </p:nvSpPr>
        <p:spPr/>
        <p:txBody>
          <a:bodyPr>
            <a:normAutofit lnSpcReduction="10000"/>
          </a:bodyPr>
          <a:lstStyle/>
          <a:p>
            <a:r>
              <a:rPr lang="tr-TR" dirty="0" smtClean="0"/>
              <a:t>Gönüllü Öğretmenler</a:t>
            </a:r>
          </a:p>
          <a:p>
            <a:r>
              <a:rPr lang="tr-TR" dirty="0" smtClean="0"/>
              <a:t>Hedef öğretmen sayısı: 15        Katılımcı sayısı:3</a:t>
            </a:r>
          </a:p>
          <a:p>
            <a:r>
              <a:rPr lang="tr-TR" u="sng" dirty="0" smtClean="0"/>
              <a:t>Aranan kriterler: </a:t>
            </a:r>
          </a:p>
          <a:p>
            <a:r>
              <a:rPr lang="tr-TR" u="sng" dirty="0" smtClean="0"/>
              <a:t>Akran zorbalığını anlamak,onu kendi diliyle ifade edebilmek,yabancı dili iyi kullanabilmek(A1),yapılacak çalışmalara 2 yıl boyunca katılmak,verilecek görevleri yerine getirmek,sosyal medyada görünür olmak,projeye yürütmeye uygun kişisel ve sosyal özelliklere sahip olmak,hareketlilik sözleşmesi imzalamak, hareketliliklerde öğrencilerin sorumluluğunu almak,ev </a:t>
            </a:r>
            <a:r>
              <a:rPr lang="tr-TR" u="sng" smtClean="0"/>
              <a:t>sahipliği yapmak</a:t>
            </a:r>
            <a:endParaRPr lang="tr-TR" u="sng" dirty="0" smtClean="0"/>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Hareketlilikte Alınacak Belgeler</a:t>
            </a:r>
            <a:endParaRPr lang="tr-TR" dirty="0"/>
          </a:p>
        </p:txBody>
      </p:sp>
      <p:sp>
        <p:nvSpPr>
          <p:cNvPr id="3" name="2 İçerik Yer Tutucusu"/>
          <p:cNvSpPr>
            <a:spLocks noGrp="1"/>
          </p:cNvSpPr>
          <p:nvPr>
            <p:ph idx="1"/>
          </p:nvPr>
        </p:nvSpPr>
        <p:spPr/>
        <p:txBody>
          <a:bodyPr/>
          <a:lstStyle/>
          <a:p>
            <a:r>
              <a:rPr lang="tr-TR" sz="5400" dirty="0" smtClean="0"/>
              <a:t>Proje Katılım Sertifikası</a:t>
            </a:r>
          </a:p>
          <a:p>
            <a:r>
              <a:rPr lang="tr-TR" sz="5400" dirty="0" smtClean="0"/>
              <a:t>Avrupa Hareketlilik Sertifikası</a:t>
            </a:r>
          </a:p>
          <a:p>
            <a:pPr>
              <a:buNone/>
            </a:pP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231</TotalTime>
  <Words>1097</Words>
  <Application>Microsoft Office PowerPoint</Application>
  <PresentationFormat>Özel</PresentationFormat>
  <Paragraphs>109</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Berlin</vt:lpstr>
      <vt:lpstr>ŞEHİT POLİS MEHMET ÇELİK ORTAOKULU</vt:lpstr>
      <vt:lpstr>ŞEHİT POLİS MEHMET ÇELİK ORTAOKULU</vt:lpstr>
      <vt:lpstr>ORTAKLARIMIZ</vt:lpstr>
      <vt:lpstr>Hareketlilikler</vt:lpstr>
      <vt:lpstr>Proje Hedefleri</vt:lpstr>
      <vt:lpstr>Öğrenci Seçim Kriterleri</vt:lpstr>
      <vt:lpstr>Hareketlilik Kriterleri</vt:lpstr>
      <vt:lpstr>Öğretmen Seçim Kriterleri</vt:lpstr>
      <vt:lpstr>Hareketlilikte Alınacak Belgeler</vt:lpstr>
      <vt:lpstr>Çalışma Takvimi  (2019-2021)</vt:lpstr>
      <vt:lpstr>Çalışma Takvimi  (2019-2021)</vt:lpstr>
      <vt:lpstr>Çalışma Takvimi  (2019-2021)</vt:lpstr>
      <vt:lpstr>Çalışma Takvimi  (2019-2021)</vt:lpstr>
      <vt:lpstr>Çalışma Takvimi  (2019-2021)</vt:lpstr>
      <vt:lpstr>Çalışma Takvimi  (2019-2021)</vt:lpstr>
      <vt:lpstr>Çalışma Takvimi  (2019-2021)</vt:lpstr>
      <vt:lpstr>Çalışma Takvimi  (2019-2021)</vt:lpstr>
      <vt:lpstr>Çalışma Takvimi  (2019-2021)</vt:lpstr>
      <vt:lpstr>Çalışma Takvimi  (2019-2021)</vt:lpstr>
      <vt:lpstr>Yaygınlaştırma</vt:lpstr>
      <vt:lpstr>Şehit Polis Mehmet Çelik Ortaokulu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Petr Barborik</dc:creator>
  <cp:lastModifiedBy>FOBZ</cp:lastModifiedBy>
  <cp:revision>36</cp:revision>
  <dcterms:created xsi:type="dcterms:W3CDTF">2013-08-01T11:13:27Z</dcterms:created>
  <dcterms:modified xsi:type="dcterms:W3CDTF">2019-08-30T04:44:42Z</dcterms:modified>
</cp:coreProperties>
</file>